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8" r:id="rId2"/>
    <p:sldId id="279" r:id="rId3"/>
    <p:sldId id="278" r:id="rId4"/>
    <p:sldId id="259" r:id="rId5"/>
    <p:sldId id="289" r:id="rId6"/>
    <p:sldId id="260" r:id="rId7"/>
    <p:sldId id="263" r:id="rId8"/>
    <p:sldId id="266" r:id="rId9"/>
    <p:sldId id="265" r:id="rId10"/>
    <p:sldId id="264" r:id="rId11"/>
    <p:sldId id="267" r:id="rId12"/>
    <p:sldId id="268" r:id="rId13"/>
    <p:sldId id="290" r:id="rId14"/>
    <p:sldId id="291" r:id="rId15"/>
    <p:sldId id="293" r:id="rId16"/>
    <p:sldId id="294" r:id="rId17"/>
    <p:sldId id="280" r:id="rId18"/>
    <p:sldId id="261" r:id="rId19"/>
    <p:sldId id="262" r:id="rId20"/>
    <p:sldId id="287" r:id="rId21"/>
    <p:sldId id="295" r:id="rId22"/>
    <p:sldId id="272" r:id="rId23"/>
    <p:sldId id="271" r:id="rId24"/>
    <p:sldId id="275" r:id="rId25"/>
    <p:sldId id="277" r:id="rId26"/>
    <p:sldId id="296" r:id="rId27"/>
    <p:sldId id="28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FF"/>
    <a:srgbClr val="CC00FF"/>
    <a:srgbClr val="FF0066"/>
    <a:srgbClr val="FF0000"/>
    <a:srgbClr val="FF3399"/>
    <a:srgbClr val="FF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30" autoAdjust="0"/>
    <p:restoredTop sz="94660"/>
  </p:normalViewPr>
  <p:slideViewPr>
    <p:cSldViewPr>
      <p:cViewPr>
        <p:scale>
          <a:sx n="100" d="100"/>
          <a:sy n="100" d="100"/>
        </p:scale>
        <p:origin x="-3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590BECA-A8C0-433E-9865-3DA5215B0BC8}" type="datetimeFigureOut">
              <a:rPr lang="ru-RU" smtClean="0"/>
              <a:pPr/>
              <a:t>07.08.2019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C8E396C-D41A-4037-9E79-74FD18AD2AD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split dir="in"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8.png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4" descr="IMG_89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78748"/>
            <a:ext cx="8928992" cy="670342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 smtClean="0"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4221088"/>
            <a:ext cx="8136904" cy="2636912"/>
          </a:xfrm>
        </p:spPr>
        <p:txBody>
          <a:bodyPr>
            <a:normAutofit fontScale="92500"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Социальный пункт проката технических средств реабилитации ГАУ КЦСОН «Золотая осень» </a:t>
            </a:r>
          </a:p>
          <a:p>
            <a:pPr algn="r"/>
            <a:r>
              <a:rPr lang="ru-RU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города Нижний Тагил</a:t>
            </a:r>
          </a:p>
          <a:p>
            <a:pPr algn="r"/>
            <a:endParaRPr lang="ru-RU" sz="40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r"/>
            <a:endParaRPr lang="ru-RU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51520" y="260648"/>
          <a:ext cx="8208912" cy="864096"/>
        </p:xfrm>
        <a:graphic>
          <a:graphicData uri="http://schemas.openxmlformats.org/drawingml/2006/table">
            <a:tbl>
              <a:tblPr/>
              <a:tblGrid>
                <a:gridCol w="1646012"/>
                <a:gridCol w="6562900"/>
              </a:tblGrid>
              <a:tr h="864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Министерство социальной политики Свердловской области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Государственное автономное учреждение социального обслуживания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</a:rPr>
                        <a:t>Свердловской </a:t>
                      </a:r>
                      <a:r>
                        <a:rPr lang="ru-RU" sz="1100" dirty="0">
                          <a:latin typeface="Times New Roman"/>
                          <a:ea typeface="Times New Roman"/>
                        </a:rPr>
                        <a:t>области 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</a:rPr>
                        <a:t>«Комплексный центр социального обслуживания населения 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b="1" dirty="0">
                          <a:latin typeface="Times New Roman"/>
                          <a:ea typeface="Times New Roman"/>
                        </a:rPr>
                        <a:t>«Золотая осень» города Нижний Тагил»</a:t>
                      </a:r>
                      <a:endParaRPr lang="ru-RU" sz="1000" dirty="0"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539552" y="188640"/>
          <a:ext cx="971550" cy="866775"/>
        </p:xfrm>
        <a:graphic>
          <a:graphicData uri="http://schemas.openxmlformats.org/presentationml/2006/ole">
            <p:oleObj spid="_x0000_s1025" name="Точечный рисунок" r:id="rId4" imgW="1314381" imgH="876289" progId="PBrush">
              <p:embed/>
            </p:oleObj>
          </a:graphicData>
        </a:graphic>
      </p:graphicFrame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60680"/>
          </a:xfrm>
        </p:spPr>
        <p:txBody>
          <a:bodyPr/>
          <a:lstStyle/>
          <a:p>
            <a:pPr algn="ctr">
              <a:buNone/>
            </a:pPr>
            <a:r>
              <a:rPr lang="ru-RU" sz="3200" b="1" dirty="0" smtClean="0">
                <a:solidFill>
                  <a:srgbClr val="FFC000"/>
                </a:solidFill>
              </a:rPr>
              <a:t>     </a:t>
            </a:r>
            <a:r>
              <a:rPr lang="ru-RU" sz="3200" b="1" dirty="0" smtClean="0">
                <a:solidFill>
                  <a:srgbClr val="FFFF00"/>
                </a:solidFill>
              </a:rPr>
              <a:t>ПРЕДЛАГАЕТ ГРАЖДАНАМ, ПОПАВШИМ В ТРУДНУЮ ЖИЗНЕННУЮ СИТУАЦИЮ, УТРАТИВШИМ СПОСОБНОСТЬ К САМООБСЛУЖИВАНИЮ В СВЯЗИ С БОЛЕЗНЬЮ, ПРЕКЛОННЫМ ВОЗРАСТОМ,  ИНВАЛИДНОСТЬЮ </a:t>
            </a:r>
          </a:p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</a:rPr>
              <a:t>БЕСПЛАТНО ВО ВРЕМЕННОЕ ПОЛЬЗОВАНИЕ</a:t>
            </a:r>
            <a:endParaRPr lang="ru-RU" sz="3200" dirty="0" smtClean="0">
              <a:solidFill>
                <a:srgbClr val="FF0000"/>
              </a:solidFill>
            </a:endParaRPr>
          </a:p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СРОКОМ ОТ 1 ДО 6 МЕСЯЦЕВ</a:t>
            </a:r>
            <a:endParaRPr lang="ru-RU" sz="3200" dirty="0" smtClean="0">
              <a:solidFill>
                <a:srgbClr val="FFFF00"/>
              </a:solidFill>
            </a:endParaRPr>
          </a:p>
          <a:p>
            <a:pPr algn="ctr"/>
            <a:endParaRPr lang="ru-RU" sz="3200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980728"/>
            <a:ext cx="8496944" cy="3312368"/>
          </a:xfrm>
        </p:spPr>
        <p:txBody>
          <a:bodyPr anchor="ctr">
            <a:norm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4400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ТЕХНИЧЕСКИЕ СРЕДСТВА </a:t>
            </a:r>
            <a:br>
              <a:rPr lang="ru-RU" sz="4400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</a:br>
            <a:r>
              <a:rPr lang="ru-RU" sz="4400" dirty="0" smtClean="0">
                <a:ln>
                  <a:prstDash val="solid"/>
                </a:ln>
                <a:solidFill>
                  <a:srgbClr val="7030A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РЕАБИЛИТАЦИИ И АБИЛИТАЦИИ</a:t>
            </a:r>
            <a:r>
              <a:rPr lang="ru-RU" sz="480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/>
            </a:r>
            <a:br>
              <a:rPr lang="ru-RU" sz="480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</a:br>
            <a:endParaRPr lang="ru-RU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68152"/>
          </a:xfrm>
          <a:noFill/>
          <a:ln>
            <a:noFill/>
          </a:ln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>
            <a:noAutofit/>
          </a:bodyPr>
          <a:lstStyle/>
          <a:p>
            <a:pPr algn="ctr"/>
            <a:r>
              <a:rPr lang="ru-RU" sz="4000" dirty="0" smtClean="0">
                <a:solidFill>
                  <a:srgbClr val="FFFF00"/>
                </a:solidFill>
                <a:effectLst/>
              </a:rPr>
              <a:t>Кресла-коляски взрослые </a:t>
            </a:r>
            <a:br>
              <a:rPr lang="ru-RU" sz="4000" dirty="0" smtClean="0">
                <a:solidFill>
                  <a:srgbClr val="FFFF00"/>
                </a:solidFill>
                <a:effectLst/>
              </a:rPr>
            </a:br>
            <a:r>
              <a:rPr lang="ru-RU" sz="4000" dirty="0" smtClean="0">
                <a:solidFill>
                  <a:srgbClr val="FFFF00"/>
                </a:solidFill>
                <a:effectLst/>
              </a:rPr>
              <a:t>и для детей с ДЦП</a:t>
            </a:r>
            <a:br>
              <a:rPr lang="ru-RU" sz="4000" dirty="0" smtClean="0">
                <a:solidFill>
                  <a:srgbClr val="FFFF00"/>
                </a:solidFill>
                <a:effectLst/>
              </a:rPr>
            </a:br>
            <a:endParaRPr lang="ru-RU" sz="4000" dirty="0">
              <a:solidFill>
                <a:srgbClr val="FFFF00"/>
              </a:solidFill>
              <a:effectLst/>
            </a:endParaRPr>
          </a:p>
        </p:txBody>
      </p:sp>
      <p:pic>
        <p:nvPicPr>
          <p:cNvPr id="7" name="Содержимое 6" descr="C:\Users\Room1\Pictures\ТСР\img4377_69888_big.jpg"/>
          <p:cNvPicPr>
            <a:picLocks noGr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3960439" cy="4176463"/>
          </a:xfrm>
          <a:prstGeom prst="rect">
            <a:avLst/>
          </a:prstGeom>
          <a:noFill/>
          <a:ln w="3175">
            <a:solidFill>
              <a:srgbClr val="7030A0"/>
            </a:solidFill>
            <a:miter lim="800000"/>
            <a:headEnd/>
            <a:tailEnd/>
          </a:ln>
        </p:spPr>
      </p:pic>
      <p:pic>
        <p:nvPicPr>
          <p:cNvPr id="8" name="Содержимое 7" descr="https://www.dobrota.ru/UserFiles/Image/img155_44472.jpg"/>
          <p:cNvPicPr>
            <a:picLocks noGr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556792"/>
            <a:ext cx="3960440" cy="4176464"/>
          </a:xfrm>
          <a:prstGeom prst="rect">
            <a:avLst/>
          </a:prstGeom>
          <a:noFill/>
          <a:ln w="3175">
            <a:solidFill>
              <a:srgbClr val="FF0066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ДОСКА ДЛЯ ПЕРЕСАЖИВАНИЯ ИНВАЛИДА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499992" y="1412776"/>
            <a:ext cx="4038600" cy="4525963"/>
          </a:xfrm>
        </p:spPr>
        <p:txBody>
          <a:bodyPr>
            <a:normAutofit/>
          </a:bodyPr>
          <a:lstStyle/>
          <a:p>
            <a:pPr marL="180000" indent="0">
              <a:buNone/>
            </a:pPr>
            <a:r>
              <a:rPr lang="ru-RU" dirty="0" smtClean="0"/>
              <a:t>Доска изготовлена из особо прочной белой пластмассы с ребристой поверхностью. </a:t>
            </a:r>
          </a:p>
          <a:p>
            <a:pPr marL="18000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Облегчает перемещение пациентов из инвалидной коляски на кровать, туалет, в ванну.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9940" name="AutoShape 4" descr="http://gormed-nn.all-gorod.ru/image/goods/ab/ab921cbed3e166b7417cbea17f1a1b35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 descr="http://gormed-nn.all-gorod.ru/image/goods/ab/ab921cbed3e166b7417cbea17f1a1b35.jpg"/>
          <p:cNvPicPr/>
          <p:nvPr/>
        </p:nvPicPr>
        <p:blipFill>
          <a:blip r:embed="rId2" cstate="print"/>
          <a:srcRect t="28600" r="2121" b="20200"/>
          <a:stretch>
            <a:fillRect/>
          </a:stretch>
        </p:blipFill>
        <p:spPr bwMode="auto">
          <a:xfrm>
            <a:off x="251520" y="1988840"/>
            <a:ext cx="5040560" cy="3312368"/>
          </a:xfrm>
          <a:prstGeom prst="rect">
            <a:avLst/>
          </a:prstGeom>
          <a:noFill/>
          <a:ln w="19050">
            <a:solidFill>
              <a:srgbClr val="FF0066"/>
            </a:solidFill>
          </a:ln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0034" y="188640"/>
            <a:ext cx="8229600" cy="1525840"/>
          </a:xfrm>
        </p:spPr>
        <p:txBody>
          <a:bodyPr anchor="ctr">
            <a:no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</a:rPr>
              <a:t>Ходунки складные </a:t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rgbClr val="FFFF00"/>
                </a:solidFill>
              </a:rPr>
              <a:t>регулируемые по высоте взрослые и детские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580112" y="1916832"/>
            <a:ext cx="2592288" cy="3087340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</p:spPr>
      </p:pic>
      <p:pic>
        <p:nvPicPr>
          <p:cNvPr id="11" name="Содержимое 9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51520" y="1844824"/>
            <a:ext cx="2592288" cy="244827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24578" name="Picture 2" descr="https://www.dobrota.ru/UserFiles/Image/new2/img4563_18282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068960"/>
            <a:ext cx="2448272" cy="250786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12" name="Текст 11"/>
          <p:cNvSpPr>
            <a:spLocks noGrp="1"/>
          </p:cNvSpPr>
          <p:nvPr>
            <p:ph type="body" sz="half" idx="3"/>
          </p:nvPr>
        </p:nvSpPr>
        <p:spPr>
          <a:xfrm>
            <a:off x="1835695" y="5661248"/>
            <a:ext cx="6048673" cy="119675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</a:rPr>
              <a:t>Двухуровневые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solidFill>
                  <a:srgbClr val="7030A0"/>
                </a:solidFill>
              </a:rPr>
              <a:t>Шагающие/ не шагающие</a:t>
            </a:r>
            <a:endParaRPr lang="ru-RU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369868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FF0000"/>
                </a:solidFill>
              </a:rPr>
              <a:t>Ходунки 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D:\ТСР\DSCF9060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692696"/>
            <a:ext cx="2476884" cy="2783802"/>
          </a:xfrm>
          <a:prstGeom prst="rect">
            <a:avLst/>
          </a:prstGeom>
          <a:noFill/>
          <a:ln w="28575">
            <a:solidFill>
              <a:srgbClr val="0000FF"/>
            </a:solidFill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555776" y="2060848"/>
            <a:ext cx="2448272" cy="2903645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  <a:effectLst/>
        </p:spPr>
      </p:pic>
      <p:sp>
        <p:nvSpPr>
          <p:cNvPr id="12" name="Содержимое 11"/>
          <p:cNvSpPr>
            <a:spLocks noGrp="1"/>
          </p:cNvSpPr>
          <p:nvPr>
            <p:ph sz="quarter" idx="4"/>
          </p:nvPr>
        </p:nvSpPr>
        <p:spPr>
          <a:xfrm>
            <a:off x="4860032" y="764704"/>
            <a:ext cx="3826768" cy="5976664"/>
          </a:xfrm>
        </p:spPr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Прогулочные  -  </a:t>
            </a:r>
            <a:r>
              <a:rPr lang="ru-RU" b="1" dirty="0" err="1" smtClean="0">
                <a:solidFill>
                  <a:srgbClr val="FFFF00"/>
                </a:solidFill>
              </a:rPr>
              <a:t>роллаторы</a:t>
            </a:r>
            <a:r>
              <a:rPr lang="ru-RU" b="1" dirty="0" smtClean="0">
                <a:solidFill>
                  <a:srgbClr val="FFFF00"/>
                </a:solidFill>
              </a:rPr>
              <a:t>  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на 4-х колесах </a:t>
            </a:r>
            <a:r>
              <a:rPr lang="ru-RU" b="1" dirty="0" smtClean="0">
                <a:solidFill>
                  <a:srgbClr val="0000FF"/>
                </a:solidFill>
              </a:rPr>
              <a:t/>
            </a:r>
            <a:br>
              <a:rPr lang="ru-RU" b="1" dirty="0" smtClean="0">
                <a:solidFill>
                  <a:srgbClr val="0000FF"/>
                </a:solidFill>
              </a:rPr>
            </a:b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Оптимальный вариант для пожилых людей </a:t>
            </a:r>
            <a:b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</a:br>
            <a:r>
              <a:rPr lang="ru-RU" sz="1800" dirty="0" smtClean="0">
                <a:solidFill>
                  <a:schemeClr val="tx1">
                    <a:lumMod val="95000"/>
                  </a:schemeClr>
                </a:solidFill>
              </a:rPr>
              <a:t>и пациентов на поздних сроках реабилитации.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Ходунки с передними  колесами </a:t>
            </a:r>
          </a:p>
          <a:p>
            <a:pPr>
              <a:buNone/>
            </a:pPr>
            <a:r>
              <a:rPr lang="ru-RU" sz="1800" b="1" dirty="0" smtClean="0">
                <a:solidFill>
                  <a:srgbClr val="FFFF00"/>
                </a:solidFill>
              </a:rPr>
              <a:t>        </a:t>
            </a:r>
            <a:r>
              <a:rPr lang="ru-RU" sz="1800" dirty="0" smtClean="0"/>
              <a:t>Создают широкую опорную базу, помогают сохранять равновесие при движении и уменьшают нагрузку на нижние конечности.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Ходунки для обучения ходьбе детей с ДЦП. </a:t>
            </a:r>
          </a:p>
          <a:p>
            <a:pPr>
              <a:buNone/>
            </a:pPr>
            <a:r>
              <a:rPr lang="ru-RU" dirty="0" smtClean="0"/>
              <a:t>      </a:t>
            </a:r>
            <a:r>
              <a:rPr lang="ru-RU" sz="1800" dirty="0" smtClean="0"/>
              <a:t>Для безопасного и правильно размещения ребенка ходунки снабжены страховочными ремнями и фиксаторами таза</a:t>
            </a:r>
            <a:endParaRPr lang="ru-RU" sz="1800" b="1" dirty="0" smtClean="0">
              <a:solidFill>
                <a:srgbClr val="FFFF00"/>
              </a:solidFill>
            </a:endParaRPr>
          </a:p>
          <a:p>
            <a:pPr>
              <a:buNone/>
            </a:pPr>
            <a:endParaRPr lang="ru-RU" b="1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  <p:pic>
        <p:nvPicPr>
          <p:cNvPr id="13" name="Рисунок 12" descr="Ð¥Ð¾Ð´ÑÐ½ÐºÐ¸ Ð´Ð»Ñ Ð´ÐµÑÐµÐ¹ Ñ ÐÐ¦Ð 10185GT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077072"/>
            <a:ext cx="2520280" cy="2664296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631674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4400" dirty="0" smtClean="0">
                <a:solidFill>
                  <a:srgbClr val="FFFF00"/>
                </a:solidFill>
              </a:rPr>
              <a:t>Костыли </a:t>
            </a:r>
            <a:br>
              <a:rPr lang="ru-RU" sz="4400" dirty="0" smtClean="0">
                <a:solidFill>
                  <a:srgbClr val="FFFF00"/>
                </a:solidFill>
              </a:rPr>
            </a:br>
            <a:r>
              <a:rPr lang="ru-RU" sz="4400" dirty="0" smtClean="0">
                <a:solidFill>
                  <a:srgbClr val="FFFF00"/>
                </a:solidFill>
              </a:rPr>
              <a:t>с подмышечной опорой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solidFill>
                  <a:srgbClr val="CC00FF"/>
                </a:solidFill>
              </a:rPr>
              <a:t>регулируемые по высоте, с устройством против скольжения</a:t>
            </a:r>
            <a:endParaRPr lang="ru-RU" sz="3200" dirty="0">
              <a:solidFill>
                <a:srgbClr val="CC00FF"/>
              </a:solidFill>
            </a:endParaRPr>
          </a:p>
        </p:txBody>
      </p:sp>
      <p:pic>
        <p:nvPicPr>
          <p:cNvPr id="4098" name="Picture 2" descr="D:\ТСР\kostylijpg4adc69cd-125595898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627784" y="2708920"/>
            <a:ext cx="3456384" cy="345638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</p:pic>
      <p:pic>
        <p:nvPicPr>
          <p:cNvPr id="4100" name="Picture 4" descr="D:\ТСР\ruchkajpg4adc6ac5-1255959237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420888"/>
            <a:ext cx="3071812" cy="2057400"/>
          </a:xfrm>
          <a:prstGeom prst="rect">
            <a:avLst/>
          </a:prstGeom>
          <a:noFill/>
          <a:ln>
            <a:solidFill>
              <a:srgbClr val="FF0000"/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4099" name="Picture 3" descr="D:\ТСР\regulyator_vysoty_001jpg4adc6ab9-125595922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924944"/>
            <a:ext cx="3059832" cy="2421534"/>
          </a:xfrm>
          <a:prstGeom prst="rect">
            <a:avLst/>
          </a:prstGeom>
          <a:noFill/>
          <a:ln>
            <a:solidFill>
              <a:srgbClr val="FF0000"/>
            </a:solidFill>
          </a:ln>
          <a:scene3d>
            <a:camera prst="isometricOffAxis1Right"/>
            <a:lightRig rig="threePt" dir="t"/>
          </a:scene3d>
        </p:spPr>
      </p:pic>
      <p:pic>
        <p:nvPicPr>
          <p:cNvPr id="4101" name="Picture 5" descr="D:\ТСР\ustroystvo_protiv_skolzheniyajpg4adc6ad7-125595925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4592171"/>
            <a:ext cx="3384376" cy="2265829"/>
          </a:xfrm>
          <a:prstGeom prst="rect">
            <a:avLst/>
          </a:prstGeom>
          <a:noFill/>
          <a:ln>
            <a:solidFill>
              <a:srgbClr val="FF0000"/>
            </a:solidFill>
          </a:ln>
          <a:scene3d>
            <a:camera prst="isometricOffAxis2Left"/>
            <a:lightRig rig="threePt" dir="t"/>
          </a:scene3d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658448"/>
          </a:xfrm>
        </p:spPr>
        <p:txBody>
          <a:bodyPr anchor="ctr">
            <a:norm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</a:rPr>
              <a:t>Костыль с опорой под локоть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>
                <a:solidFill>
                  <a:srgbClr val="FFFF00"/>
                </a:solidFill>
              </a:rPr>
              <a:t>регулируемый по высоте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3075" name="Picture 3" descr="D:\ТСР\с опорой под локоть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4282" y="1928802"/>
            <a:ext cx="3652874" cy="3786214"/>
          </a:xfrm>
          <a:prstGeom prst="rect">
            <a:avLst/>
          </a:prstGeom>
          <a:noFill/>
          <a:ln>
            <a:solidFill>
              <a:srgbClr val="FF3399"/>
            </a:solidFill>
          </a:ln>
          <a:scene3d>
            <a:camera prst="isometricOffAxis1Right"/>
            <a:lightRig rig="threePt" dir="t"/>
          </a:scene3d>
        </p:spPr>
      </p:pic>
      <p:pic>
        <p:nvPicPr>
          <p:cNvPr id="3074" name="Picture 2" descr="D:\ТСР\3336jpg4c123356-1276261206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69075" y="2133600"/>
            <a:ext cx="2574925" cy="3846513"/>
          </a:xfrm>
          <a:prstGeom prst="rect">
            <a:avLst/>
          </a:prstGeom>
          <a:noFill/>
          <a:ln>
            <a:solidFill>
              <a:srgbClr val="FF0000"/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3076" name="Picture 4" descr="D:\ТСР\3334jpg4c12334b-12762611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51732">
            <a:off x="2921379" y="2931408"/>
            <a:ext cx="3790946" cy="2538334"/>
          </a:xfrm>
          <a:prstGeom prst="rect">
            <a:avLst/>
          </a:prstGeom>
          <a:noFill/>
          <a:ln>
            <a:solidFill>
              <a:srgbClr val="0000FF"/>
            </a:solidFill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556792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  <a:effectLst/>
                <a:latin typeface="+mn-lt"/>
              </a:rPr>
              <a:t>трости</a:t>
            </a:r>
            <a:r>
              <a:rPr lang="ru-RU" sz="2800" b="1" dirty="0" smtClean="0">
                <a:solidFill>
                  <a:srgbClr val="FF0000"/>
                </a:solidFill>
                <a:effectLst/>
                <a:latin typeface="+mn-lt"/>
              </a:rPr>
              <a:t> </a:t>
            </a:r>
            <a:r>
              <a:rPr lang="ru-RU" sz="2400" b="1" dirty="0" smtClean="0">
                <a:solidFill>
                  <a:srgbClr val="0000FF"/>
                </a:solidFill>
                <a:effectLst/>
                <a:latin typeface="+mn-lt"/>
              </a:rPr>
              <a:t>3-х и 4-х опорные предназначены для облегчения передвижения инвалидов и пациентов с малой и средней степенью нарушения координации движений. </a:t>
            </a:r>
            <a:endParaRPr lang="ru-RU" sz="2400" b="1" dirty="0">
              <a:solidFill>
                <a:srgbClr val="0000FF"/>
              </a:solidFill>
              <a:effectLst/>
              <a:latin typeface="+mn-lt"/>
            </a:endParaRPr>
          </a:p>
        </p:txBody>
      </p:sp>
      <p:pic>
        <p:nvPicPr>
          <p:cNvPr id="2050" name="Picture 2" descr="D:\ТСР\4 опоры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4221088"/>
            <a:ext cx="2276872" cy="2276872"/>
          </a:xfrm>
          <a:prstGeom prst="rect">
            <a:avLst/>
          </a:prstGeom>
          <a:noFill/>
          <a:ln w="28575">
            <a:solidFill>
              <a:schemeClr val="accent1"/>
            </a:solidFill>
          </a:ln>
          <a:scene3d>
            <a:camera prst="isometricOffAxis1Right"/>
            <a:lightRig rig="threePt" dir="t"/>
          </a:scene3d>
        </p:spPr>
      </p:pic>
      <p:pic>
        <p:nvPicPr>
          <p:cNvPr id="2051" name="Picture 3" descr="D:\ТСР\4 рег.jpg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276872"/>
            <a:ext cx="2830031" cy="3384773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</p:pic>
      <p:pic>
        <p:nvPicPr>
          <p:cNvPr id="2054" name="Picture 6" descr="D:\ТСР\DSCF529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4005064"/>
            <a:ext cx="2266761" cy="2635796"/>
          </a:xfrm>
          <a:prstGeom prst="rect">
            <a:avLst/>
          </a:prstGeom>
          <a:noFill/>
          <a:ln w="28575">
            <a:solidFill>
              <a:srgbClr val="FF0000"/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22530" name="Picture 2" descr="https://www.dobrota.ru/UserFiles/Image/new3/img7032_22775_bi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1988840"/>
            <a:ext cx="2016224" cy="2016225"/>
          </a:xfrm>
          <a:prstGeom prst="rect">
            <a:avLst/>
          </a:prstGeom>
          <a:noFill/>
          <a:ln w="28575">
            <a:solidFill>
              <a:srgbClr val="FF0066"/>
            </a:solidFill>
          </a:ln>
        </p:spPr>
      </p:pic>
      <p:pic>
        <p:nvPicPr>
          <p:cNvPr id="22532" name="Picture 4" descr="https://www.dobrota.ru/UserFiles/Image/new3/img7032_21092_big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67744" y="2132856"/>
            <a:ext cx="2664296" cy="2304257"/>
          </a:xfrm>
          <a:prstGeom prst="rect">
            <a:avLst/>
          </a:prstGeom>
          <a:solidFill>
            <a:schemeClr val="accent2"/>
          </a:solidFill>
          <a:ln w="28575">
            <a:solidFill>
              <a:srgbClr val="FFFF00"/>
            </a:solidFill>
          </a:ln>
          <a:scene3d>
            <a:camera prst="perspectiveContrastingRightFacing"/>
            <a:lightRig rig="threePt" dir="t"/>
          </a:scene3d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ТСР\trost__001jpg4adc6bc1-125595948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47664" y="3068960"/>
            <a:ext cx="3060557" cy="2592288"/>
          </a:xfrm>
          <a:prstGeom prst="rect">
            <a:avLst/>
          </a:prstGeom>
          <a:noFill/>
          <a:ln w="19050">
            <a:solidFill>
              <a:srgbClr val="7030A0"/>
            </a:solidFill>
          </a:ln>
          <a:scene3d>
            <a:camera prst="isometricOffAxis2Left"/>
            <a:lightRig rig="threePt" dir="t"/>
          </a:scene3d>
        </p:spPr>
      </p:pic>
      <p:pic>
        <p:nvPicPr>
          <p:cNvPr id="5124" name="Picture 4" descr="D:\ТСР\regulyator_vysoty_001jpg4ae55f13-125654606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0" y="2060848"/>
            <a:ext cx="2617470" cy="1752600"/>
          </a:xfrm>
          <a:prstGeom prst="rect">
            <a:avLst/>
          </a:prstGeom>
          <a:noFill/>
          <a:ln w="19050">
            <a:solidFill>
              <a:srgbClr val="FF0000"/>
            </a:solidFill>
          </a:ln>
          <a:scene3d>
            <a:camera prst="isometricOffAxis1Right"/>
            <a:lightRig rig="threePt" dir="t"/>
          </a:scene3d>
        </p:spPr>
      </p:pic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179512" y="116632"/>
            <a:ext cx="3960440" cy="1872208"/>
          </a:xfrm>
        </p:spPr>
        <p:txBody>
          <a:bodyPr>
            <a:noAutofit/>
          </a:bodyPr>
          <a:lstStyle/>
          <a:p>
            <a:pPr marL="18000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ТРОСТЬ </a:t>
            </a:r>
            <a:r>
              <a:rPr lang="ru-RU" sz="2400" b="1" dirty="0" smtClean="0">
                <a:solidFill>
                  <a:srgbClr val="CC00FF"/>
                </a:solidFill>
              </a:rPr>
              <a:t>регулируемая по высоте с устройством против скольжения</a:t>
            </a:r>
          </a:p>
          <a:p>
            <a:endParaRPr lang="ru-RU" b="1" dirty="0">
              <a:solidFill>
                <a:srgbClr val="FFFF00"/>
              </a:solidFill>
            </a:endParaRPr>
          </a:p>
        </p:txBody>
      </p:sp>
      <p:pic>
        <p:nvPicPr>
          <p:cNvPr id="5123" name="Picture 3" descr="D:\ТСР\ustroystvo_protiv_skolzheniyajpg4ae56219-12565468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5445224"/>
            <a:ext cx="1972455" cy="1320552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</p:pic>
      <p:pic>
        <p:nvPicPr>
          <p:cNvPr id="12" name="Содержимое 6"/>
          <p:cNvPicPr>
            <a:picLocks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004048" y="2708920"/>
            <a:ext cx="3672408" cy="2664296"/>
          </a:xfrm>
          <a:prstGeom prst="rect">
            <a:avLst/>
          </a:prstGeom>
          <a:noFill/>
          <a:ln w="19050">
            <a:solidFill>
              <a:srgbClr val="7030A0"/>
            </a:solidFill>
            <a:miter lim="800000"/>
            <a:headEnd/>
            <a:tailEnd/>
          </a:ln>
        </p:spPr>
      </p:pic>
      <p:sp>
        <p:nvSpPr>
          <p:cNvPr id="13" name="Прямоугольник 12"/>
          <p:cNvSpPr/>
          <p:nvPr/>
        </p:nvSpPr>
        <p:spPr>
          <a:xfrm>
            <a:off x="4427984" y="116632"/>
            <a:ext cx="4536504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ТРОСТЬ – СТУЛ </a:t>
            </a:r>
          </a:p>
          <a:p>
            <a:r>
              <a:rPr lang="ru-RU" sz="2400" dirty="0" smtClean="0">
                <a:solidFill>
                  <a:srgbClr val="FFC000"/>
                </a:solidFill>
              </a:rPr>
              <a:t>В разложенном  виде трость превращается в стульчик, на котором пациент может отдохнуть во время прогулки.</a:t>
            </a:r>
          </a:p>
          <a:p>
            <a:r>
              <a:rPr lang="ru-RU" dirty="0" smtClean="0">
                <a:solidFill>
                  <a:srgbClr val="0000FF"/>
                </a:solidFill>
              </a:rPr>
              <a:t>(максимальная нагрузка 80кг.)</a:t>
            </a:r>
            <a:endParaRPr lang="ru-RU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857256"/>
          </a:xfrm>
        </p:spPr>
        <p:txBody>
          <a:bodyPr anchor="ctr">
            <a:no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ОБОРУДОВАНИЕ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 ДЛЯ ТУАЛЕТНЫХ КОМНАТ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1124744"/>
            <a:ext cx="4035298" cy="2376264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sz="3200" b="1" dirty="0" smtClean="0">
                <a:solidFill>
                  <a:srgbClr val="FFFF00"/>
                </a:solidFill>
              </a:rPr>
              <a:t>Стульчик складной</a:t>
            </a:r>
          </a:p>
          <a:p>
            <a:r>
              <a:rPr lang="ru-RU" sz="2900" cap="none" dirty="0" smtClean="0">
                <a:solidFill>
                  <a:srgbClr val="7030A0"/>
                </a:solidFill>
              </a:rPr>
              <a:t>Для душевой, позволяет комфортно принимать водные процедуры.</a:t>
            </a:r>
          </a:p>
          <a:p>
            <a:r>
              <a:rPr lang="ru-RU" sz="2900" cap="none" dirty="0" smtClean="0">
                <a:solidFill>
                  <a:srgbClr val="7030A0"/>
                </a:solidFill>
              </a:rPr>
              <a:t>Со специальными прорезями для рук, помогающими подниматься со стула и переносить его.</a:t>
            </a:r>
            <a:endParaRPr lang="ru-RU" sz="2900" cap="none" dirty="0">
              <a:solidFill>
                <a:srgbClr val="7030A0"/>
              </a:solidFill>
            </a:endParaRPr>
          </a:p>
        </p:txBody>
      </p:sp>
      <p:pic>
        <p:nvPicPr>
          <p:cNvPr id="10" name="Содержимое 9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501008"/>
            <a:ext cx="3504452" cy="309634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Текст 8"/>
          <p:cNvSpPr>
            <a:spLocks noGrp="1"/>
          </p:cNvSpPr>
          <p:nvPr>
            <p:ph type="body" sz="half" idx="3"/>
          </p:nvPr>
        </p:nvSpPr>
        <p:spPr>
          <a:xfrm>
            <a:off x="4645025" y="1412776"/>
            <a:ext cx="4498975" cy="2160240"/>
          </a:xfrm>
        </p:spPr>
        <p:txBody>
          <a:bodyPr>
            <a:normAutofit fontScale="77500" lnSpcReduction="20000"/>
          </a:bodyPr>
          <a:lstStyle/>
          <a:p>
            <a:r>
              <a:rPr lang="ru-RU" sz="2900" b="1" dirty="0" smtClean="0">
                <a:solidFill>
                  <a:srgbClr val="FFFF00"/>
                </a:solidFill>
              </a:rPr>
              <a:t>Доска для ванны пластиковая</a:t>
            </a:r>
          </a:p>
          <a:p>
            <a:r>
              <a:rPr lang="ru-RU" sz="2800" cap="none" dirty="0" smtClean="0"/>
              <a:t>Позволяет комфортно принимать водные процедуры.</a:t>
            </a:r>
          </a:p>
          <a:p>
            <a:r>
              <a:rPr lang="ru-RU" sz="2800" cap="none" dirty="0" smtClean="0"/>
              <a:t>Со специальными прорезями для рук. С регулировкой по ширине и ручкой.</a:t>
            </a:r>
          </a:p>
          <a:p>
            <a:endParaRPr lang="ru-RU" sz="2900" b="1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11" name="Рисунок 10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501008"/>
            <a:ext cx="3672408" cy="3096344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Стул – туалет с санитарным оснащением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5796136" cy="4709160"/>
          </a:xfrm>
        </p:spPr>
        <p:txBody>
          <a:bodyPr>
            <a:normAutofit/>
          </a:bodyPr>
          <a:lstStyle/>
          <a:p>
            <a:pPr marL="180000" indent="411480">
              <a:buNone/>
            </a:pPr>
            <a:r>
              <a:rPr lang="ru-RU" sz="2400" dirty="0" smtClean="0">
                <a:solidFill>
                  <a:srgbClr val="0000FF"/>
                </a:solidFill>
              </a:rPr>
              <a:t>Имеет откидные подлокотники. Специально прорезиненные ножки стульчика не скользят во влажном помещении и тем самым обеспечивают безопасность эксплуатации. Кроме того, ножки стульчика можно отрегулировать по высоте, что обеспечивает дополнительный комфорт для пользователя.</a:t>
            </a:r>
            <a:r>
              <a:rPr lang="ru-RU" sz="2400" dirty="0" smtClean="0"/>
              <a:t> </a:t>
            </a:r>
            <a:endParaRPr lang="ru-RU" sz="2400" dirty="0"/>
          </a:p>
        </p:txBody>
      </p:sp>
      <p:pic>
        <p:nvPicPr>
          <p:cNvPr id="43010" name="Picture 2" descr="https://www.dobrota.ru/UserFiles/Image/img9492_41728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3452181" cy="3991882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7370"/>
          </a:xfrm>
        </p:spPr>
        <p:txBody>
          <a:bodyPr>
            <a:noAutofit/>
          </a:bodyPr>
          <a:lstStyle/>
          <a:p>
            <a:r>
              <a:rPr lang="ru-RU" sz="3000" dirty="0" smtClean="0">
                <a:solidFill>
                  <a:srgbClr val="FFFF00"/>
                </a:solidFill>
              </a:rPr>
              <a:t/>
            </a:r>
            <a:br>
              <a:rPr lang="ru-RU" sz="3000" dirty="0" smtClean="0">
                <a:solidFill>
                  <a:srgbClr val="FFFF00"/>
                </a:solidFill>
              </a:rPr>
            </a:br>
            <a:r>
              <a:rPr lang="ru-RU" sz="3000" dirty="0" smtClean="0">
                <a:solidFill>
                  <a:srgbClr val="FFFF00"/>
                </a:solidFill>
              </a:rPr>
              <a:t>Оборудование для тренировки опорно-двигательного и вестибулярного аппарата </a:t>
            </a:r>
            <a:r>
              <a:rPr lang="ru-RU" sz="3600" dirty="0" smtClean="0">
                <a:solidFill>
                  <a:srgbClr val="FFFF00"/>
                </a:solidFill>
              </a:rPr>
              <a:t/>
            </a:r>
            <a:br>
              <a:rPr lang="ru-RU" sz="3600" dirty="0" smtClean="0">
                <a:solidFill>
                  <a:srgbClr val="FFFF00"/>
                </a:solidFill>
              </a:rPr>
            </a:br>
            <a:endParaRPr lang="ru-RU" sz="3600" dirty="0">
              <a:solidFill>
                <a:srgbClr val="FFFF00"/>
              </a:solidFill>
            </a:endParaRPr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3203848" y="5085184"/>
            <a:ext cx="3384376" cy="93610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7030A0"/>
                </a:solidFill>
              </a:rPr>
              <a:t>Тренажёр Спираль-горизонталь</a:t>
            </a:r>
            <a:r>
              <a:rPr lang="ru-RU" sz="1800" dirty="0" smtClean="0">
                <a:solidFill>
                  <a:srgbClr val="7030A0"/>
                </a:solidFill>
              </a:rPr>
              <a:t> 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half" idx="3"/>
          </p:nvPr>
        </p:nvSpPr>
        <p:spPr>
          <a:xfrm>
            <a:off x="5940152" y="1535112"/>
            <a:ext cx="3024336" cy="957784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FFC000"/>
                </a:solidFill>
              </a:rPr>
              <a:t>Тренажёр спираль-вертикаль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2"/>
          </p:nvPr>
        </p:nvSpPr>
        <p:spPr>
          <a:xfrm>
            <a:off x="0" y="1700807"/>
            <a:ext cx="5652120" cy="2088233"/>
          </a:xfrm>
        </p:spPr>
        <p:txBody>
          <a:bodyPr>
            <a:normAutofit lnSpcReduction="10000"/>
          </a:bodyPr>
          <a:lstStyle/>
          <a:p>
            <a:pPr marL="180000" indent="0">
              <a:buNone/>
            </a:pPr>
            <a:r>
              <a:rPr lang="ru-RU" sz="2300" dirty="0" smtClean="0">
                <a:solidFill>
                  <a:schemeClr val="accent1">
                    <a:lumMod val="50000"/>
                  </a:schemeClr>
                </a:solidFill>
              </a:rPr>
              <a:t>Настольные тренажёры в форме спирали на подставке с деревянным шариком-бегунком. Позволяет выполнять упражнения на восстановление или развитие движения пронации-супинации предплечья и кисти.</a:t>
            </a:r>
          </a:p>
          <a:p>
            <a:pPr marL="651510" indent="-514350" algn="r">
              <a:buNone/>
            </a:pPr>
            <a:endParaRPr lang="ru-RU" dirty="0" smtClean="0"/>
          </a:p>
          <a:p>
            <a:pPr marL="651510" indent="-514350">
              <a:buNone/>
            </a:pPr>
            <a:endParaRPr lang="ru-RU" dirty="0" smtClean="0"/>
          </a:p>
          <a:p>
            <a:pPr marL="651510" indent="-514350">
              <a:buNone/>
            </a:pPr>
            <a:endParaRPr lang="ru-RU" dirty="0" smtClean="0">
              <a:solidFill>
                <a:srgbClr val="002060"/>
              </a:solidFill>
            </a:endParaRPr>
          </a:p>
          <a:p>
            <a:pPr marL="651510" indent="-51435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 descr="Ð¢ÑÐµÐ½Ð°Ð¶ÑÑ Ð½Ð°ÑÑÐ¾Ð»ÑÐ½ÑÐ¹ Ð¡Ð¿Ð¸ÑÐ°Ð»Ñ ÐÐ¾ÑÐ¸Ð·Ð¾Ð½ÑÐ°Ð»Ñ 404.4"/>
          <p:cNvPicPr/>
          <p:nvPr/>
        </p:nvPicPr>
        <p:blipFill>
          <a:blip r:embed="rId2" cstate="print"/>
          <a:srcRect l="8863" r="11539" b="13892"/>
          <a:stretch>
            <a:fillRect/>
          </a:stretch>
        </p:blipFill>
        <p:spPr bwMode="auto">
          <a:xfrm>
            <a:off x="6156176" y="2636912"/>
            <a:ext cx="2808312" cy="252028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" name="Рисунок 4" descr="Ð¢ÑÐµÐ½Ð°Ð¶ÐµÑ Ð²ÐµÑÑÐ¸ÐºÐ°Ð»Ñ-2 404.5.02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933056"/>
            <a:ext cx="2736304" cy="2592288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0" y="0"/>
            <a:ext cx="4572000" cy="1052736"/>
          </a:xfrm>
        </p:spPr>
        <p:txBody>
          <a:bodyPr>
            <a:normAutofit/>
          </a:bodyPr>
          <a:lstStyle/>
          <a:p>
            <a:pPr marL="180000"/>
            <a:r>
              <a:rPr lang="ru-RU" sz="2400" b="1" dirty="0" smtClean="0">
                <a:solidFill>
                  <a:srgbClr val="FF0000"/>
                </a:solidFill>
              </a:rPr>
              <a:t>Тренажёр сгибание-разгибание пальцев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>
          <a:xfrm>
            <a:off x="4572000" y="404665"/>
            <a:ext cx="4176464" cy="93610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Велотренажер простой для рук и ног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5058" name="Picture 2" descr="https://www.dobrota.ru/UserFiles/Image/new3/img6462_27727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861048"/>
            <a:ext cx="2808311" cy="280831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pic>
        <p:nvPicPr>
          <p:cNvPr id="9" name="Рисунок 8" descr="https://www.dobrota.ru/UserFiles/Image/new1/img5766_1628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340768"/>
            <a:ext cx="2952328" cy="2642388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07504" y="1052736"/>
            <a:ext cx="446449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Настольный тренажер с анатомической подставкой для предплечья и петлями на резинках. Позволяет тренировать движения сгибания-разгибания пальцев рук в положении ладонью вниз и ладонью вверх. На пальцы пациента надеваются петли, которые соединяются резинками с горизонтальной опорой. Пациент сгибает и разгибает пальцы, преодолевая сопротивление резинок. В тренажере предусмотрена подставка для предплечья, регулируемая по высоте.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788024" y="4149080"/>
            <a:ext cx="41764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Помогает разрабатывать нижние конечности после травмы и тренировать мышцы при частичной утрате двигательной функции. Улучшает координацию движений и кровообращение. Уровень нагрузки на ноги регулируется с помощью специального винта.</a:t>
            </a:r>
            <a:endParaRPr lang="ru-RU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3995936" y="3573016"/>
            <a:ext cx="3096344" cy="864096"/>
          </a:xfrm>
        </p:spPr>
        <p:txBody>
          <a:bodyPr>
            <a:normAutofit/>
          </a:bodyPr>
          <a:lstStyle/>
          <a:p>
            <a:r>
              <a:rPr lang="ru-RU" sz="28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Мячи массажные</a:t>
            </a:r>
            <a:endParaRPr lang="ru-RU" sz="28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sz="half" idx="3"/>
          </p:nvPr>
        </p:nvSpPr>
        <p:spPr>
          <a:xfrm>
            <a:off x="5148064" y="260649"/>
            <a:ext cx="3538736" cy="1152128"/>
          </a:xfrm>
        </p:spPr>
        <p:txBody>
          <a:bodyPr>
            <a:normAutofit/>
          </a:bodyPr>
          <a:lstStyle/>
          <a:p>
            <a:pPr algn="ctr"/>
            <a:r>
              <a:rPr lang="ru-RU" sz="2800" b="1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Гантели </a:t>
            </a:r>
            <a:r>
              <a:rPr lang="ru-RU" sz="2800" b="1" cap="none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неопреновые</a:t>
            </a:r>
            <a:r>
              <a:rPr lang="ru-RU" sz="2800" b="1" cap="none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0,5кг</a:t>
            </a:r>
            <a:endParaRPr lang="ru-RU" sz="2800" b="1" cap="none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Содержимое 12" descr="Массажер KNOBBED BALL в Украине - Ручные массажеры, тренажеры для кисти - VZ Trading"/>
          <p:cNvPicPr>
            <a:picLocks noGrp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4437112"/>
            <a:ext cx="2448272" cy="2160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4" name="Содержимое 13" descr="https://cdn.sptmr.ru/upload/resize_cache/iblock/d69/331_394_1/12135390299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1484784"/>
            <a:ext cx="2432695" cy="1512168"/>
          </a:xfrm>
          <a:prstGeom prst="rect">
            <a:avLst/>
          </a:prstGeom>
          <a:noFill/>
          <a:ln w="19050">
            <a:solidFill>
              <a:srgbClr val="FF3399"/>
            </a:solidFill>
            <a:miter lim="800000"/>
            <a:headEnd/>
            <a:tailEnd/>
          </a:ln>
        </p:spPr>
      </p:pic>
      <p:pic>
        <p:nvPicPr>
          <p:cNvPr id="27650" name="Picture 2" descr="https://www.dobrota.ru/UserFiles/Image/img7928_21774_bi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196752"/>
            <a:ext cx="2962300" cy="272066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</p:pic>
      <p:sp>
        <p:nvSpPr>
          <p:cNvPr id="15" name="Текст 10"/>
          <p:cNvSpPr txBox="1">
            <a:spLocks/>
          </p:cNvSpPr>
          <p:nvPr/>
        </p:nvSpPr>
        <p:spPr>
          <a:xfrm>
            <a:off x="323528" y="260648"/>
            <a:ext cx="4248472" cy="648072"/>
          </a:xfrm>
          <a:prstGeom prst="rect">
            <a:avLst/>
          </a:prstGeom>
        </p:spPr>
        <p:txBody>
          <a:bodyPr vert="horz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tx1">
                  <a:shade val="95000"/>
                </a:schemeClr>
              </a:buClr>
              <a:buSzPct val="65000"/>
              <a:buFont typeface="Wingdings 2"/>
              <a:buNone/>
              <a:tabLst/>
              <a:defRPr/>
            </a:pPr>
            <a:r>
              <a:rPr kumimoji="0" lang="ru-RU" sz="2800" b="1" i="0" u="none" strike="noStrike" kern="1200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Палки для скандинавской ходьбы</a:t>
            </a:r>
            <a:endParaRPr kumimoji="0" lang="ru-RU" sz="2800" b="1" i="0" u="none" strike="noStrike" kern="1200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61294"/>
          </a:xfrm>
        </p:spPr>
        <p:txBody>
          <a:bodyPr anchor="t">
            <a:normAutofit fontScale="90000"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endParaRPr lang="ru-RU" sz="3200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1628800"/>
            <a:ext cx="7901014" cy="4695800"/>
          </a:xfrm>
        </p:spPr>
        <p:txBody>
          <a:bodyPr>
            <a:normAutofit fontScale="92500"/>
          </a:bodyPr>
          <a:lstStyle/>
          <a:p>
            <a:pPr marL="180000" indent="0">
              <a:buNone/>
            </a:pP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FF00"/>
                </a:solidFill>
              </a:rPr>
              <a:t>*</a:t>
            </a:r>
            <a:r>
              <a:rPr lang="ru-RU" sz="24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FFFF00"/>
                </a:solidFill>
              </a:rPr>
              <a:t>ЗАЯВЛЕНИЕ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 * ПАСПОРТ ПОЛУЧАТЕЛЯ + КОПИЯ 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 * ПАСПОРТ ПОРУЧИТЕЛЯ + КОПИЯ</a:t>
            </a:r>
          </a:p>
          <a:p>
            <a:pPr marL="180000" indent="0">
              <a:buFont typeface="Arial" charset="0"/>
              <a:buChar char="•"/>
            </a:pPr>
            <a:r>
              <a:rPr lang="ru-RU" sz="2400" b="1" dirty="0" smtClean="0">
                <a:solidFill>
                  <a:srgbClr val="FFFF00"/>
                </a:solidFill>
              </a:rPr>
              <a:t>СВИДЕТЕЛЬСТВО О РОЖДЕНИИ РЕБЕНКА + КОПИЯ 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 * СПРАВКА МСЭ + КОПИЯ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 * ИПР(А) + КОПИЯ (ПРИ НАЛИЧИИ) 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 * ЗАКЛЮЧЕНИЕ (СПРАВКА) ЛЕЧЕБНО-ПРОФИЛАКТИЧЕСКОГО УЧРЕЖДЕНИЯ О НУЖДАЕМОСТИ ПОЛУЧАТЕЛЯ В ТЕХНИЧЕСКОМ СРЕДСТВЕ</a:t>
            </a:r>
          </a:p>
          <a:p>
            <a:pPr marL="180000" indent="0">
              <a:buNone/>
            </a:pPr>
            <a:r>
              <a:rPr lang="ru-RU" sz="2400" b="1" dirty="0" smtClean="0">
                <a:solidFill>
                  <a:srgbClr val="FFFF00"/>
                </a:solidFill>
              </a:rPr>
              <a:t> * ДОВЕРЕННОСТЬ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* ДОГОВОР временного пользования имуществом на срок  ДО ШЕСТИ МЕСЯЦЕВ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71604" y="332656"/>
            <a:ext cx="57864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Документы необходимые для получения ТСР в прокат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 anchor="ctr">
            <a:no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АППАРАТЫ МЕДИЦИНСКОГО НАЗНАЧЕНИЯ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2051" name="Picture 3" descr="C:\Documents and Settings\Room012\Рабочий стол\Пункт проката ТСР\ТСР\Новая папка\P21303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195736" y="3068960"/>
            <a:ext cx="4608512" cy="34563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</p:pic>
      <p:sp>
        <p:nvSpPr>
          <p:cNvPr id="9" name="Текст 8"/>
          <p:cNvSpPr>
            <a:spLocks noGrp="1"/>
          </p:cNvSpPr>
          <p:nvPr>
            <p:ph type="body" sz="half" idx="4294967295"/>
          </p:nvPr>
        </p:nvSpPr>
        <p:spPr>
          <a:xfrm>
            <a:off x="0" y="1285875"/>
            <a:ext cx="8748713" cy="1855788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      Устройство локальной четырёхместной термотерапии </a:t>
            </a:r>
            <a:r>
              <a:rPr lang="en-US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b="1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Теплон</a:t>
            </a:r>
            <a:r>
              <a:rPr lang="en-US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>предназначен для лечения заболеваний дыхательных путей, мочеполовой системы, желудочно-кишечного тракта, опорно-двигательного аппарата, неврологические заболевания, посттравматические состояния, </a:t>
            </a:r>
            <a:r>
              <a:rPr lang="ru-RU" sz="2000" b="1" dirty="0" err="1" smtClean="0">
                <a:solidFill>
                  <a:srgbClr val="002060"/>
                </a:solidFill>
              </a:rPr>
              <a:t>ЛОР-заболевания</a:t>
            </a:r>
            <a:r>
              <a:rPr lang="ru-RU" sz="2000" b="1" dirty="0" smtClean="0">
                <a:solidFill>
                  <a:srgbClr val="002060"/>
                </a:solidFill>
              </a:rPr>
              <a:t>.</a:t>
            </a:r>
            <a:endParaRPr lang="ru-RU" sz="20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8"/>
          <p:cNvSpPr>
            <a:spLocks noGrp="1"/>
          </p:cNvSpPr>
          <p:nvPr>
            <p:ph type="title"/>
          </p:nvPr>
        </p:nvSpPr>
        <p:spPr>
          <a:xfrm>
            <a:off x="285720" y="0"/>
            <a:ext cx="8318728" cy="2852936"/>
          </a:xfrm>
        </p:spPr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“</a:t>
            </a:r>
            <a:r>
              <a:rPr lang="ru-RU" sz="3600" b="1" dirty="0" smtClean="0">
                <a:solidFill>
                  <a:srgbClr val="FF0000"/>
                </a:solidFill>
              </a:rPr>
              <a:t>АЛМАГ</a:t>
            </a:r>
            <a:r>
              <a:rPr lang="en-US" sz="3600" b="1" dirty="0" smtClean="0">
                <a:solidFill>
                  <a:srgbClr val="FF0000"/>
                </a:solidFill>
              </a:rPr>
              <a:t>”</a:t>
            </a:r>
            <a:r>
              <a:rPr lang="ru-RU" sz="3600" b="1" dirty="0" smtClean="0">
                <a:solidFill>
                  <a:srgbClr val="FF0000"/>
                </a:solidFill>
              </a:rPr>
              <a:t>  </a:t>
            </a:r>
            <a:r>
              <a:rPr lang="ru-RU" sz="3600" b="1" dirty="0" smtClean="0">
                <a:solidFill>
                  <a:srgbClr val="FFFF00"/>
                </a:solidFill>
              </a:rPr>
              <a:t>предназначен </a:t>
            </a:r>
            <a:br>
              <a:rPr lang="ru-RU" sz="36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для лечения и профилактики заболеваний и повреждений:</a:t>
            </a:r>
            <a:br>
              <a:rPr lang="ru-RU" sz="20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    -  опорно-двигательного аппарата,</a:t>
            </a:r>
            <a:br>
              <a:rPr lang="ru-RU" sz="20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    - неврологических заболеваний,</a:t>
            </a:r>
            <a:br>
              <a:rPr lang="ru-RU" sz="20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    - заболеваний </a:t>
            </a:r>
            <a:r>
              <a:rPr lang="ru-RU" sz="2000" b="1" dirty="0" err="1" smtClean="0">
                <a:solidFill>
                  <a:srgbClr val="FFFF00"/>
                </a:solidFill>
              </a:rPr>
              <a:t>сердечно-сосудистой</a:t>
            </a:r>
            <a:r>
              <a:rPr lang="ru-RU" sz="2000" b="1" dirty="0" smtClean="0">
                <a:solidFill>
                  <a:srgbClr val="FFFF00"/>
                </a:solidFill>
              </a:rPr>
              <a:t> системы,</a:t>
            </a:r>
            <a:br>
              <a:rPr lang="ru-RU" sz="20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    - неспецифических заболеваний лёгких</a:t>
            </a:r>
            <a:br>
              <a:rPr lang="ru-RU" sz="20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    - заболеваний ЖКТ</a:t>
            </a:r>
            <a:br>
              <a:rPr lang="ru-RU" sz="2000" b="1" dirty="0" smtClean="0">
                <a:solidFill>
                  <a:srgbClr val="FFFF00"/>
                </a:solidFill>
              </a:rPr>
            </a:br>
            <a:r>
              <a:rPr lang="ru-RU" sz="2000" b="1" dirty="0" smtClean="0">
                <a:solidFill>
                  <a:srgbClr val="FFFF00"/>
                </a:solidFill>
              </a:rPr>
              <a:t>    - венозной системы верхних и нижних конечностей.</a:t>
            </a:r>
            <a:endParaRPr lang="ru-RU" sz="2000" b="1" dirty="0">
              <a:solidFill>
                <a:srgbClr val="FFFF00"/>
              </a:solidFill>
            </a:endParaRPr>
          </a:p>
        </p:txBody>
      </p:sp>
      <p:pic>
        <p:nvPicPr>
          <p:cNvPr id="3079" name="Picture 7" descr="C:\Documents and Settings\Room012\Рабочий стол\Пункт проката ТСР\ТСР\111014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3140968"/>
            <a:ext cx="4536504" cy="3525746"/>
          </a:xfrm>
          <a:prstGeom prst="rect">
            <a:avLst/>
          </a:prstGeom>
          <a:noFill/>
        </p:spPr>
      </p:pic>
      <p:pic>
        <p:nvPicPr>
          <p:cNvPr id="3080" name="Picture 8" descr="C:\Documents and Settings\Room012\Рабочий стол\Пункт проката ТСР\ТСР\beispiel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3214686"/>
            <a:ext cx="3481393" cy="3481393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МАГ-30 прибор </a:t>
            </a:r>
            <a:r>
              <a:rPr lang="ru-RU" dirty="0" err="1" smtClean="0">
                <a:solidFill>
                  <a:srgbClr val="FFFF00"/>
                </a:solidFill>
              </a:rPr>
              <a:t>магнитотерапии</a:t>
            </a:r>
            <a:r>
              <a:rPr lang="ru-RU" dirty="0" smtClean="0">
                <a:solidFill>
                  <a:srgbClr val="FFFF00"/>
                </a:solidFill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7504" y="1600200"/>
            <a:ext cx="4388296" cy="4525963"/>
          </a:xfrm>
        </p:spPr>
        <p:txBody>
          <a:bodyPr>
            <a:normAutofit fontScale="92500" lnSpcReduction="10000"/>
          </a:bodyPr>
          <a:lstStyle/>
          <a:p>
            <a:pPr marL="180000" indent="0">
              <a:buNone/>
            </a:pPr>
            <a:r>
              <a:rPr lang="ru-RU" sz="2000" dirty="0" smtClean="0">
                <a:solidFill>
                  <a:srgbClr val="002060"/>
                </a:solidFill>
              </a:rPr>
              <a:t>Предназначен для оказания терапевтического воздействия на организм человека переменным неоднородным магнитным полем. Применяется аппарат МАГ-30 в медучреждениях и домашних условиях. При воздействии низкочастотным магнитным полем аппарата МАГ-30 отмечается хорошая переносимость у ослабленных больных, больных пожилого возраста, страдающих сопутствующими заболеваниями </a:t>
            </a:r>
            <a:r>
              <a:rPr lang="ru-RU" sz="2000" dirty="0" err="1" smtClean="0">
                <a:solidFill>
                  <a:srgbClr val="002060"/>
                </a:solidFill>
              </a:rPr>
              <a:t>сердечно-сосудистой</a:t>
            </a:r>
            <a:r>
              <a:rPr lang="ru-RU" sz="2000" dirty="0" smtClean="0">
                <a:solidFill>
                  <a:srgbClr val="002060"/>
                </a:solidFill>
              </a:rPr>
              <a:t> системы; больных, склонных к аллергическим реакциям на медикаменты. </a:t>
            </a:r>
          </a:p>
          <a:p>
            <a:endParaRPr lang="ru-RU" dirty="0"/>
          </a:p>
        </p:txBody>
      </p:sp>
      <p:pic>
        <p:nvPicPr>
          <p:cNvPr id="1026" name="Picture 2" descr="C:\Users\Room1\Pictures\ТСР\1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1714488"/>
            <a:ext cx="4138642" cy="377826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5400600" cy="56366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+mn-lt"/>
              </a:rPr>
              <a:t>ДИАМАГ (АЛМАГ – 03)</a:t>
            </a:r>
            <a:endParaRPr lang="ru-RU" sz="28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79512" y="836712"/>
            <a:ext cx="4032448" cy="5616624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Аппарат </a:t>
            </a: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магнитотерапии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для лечения заболеваний головного мозга. </a:t>
            </a:r>
          </a:p>
          <a:p>
            <a:r>
              <a:rPr lang="ru-RU" sz="1700" dirty="0" smtClean="0"/>
              <a:t> </a:t>
            </a:r>
            <a:r>
              <a:rPr lang="ru-RU" sz="1700" dirty="0" smtClean="0">
                <a:solidFill>
                  <a:srgbClr val="7030A0"/>
                </a:solidFill>
              </a:rPr>
              <a:t> ­Последствия перенесенного нарушения мозгового кровообращения;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­Транзиторная ишемическая атака (на всех стадиях ишемического и геморрагического инсульта);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­Хроническая ишемия головного мозга;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­Мигрень (</a:t>
            </a:r>
            <a:r>
              <a:rPr lang="ru-RU" sz="1700" dirty="0" err="1" smtClean="0">
                <a:solidFill>
                  <a:srgbClr val="7030A0"/>
                </a:solidFill>
              </a:rPr>
              <a:t>гемикрания</a:t>
            </a:r>
            <a:r>
              <a:rPr lang="ru-RU" sz="1700" dirty="0" smtClean="0">
                <a:solidFill>
                  <a:srgbClr val="7030A0"/>
                </a:solidFill>
              </a:rPr>
              <a:t>), </a:t>
            </a:r>
            <a:r>
              <a:rPr lang="ru-RU" sz="1700" dirty="0" err="1" smtClean="0">
                <a:solidFill>
                  <a:srgbClr val="7030A0"/>
                </a:solidFill>
              </a:rPr>
              <a:t>мигренозная</a:t>
            </a:r>
            <a:r>
              <a:rPr lang="ru-RU" sz="1700" dirty="0" smtClean="0">
                <a:solidFill>
                  <a:srgbClr val="7030A0"/>
                </a:solidFill>
              </a:rPr>
              <a:t> невралгия;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- Остеохондроз шейного отдела позвоночника с явлениями </a:t>
            </a:r>
            <a:r>
              <a:rPr lang="ru-RU" sz="1700" dirty="0" err="1" smtClean="0">
                <a:solidFill>
                  <a:srgbClr val="7030A0"/>
                </a:solidFill>
              </a:rPr>
              <a:t>цефалгии</a:t>
            </a:r>
            <a:r>
              <a:rPr lang="ru-RU" sz="1700" dirty="0" smtClean="0">
                <a:solidFill>
                  <a:srgbClr val="7030A0"/>
                </a:solidFill>
              </a:rPr>
              <a:t>, </a:t>
            </a:r>
            <a:r>
              <a:rPr lang="ru-RU" sz="1700" dirty="0" err="1" smtClean="0">
                <a:solidFill>
                  <a:srgbClr val="7030A0"/>
                </a:solidFill>
              </a:rPr>
              <a:t>краниалгии</a:t>
            </a:r>
            <a:r>
              <a:rPr lang="ru-RU" sz="1700" dirty="0" smtClean="0">
                <a:solidFill>
                  <a:srgbClr val="7030A0"/>
                </a:solidFill>
              </a:rPr>
              <a:t>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- Хронический иридоциклит;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- Болезнь Паркинсона — профилактика прогрессирования заболевания;</a:t>
            </a:r>
          </a:p>
          <a:p>
            <a:r>
              <a:rPr lang="ru-RU" sz="1700" dirty="0" smtClean="0">
                <a:solidFill>
                  <a:srgbClr val="7030A0"/>
                </a:solidFill>
              </a:rPr>
              <a:t>- Расстройства сна.</a:t>
            </a:r>
          </a:p>
          <a:p>
            <a:endParaRPr lang="ru-RU" dirty="0"/>
          </a:p>
        </p:txBody>
      </p:sp>
      <p:pic>
        <p:nvPicPr>
          <p:cNvPr id="44034" name="Picture 2" descr="https://www.dobrota.ru/UserFiles/Image/img9722_93569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0590" y="945382"/>
            <a:ext cx="5003898" cy="4931889"/>
          </a:xfrm>
          <a:prstGeom prst="rect">
            <a:avLst/>
          </a:prstGeom>
          <a:noFill/>
          <a:ln w="19050">
            <a:solidFill>
              <a:srgbClr val="FF0000"/>
            </a:solidFill>
          </a:ln>
          <a:scene3d>
            <a:camera prst="perspectiveContrastingLeftFacing"/>
            <a:lightRig rig="threePt" dir="t"/>
          </a:scene3d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4402832" cy="4664560"/>
          </a:xfrm>
        </p:spPr>
        <p:txBody>
          <a:bodyPr>
            <a:normAutofit fontScale="90000"/>
          </a:bodyPr>
          <a:lstStyle/>
          <a:p>
            <a:pPr>
              <a:lnSpc>
                <a:spcPct val="80000"/>
              </a:lnSpc>
            </a:pPr>
            <a:r>
              <a:rPr lang="ru-RU" sz="4000" b="1" dirty="0" smtClean="0">
                <a:solidFill>
                  <a:srgbClr val="FF0000"/>
                </a:solidFill>
              </a:rPr>
              <a:t>Аппарат </a:t>
            </a:r>
            <a:r>
              <a:rPr lang="en-US" sz="4000" b="1" dirty="0" smtClean="0">
                <a:solidFill>
                  <a:srgbClr val="FF0000"/>
                </a:solidFill>
              </a:rPr>
              <a:t>“</a:t>
            </a:r>
            <a:r>
              <a:rPr lang="ru-RU" sz="4000" b="1" dirty="0" smtClean="0">
                <a:solidFill>
                  <a:srgbClr val="FF0000"/>
                </a:solidFill>
              </a:rPr>
              <a:t>ДЭНАС</a:t>
            </a:r>
            <a:r>
              <a:rPr lang="en-US" sz="4000" b="1" dirty="0" smtClean="0">
                <a:solidFill>
                  <a:srgbClr val="FF0000"/>
                </a:solidFill>
              </a:rPr>
              <a:t>”</a:t>
            </a:r>
            <a:r>
              <a:rPr lang="ru-RU" sz="4000" b="1" dirty="0" smtClean="0">
                <a:solidFill>
                  <a:srgbClr val="FF0000"/>
                </a:solidFill>
              </a:rPr>
              <a:t> </a:t>
            </a:r>
            <a:r>
              <a:rPr lang="ru-RU" sz="2400" b="1" dirty="0" smtClean="0">
                <a:solidFill>
                  <a:srgbClr val="000066"/>
                </a:solidFill>
              </a:rPr>
              <a:t/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/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>предназначен для лечения широкого ряда заболеваний. </a:t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/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>Оказывает воздействие </a:t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>в двух режимах:</a:t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>  - режим </a:t>
            </a:r>
            <a:r>
              <a:rPr lang="ru-RU" sz="2400" b="1" dirty="0" smtClean="0">
                <a:solidFill>
                  <a:srgbClr val="FFC000"/>
                </a:solidFill>
              </a:rPr>
              <a:t>«Тест» </a:t>
            </a:r>
            <a:r>
              <a:rPr lang="ru-RU" sz="2400" b="1" dirty="0" smtClean="0">
                <a:solidFill>
                  <a:srgbClr val="000066"/>
                </a:solidFill>
              </a:rPr>
              <a:t>предназначен для достижения </a:t>
            </a:r>
            <a:r>
              <a:rPr lang="ru-RU" sz="2400" b="1" dirty="0" err="1" smtClean="0">
                <a:solidFill>
                  <a:srgbClr val="000066"/>
                </a:solidFill>
              </a:rPr>
              <a:t>общерегуляторного</a:t>
            </a:r>
            <a:r>
              <a:rPr lang="ru-RU" sz="2400" b="1" dirty="0" smtClean="0">
                <a:solidFill>
                  <a:srgbClr val="000066"/>
                </a:solidFill>
              </a:rPr>
              <a:t> эффекта;</a:t>
            </a:r>
            <a:br>
              <a:rPr lang="ru-RU" sz="2400" b="1" dirty="0" smtClean="0">
                <a:solidFill>
                  <a:srgbClr val="000066"/>
                </a:solidFill>
              </a:rPr>
            </a:br>
            <a:r>
              <a:rPr lang="ru-RU" sz="2400" b="1" dirty="0" smtClean="0">
                <a:solidFill>
                  <a:srgbClr val="000066"/>
                </a:solidFill>
              </a:rPr>
              <a:t>  - режим </a:t>
            </a:r>
            <a:r>
              <a:rPr lang="ru-RU" sz="2400" b="1" dirty="0" smtClean="0">
                <a:solidFill>
                  <a:srgbClr val="FFC000"/>
                </a:solidFill>
              </a:rPr>
              <a:t>«Терапия» </a:t>
            </a:r>
            <a:r>
              <a:rPr lang="ru-RU" sz="2400" b="1" dirty="0" smtClean="0">
                <a:solidFill>
                  <a:srgbClr val="000066"/>
                </a:solidFill>
              </a:rPr>
              <a:t>предназначен для лечебного воздействия на кожные проекции боли, отека, на биологически активные зоны и точки.</a:t>
            </a:r>
            <a:r>
              <a:rPr lang="ru-RU" sz="2000" dirty="0" smtClean="0">
                <a:solidFill>
                  <a:srgbClr val="000066"/>
                </a:solidFill>
              </a:rPr>
              <a:t/>
            </a:r>
            <a:br>
              <a:rPr lang="ru-RU" sz="2000" dirty="0" smtClean="0">
                <a:solidFill>
                  <a:srgbClr val="000066"/>
                </a:solidFill>
              </a:rPr>
            </a:br>
            <a:endParaRPr lang="ru-RU" sz="2000" dirty="0"/>
          </a:p>
        </p:txBody>
      </p:sp>
      <p:pic>
        <p:nvPicPr>
          <p:cNvPr id="5122" name="Picture 2" descr="C:\Documents and Settings\Room012\Рабочий стол\Пункт проката ТСР\ТСР\s599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12099" y="928670"/>
            <a:ext cx="3198471" cy="4729168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0"/>
            <a:ext cx="7558608" cy="292893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 smtClean="0">
                <a:solidFill>
                  <a:srgbClr val="FF0000"/>
                </a:solidFill>
              </a:rPr>
              <a:t>МАГНИТНЫЙ МАССАЖЁР С НАГРЕВОМ ИНФРАКРАСНЫМИ ЛУЧАМИ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 smtClean="0">
                <a:solidFill>
                  <a:srgbClr val="002060"/>
                </a:solidFill>
              </a:rPr>
              <a:t>                         </a:t>
            </a:r>
            <a:r>
              <a:rPr lang="ru-RU" sz="2000" b="1" i="1" dirty="0" smtClean="0">
                <a:solidFill>
                  <a:srgbClr val="002060"/>
                </a:solidFill>
                <a:effectLst/>
              </a:rPr>
              <a:t>5 сменных насадок для массажа</a:t>
            </a:r>
            <a:r>
              <a:rPr lang="ru-RU" sz="2000" b="1" dirty="0" smtClean="0">
                <a:effectLst/>
              </a:rPr>
              <a:t/>
            </a:r>
            <a:br>
              <a:rPr lang="ru-RU" sz="2000" b="1" dirty="0" smtClean="0">
                <a:effectLst/>
              </a:rPr>
            </a:br>
            <a:r>
              <a:rPr lang="ru-RU" sz="2000" b="1" dirty="0" smtClean="0">
                <a:solidFill>
                  <a:srgbClr val="002060"/>
                </a:solidFill>
                <a:effectLst/>
              </a:rPr>
              <a:t> - уменьшает напряжение и болезненные  ощущения в мышцах</a:t>
            </a:r>
            <a:br>
              <a:rPr lang="ru-RU" sz="2000" b="1" dirty="0" smtClean="0">
                <a:solidFill>
                  <a:srgbClr val="002060"/>
                </a:solidFill>
                <a:effectLst/>
              </a:rPr>
            </a:br>
            <a:r>
              <a:rPr lang="ru-RU" sz="2000" b="1" dirty="0" smtClean="0">
                <a:solidFill>
                  <a:srgbClr val="002060"/>
                </a:solidFill>
                <a:effectLst/>
              </a:rPr>
              <a:t> - обеспечивает общее расслабление и снимает напряжение</a:t>
            </a:r>
            <a:br>
              <a:rPr lang="ru-RU" sz="2000" b="1" dirty="0" smtClean="0">
                <a:solidFill>
                  <a:srgbClr val="002060"/>
                </a:solidFill>
                <a:effectLst/>
              </a:rPr>
            </a:br>
            <a:r>
              <a:rPr lang="ru-RU" sz="2000" b="1" dirty="0" smtClean="0">
                <a:solidFill>
                  <a:srgbClr val="002060"/>
                </a:solidFill>
                <a:effectLst/>
              </a:rPr>
              <a:t> - улучшается циркуляция крови и обмен веществ</a:t>
            </a: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endParaRPr lang="ru-RU" sz="2000" b="1" dirty="0"/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b="1" dirty="0" smtClean="0"/>
              <a:t>  </a:t>
            </a:r>
            <a:endParaRPr lang="ru-RU" b="1" dirty="0"/>
          </a:p>
        </p:txBody>
      </p:sp>
      <p:pic>
        <p:nvPicPr>
          <p:cNvPr id="4099" name="Picture 3" descr="C:\Documents and Settings\Room012\Рабочий стол\Пункт проката ТСР\ТСР\Новая папка\P213039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475656" y="2636912"/>
            <a:ext cx="6192688" cy="3709495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368152"/>
          </a:xfrm>
        </p:spPr>
        <p:txBody>
          <a:bodyPr anchor="ctr">
            <a:normAutofit fontScale="90000"/>
          </a:bodyPr>
          <a:lstStyle/>
          <a:p>
            <a:r>
              <a:rPr lang="ru-RU" sz="3400" b="1" dirty="0" smtClean="0">
                <a:solidFill>
                  <a:srgbClr val="FFFF00"/>
                </a:solidFill>
              </a:rPr>
              <a:t>Автоматический цифровой тонометр предназначен для                                               людей с ослабленным зрением.</a:t>
            </a:r>
            <a:r>
              <a:rPr lang="ru-RU" sz="3600" dirty="0" smtClean="0">
                <a:solidFill>
                  <a:srgbClr val="002060"/>
                </a:solidFill>
              </a:rPr>
              <a:t/>
            </a:r>
            <a:br>
              <a:rPr lang="ru-RU" sz="3600" dirty="0" smtClean="0">
                <a:solidFill>
                  <a:srgbClr val="002060"/>
                </a:solidFill>
              </a:rPr>
            </a:br>
            <a:r>
              <a:rPr lang="ru-RU" sz="2700" b="1" dirty="0" smtClean="0">
                <a:solidFill>
                  <a:srgbClr val="FFC000"/>
                </a:solidFill>
                <a:effectLst/>
                <a:latin typeface="+mn-lt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r>
              <a:rPr lang="ru-RU" sz="2000" b="1" dirty="0" smtClean="0">
                <a:solidFill>
                  <a:srgbClr val="002060"/>
                </a:solidFill>
              </a:rPr>
              <a:t/>
            </a:r>
            <a:br>
              <a:rPr lang="ru-RU" sz="2000" b="1" dirty="0" smtClean="0">
                <a:solidFill>
                  <a:srgbClr val="002060"/>
                </a:solidFill>
              </a:rPr>
            </a:b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8194" name="Picture 2" descr="C:\Documents and Settings\Room012\Рабочий стол\Пункт проката ТСР\Новая папка\P213043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971600" y="1628800"/>
            <a:ext cx="6336704" cy="3731028"/>
          </a:xfrm>
          <a:prstGeom prst="rect">
            <a:avLst/>
          </a:prstGeom>
          <a:noFill/>
          <a:ln w="19050">
            <a:solidFill>
              <a:srgbClr val="FF0066"/>
            </a:solidFill>
          </a:ln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83568" y="5373216"/>
            <a:ext cx="8003232" cy="1484784"/>
          </a:xfrm>
        </p:spPr>
        <p:txBody>
          <a:bodyPr>
            <a:normAutofit lnSpcReduction="10000"/>
          </a:bodyPr>
          <a:lstStyle/>
          <a:p>
            <a:pPr marL="180000" indent="0">
              <a:buNone/>
            </a:pPr>
            <a:r>
              <a:rPr lang="ru-RU" sz="2400" b="1" dirty="0" smtClean="0">
                <a:solidFill>
                  <a:srgbClr val="FFC000"/>
                </a:solidFill>
              </a:rPr>
              <a:t> - высший класс точности</a:t>
            </a:r>
            <a:br>
              <a:rPr lang="ru-RU" sz="2400" b="1" dirty="0" smtClean="0">
                <a:solidFill>
                  <a:srgbClr val="FFC000"/>
                </a:solidFill>
              </a:rPr>
            </a:br>
            <a:r>
              <a:rPr lang="ru-RU" sz="2400" b="1" dirty="0" smtClean="0">
                <a:solidFill>
                  <a:srgbClr val="FFC000"/>
                </a:solidFill>
              </a:rPr>
              <a:t> - речевой выход на русском языке</a:t>
            </a:r>
            <a:br>
              <a:rPr lang="ru-RU" sz="2400" b="1" dirty="0" smtClean="0">
                <a:solidFill>
                  <a:srgbClr val="FFC000"/>
                </a:solidFill>
              </a:rPr>
            </a:br>
            <a:r>
              <a:rPr lang="ru-RU" sz="2400" b="1" dirty="0" smtClean="0">
                <a:solidFill>
                  <a:srgbClr val="FFC000"/>
                </a:solidFill>
              </a:rPr>
              <a:t> - одна кнопка управления</a:t>
            </a:r>
            <a:br>
              <a:rPr lang="ru-RU" sz="2400" b="1" dirty="0" smtClean="0">
                <a:solidFill>
                  <a:srgbClr val="FFC000"/>
                </a:solidFill>
              </a:rPr>
            </a:br>
            <a:r>
              <a:rPr lang="ru-RU" sz="2400" b="1" dirty="0" smtClean="0">
                <a:solidFill>
                  <a:srgbClr val="FFC000"/>
                </a:solidFill>
              </a:rPr>
              <a:t> - большой дисплей с крупными цифрами</a:t>
            </a:r>
            <a:endParaRPr lang="ru-RU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849978"/>
          </a:xfrm>
        </p:spPr>
        <p:txBody>
          <a:bodyPr anchor="ctr">
            <a:normAutofit fontScale="90000"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 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 </a:t>
            </a:r>
            <a:r>
              <a:rPr lang="ru-RU" sz="3600" dirty="0" smtClean="0">
                <a:solidFill>
                  <a:srgbClr val="C00000"/>
                </a:solidFill>
              </a:rPr>
              <a:t>Документы </a:t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необходимые для получения </a:t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в прокат аппаратов </a:t>
            </a:r>
            <a:br>
              <a:rPr lang="ru-RU" sz="3600" dirty="0" smtClean="0">
                <a:solidFill>
                  <a:srgbClr val="C00000"/>
                </a:solidFill>
              </a:rPr>
            </a:br>
            <a:r>
              <a:rPr lang="ru-RU" sz="3600" dirty="0" smtClean="0">
                <a:solidFill>
                  <a:srgbClr val="C00000"/>
                </a:solidFill>
              </a:rPr>
              <a:t>медицинского назначения </a:t>
            </a:r>
            <a:r>
              <a:rPr lang="ru-RU" sz="4000" dirty="0" smtClean="0">
                <a:solidFill>
                  <a:srgbClr val="002060"/>
                </a:solidFill>
              </a:rPr>
              <a:t/>
            </a:r>
            <a:br>
              <a:rPr lang="ru-RU" sz="4000" dirty="0" smtClean="0">
                <a:solidFill>
                  <a:srgbClr val="002060"/>
                </a:solidFill>
              </a:rPr>
            </a:br>
            <a:r>
              <a:rPr lang="ru-RU" sz="4000" dirty="0" smtClean="0">
                <a:solidFill>
                  <a:srgbClr val="002060"/>
                </a:solidFill>
              </a:rPr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/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 </a:t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 </a:t>
            </a:r>
            <a:br>
              <a:rPr lang="ru-RU" sz="3200" dirty="0" smtClean="0">
                <a:solidFill>
                  <a:srgbClr val="FF0000"/>
                </a:solidFill>
              </a:rPr>
            </a:br>
            <a:r>
              <a:rPr lang="ru-RU" sz="3200" dirty="0" smtClean="0">
                <a:solidFill>
                  <a:srgbClr val="FF0000"/>
                </a:solidFill>
              </a:rPr>
              <a:t> </a:t>
            </a:r>
            <a:endParaRPr lang="ru-RU" sz="3200" dirty="0">
              <a:solidFill>
                <a:srgbClr val="FF0000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457200" y="2348880"/>
            <a:ext cx="8229600" cy="386620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     </a:t>
            </a:r>
            <a:r>
              <a:rPr lang="ru-RU" sz="2800" b="1" dirty="0" smtClean="0">
                <a:solidFill>
                  <a:srgbClr val="FFFF00"/>
                </a:solidFill>
              </a:rPr>
              <a:t>* ЗАЯВЛЕНИЕ</a:t>
            </a:r>
            <a:br>
              <a:rPr lang="ru-RU" sz="2800" b="1" dirty="0" smtClean="0">
                <a:solidFill>
                  <a:srgbClr val="FFFF00"/>
                </a:solidFill>
              </a:rPr>
            </a:br>
            <a:r>
              <a:rPr lang="ru-RU" sz="2800" b="1" dirty="0" smtClean="0">
                <a:solidFill>
                  <a:srgbClr val="FFFF00"/>
                </a:solidFill>
              </a:rPr>
              <a:t>* </a:t>
            </a:r>
            <a:r>
              <a:rPr lang="ru-RU" b="1" dirty="0" smtClean="0">
                <a:solidFill>
                  <a:srgbClr val="FFFF00"/>
                </a:solidFill>
              </a:rPr>
              <a:t>ПАСПОРТ ПОЛУЧАТЕЛЯ + КОПИЯ </a:t>
            </a:r>
            <a:br>
              <a:rPr lang="ru-RU" b="1" dirty="0" smtClean="0">
                <a:solidFill>
                  <a:srgbClr val="FFFF00"/>
                </a:solidFill>
              </a:rPr>
            </a:br>
            <a:r>
              <a:rPr lang="ru-RU" b="1" dirty="0" smtClean="0">
                <a:solidFill>
                  <a:srgbClr val="FFFF00"/>
                </a:solidFill>
              </a:rPr>
              <a:t>* ПАСПОРТ ПОРУЧИТЕЛЯ + КОПИЯ </a:t>
            </a:r>
            <a:r>
              <a:rPr lang="ru-RU" sz="2800" b="1" dirty="0" smtClean="0">
                <a:solidFill>
                  <a:srgbClr val="FFFF00"/>
                </a:solidFill>
              </a:rPr>
              <a:t/>
            </a:r>
            <a:br>
              <a:rPr lang="ru-RU" sz="2800" b="1" dirty="0" smtClean="0">
                <a:solidFill>
                  <a:srgbClr val="FFFF00"/>
                </a:solidFill>
              </a:rPr>
            </a:br>
            <a:r>
              <a:rPr lang="ru-RU" sz="2800" b="1" dirty="0" smtClean="0">
                <a:solidFill>
                  <a:srgbClr val="FFFF00"/>
                </a:solidFill>
              </a:rPr>
              <a:t>* СВИДЕТЕЛЬСТВО О РОЖДЕНИИ + КОПИЯ</a:t>
            </a:r>
          </a:p>
          <a:p>
            <a:pPr>
              <a:buNone/>
            </a:pPr>
            <a:r>
              <a:rPr lang="ru-RU" sz="2800" b="1" dirty="0" smtClean="0">
                <a:solidFill>
                  <a:srgbClr val="FFFF00"/>
                </a:solidFill>
              </a:rPr>
              <a:t>     * </a:t>
            </a:r>
            <a:r>
              <a:rPr lang="ru-RU" b="1" dirty="0" smtClean="0">
                <a:solidFill>
                  <a:srgbClr val="FFFF00"/>
                </a:solidFill>
              </a:rPr>
              <a:t>ЗАКЛЮЧЕНИЕ (СПРАВКА) ЛЕЧЕБНО-ПРОФИЛАКТИЧЕСКОГО УЧРЕЖДЕНИЯ О НУЖДАЕМОСТИ ПОЛУЧАТЕЛЯ В ТЕХНИЧЕСКОМ СРЕДСТВЕ !</a:t>
            </a:r>
          </a:p>
          <a:p>
            <a:pPr>
              <a:buNone/>
            </a:pPr>
            <a:r>
              <a:rPr lang="ru-RU" b="1" dirty="0" smtClean="0">
                <a:solidFill>
                  <a:srgbClr val="FFFF00"/>
                </a:solidFill>
              </a:rPr>
              <a:t>     * ДОВЕРЕННОСТЬ</a:t>
            </a:r>
            <a:r>
              <a:rPr lang="ru-RU" sz="2800" b="1" dirty="0" smtClean="0">
                <a:solidFill>
                  <a:srgbClr val="FF0000"/>
                </a:solidFill>
              </a:rPr>
              <a:t/>
            </a:r>
            <a:br>
              <a:rPr lang="ru-RU" sz="2800" b="1" dirty="0" smtClean="0">
                <a:solidFill>
                  <a:srgbClr val="FF0000"/>
                </a:solidFill>
              </a:rPr>
            </a:br>
            <a:r>
              <a:rPr lang="ru-RU" sz="2800" b="1" dirty="0" smtClean="0">
                <a:solidFill>
                  <a:srgbClr val="C00000"/>
                </a:solidFill>
              </a:rPr>
              <a:t>* ДОГОВОР временного пользования имуществом на срок от  15   до  30 ДНЕЙ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357166"/>
            <a:ext cx="8715436" cy="224676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 </a:t>
            </a:r>
          </a:p>
          <a:p>
            <a:endParaRPr lang="ru-RU" sz="2800" dirty="0" smtClean="0">
              <a:solidFill>
                <a:srgbClr val="FF0000"/>
              </a:solidFill>
            </a:endParaRPr>
          </a:p>
          <a:p>
            <a:r>
              <a:rPr lang="ru-RU" sz="28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   </a:t>
            </a:r>
          </a:p>
          <a:p>
            <a:r>
              <a:rPr lang="ru-RU" sz="2800" dirty="0" smtClean="0">
                <a:solidFill>
                  <a:srgbClr val="FF0000"/>
                </a:solidFill>
              </a:rPr>
              <a:t>                        </a:t>
            </a: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МЫ ЖДЁМ ВАС ПО АДРЕСУ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ул. Правды, д.9А, </a:t>
            </a:r>
          </a:p>
          <a:p>
            <a:pPr>
              <a:buNone/>
            </a:pP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кабинет №1</a:t>
            </a:r>
          </a:p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ПОНЕДЕЛЬНИК и ЧЕТВЕРГ, с 9</a:t>
            </a:r>
            <a:r>
              <a:rPr lang="ru-RU" b="1" baseline="30000" dirty="0" smtClean="0">
                <a:solidFill>
                  <a:srgbClr val="FFFF00"/>
                </a:solidFill>
              </a:rPr>
              <a:t>00 </a:t>
            </a:r>
            <a:r>
              <a:rPr lang="ru-RU" b="1" dirty="0" smtClean="0">
                <a:solidFill>
                  <a:srgbClr val="FFFF00"/>
                </a:solidFill>
              </a:rPr>
              <a:t>до16</a:t>
            </a:r>
            <a:r>
              <a:rPr lang="ru-RU" b="1" baseline="30000" dirty="0" smtClean="0">
                <a:solidFill>
                  <a:srgbClr val="FFFF00"/>
                </a:solidFill>
              </a:rPr>
              <a:t>00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endParaRPr lang="ru-RU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ru-RU" b="1" dirty="0" smtClean="0">
                <a:solidFill>
                  <a:srgbClr val="FFFF00"/>
                </a:solidFill>
              </a:rPr>
              <a:t>перерыв с 12</a:t>
            </a:r>
            <a:r>
              <a:rPr lang="ru-RU" b="1" baseline="30000" dirty="0" smtClean="0">
                <a:solidFill>
                  <a:srgbClr val="FFFF00"/>
                </a:solidFill>
              </a:rPr>
              <a:t>00</a:t>
            </a:r>
            <a:r>
              <a:rPr lang="ru-RU" b="1" dirty="0" smtClean="0">
                <a:solidFill>
                  <a:srgbClr val="FFFF00"/>
                </a:solidFill>
              </a:rPr>
              <a:t> до 13</a:t>
            </a:r>
            <a:r>
              <a:rPr lang="ru-RU" b="1" baseline="30000" dirty="0" smtClean="0">
                <a:solidFill>
                  <a:srgbClr val="FFFF00"/>
                </a:solidFill>
              </a:rPr>
              <a:t>00</a:t>
            </a:r>
            <a:endParaRPr lang="ru-RU" dirty="0" smtClean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ru-RU" dirty="0" smtClean="0"/>
              <a:t> За дополнительной информацией Вы можете обратиться к специалисту по социальной работе отделения срочного социального обслуживания </a:t>
            </a:r>
            <a:endParaRPr lang="ru-RU" dirty="0" smtClean="0"/>
          </a:p>
          <a:p>
            <a:pPr marL="0" indent="0" algn="ctr">
              <a:buNone/>
            </a:pPr>
            <a:r>
              <a:rPr lang="ru-RU" dirty="0" smtClean="0"/>
              <a:t>по </a:t>
            </a:r>
            <a:r>
              <a:rPr lang="ru-RU" dirty="0" smtClean="0"/>
              <a:t>телефону:</a:t>
            </a:r>
          </a:p>
          <a:p>
            <a:pPr marL="0" indent="0" algn="ctr">
              <a:buNone/>
            </a:pPr>
            <a:r>
              <a:rPr lang="ru-RU" b="1" dirty="0" smtClean="0"/>
              <a:t>8(3435)33-24-62</a:t>
            </a:r>
            <a:endParaRPr lang="ru-RU" dirty="0"/>
          </a:p>
        </p:txBody>
      </p:sp>
    </p:spTree>
  </p:cSld>
  <p:clrMapOvr>
    <a:masterClrMapping/>
  </p:clrMapOvr>
  <p:transition>
    <p:split dir="in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4" descr="flowers_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933" y="0"/>
            <a:ext cx="9160933" cy="6870700"/>
          </a:xfrm>
          <a:prstGeom prst="rect">
            <a:avLst/>
          </a:prstGeom>
        </p:spPr>
      </p:pic>
      <p:sp>
        <p:nvSpPr>
          <p:cNvPr id="7" name="Содержимое 6"/>
          <p:cNvSpPr>
            <a:spLocks noGrp="1"/>
          </p:cNvSpPr>
          <p:nvPr>
            <p:ph idx="4294967295"/>
          </p:nvPr>
        </p:nvSpPr>
        <p:spPr>
          <a:xfrm>
            <a:off x="0" y="3501008"/>
            <a:ext cx="8229600" cy="2807717"/>
          </a:xfrm>
          <a:ln>
            <a:noFill/>
          </a:ln>
        </p:spPr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buNone/>
            </a:pPr>
            <a:r>
              <a:rPr lang="ru-RU" sz="5400" b="1" dirty="0" smtClean="0">
                <a:ln w="10541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</a:t>
            </a:r>
            <a:r>
              <a:rPr lang="ru-RU" sz="6600" b="1" dirty="0" smtClean="0">
                <a:ln w="10541" cmpd="sng">
                  <a:solidFill>
                    <a:schemeClr val="bg2">
                      <a:lumMod val="40000"/>
                      <a:lumOff val="60000"/>
                    </a:schemeClr>
                  </a:solidFill>
                  <a:prstDash val="solid"/>
                </a:ln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БЛАГОДАРЮ ЗА ВНИМАНИЕ!</a:t>
            </a:r>
            <a:endParaRPr lang="ru-RU" sz="6600" b="1" dirty="0">
              <a:ln w="10541" cmpd="sng">
                <a:solidFill>
                  <a:schemeClr val="bg2">
                    <a:lumMod val="40000"/>
                    <a:lumOff val="60000"/>
                  </a:schemeClr>
                </a:solidFill>
                <a:prstDash val="solid"/>
              </a:ln>
              <a:solidFill>
                <a:srgbClr val="CC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Другая 2">
      <a:dk1>
        <a:srgbClr val="20C8F7"/>
      </a:dk1>
      <a:lt1>
        <a:srgbClr val="FFFFFF"/>
      </a:lt1>
      <a:dk2>
        <a:srgbClr val="20C8F7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1952</TotalTime>
  <Words>594</Words>
  <Application>Microsoft Office PowerPoint</Application>
  <PresentationFormat>Экран (4:3)</PresentationFormat>
  <Paragraphs>96</Paragraphs>
  <Slides>27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Апекс</vt:lpstr>
      <vt:lpstr>Точечный рисунок</vt:lpstr>
      <vt:lpstr> </vt:lpstr>
      <vt:lpstr>Слайд 2</vt:lpstr>
      <vt:lpstr>ТЕХНИЧЕСКИЕ СРЕДСТВА  РЕАБИЛИТАЦИИ И АБИЛИТАЦИИ </vt:lpstr>
      <vt:lpstr>Кресла-коляски взрослые  и для детей с ДЦП </vt:lpstr>
      <vt:lpstr>ДОСКА ДЛЯ ПЕРЕСАЖИВАНИЯ ИНВАЛИДА</vt:lpstr>
      <vt:lpstr>Ходунки складные  регулируемые по высоте взрослые и детские</vt:lpstr>
      <vt:lpstr>Ходунки </vt:lpstr>
      <vt:lpstr>Костыли  с подмышечной опорой регулируемые по высоте, с устройством против скольжения</vt:lpstr>
      <vt:lpstr>Костыль с опорой под локоть регулируемый по высоте</vt:lpstr>
      <vt:lpstr> трости 3-х и 4-х опорные предназначены для облегчения передвижения инвалидов и пациентов с малой и средней степенью нарушения координации движений. </vt:lpstr>
      <vt:lpstr>Слайд 11</vt:lpstr>
      <vt:lpstr>ОБОРУДОВАНИЕ  ДЛЯ ТУАЛЕТНЫХ КОМНАТ</vt:lpstr>
      <vt:lpstr>Стул – туалет с санитарным оснащением</vt:lpstr>
      <vt:lpstr> Оборудование для тренировки опорно-двигательного и вестибулярного аппарата  </vt:lpstr>
      <vt:lpstr>Тренажёр сгибание-разгибание пальцев</vt:lpstr>
      <vt:lpstr>Слайд 16</vt:lpstr>
      <vt:lpstr> </vt:lpstr>
      <vt:lpstr>АППАРАТЫ МЕДИЦИНСКОГО НАЗНАЧЕНИЯ </vt:lpstr>
      <vt:lpstr>“АЛМАГ”  предназначен  для лечения и профилактики заболеваний и повреждений:     -  опорно-двигательного аппарата,     - неврологических заболеваний,     - заболеваний сердечно-сосудистой системы,     - неспецифических заболеваний лёгких     - заболеваний ЖКТ     - венозной системы верхних и нижних конечностей.</vt:lpstr>
      <vt:lpstr>МАГ-30 прибор магнитотерапии. </vt:lpstr>
      <vt:lpstr>ДИАМАГ (АЛМАГ – 03)</vt:lpstr>
      <vt:lpstr>Аппарат “ДЭНАС”   предназначен для лечения широкого ряда заболеваний.   Оказывает воздействие  в двух режимах:   - режим «Тест» предназначен для достижения общерегуляторного эффекта;   - режим «Терапия» предназначен для лечебного воздействия на кожные проекции боли, отека, на биологически активные зоны и точки. </vt:lpstr>
      <vt:lpstr>МАГНИТНЫЙ МАССАЖЁР С НАГРЕВОМ ИНФРАКРАСНЫМИ ЛУЧАМИ                          5 сменных насадок для массажа  - уменьшает напряжение и болезненные  ощущения в мышцах  - обеспечивает общее расслабление и снимает напряжение  - улучшается циркуляция крови и обмен веществ   </vt:lpstr>
      <vt:lpstr>Автоматический цифровой тонометр предназначен для                                               людей с ослабленным зрением.    </vt:lpstr>
      <vt:lpstr>    Документы  необходимые для получения  в прокат аппаратов  медицинского назначения         </vt:lpstr>
      <vt:lpstr>МЫ ЖДЁМ ВАС ПО АДРЕСУ:</vt:lpstr>
      <vt:lpstr>Слайд 27</vt:lpstr>
    </vt:vector>
  </TitlesOfParts>
  <Company>RUSSIA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XP GAME 2008</dc:creator>
  <cp:lastModifiedBy>Room1</cp:lastModifiedBy>
  <cp:revision>248</cp:revision>
  <dcterms:created xsi:type="dcterms:W3CDTF">2012-02-28T20:35:31Z</dcterms:created>
  <dcterms:modified xsi:type="dcterms:W3CDTF">2019-08-07T07:48:29Z</dcterms:modified>
</cp:coreProperties>
</file>