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17" r:id="rId1"/>
  </p:sldMasterIdLst>
  <p:sldIdLst>
    <p:sldId id="256" r:id="rId2"/>
    <p:sldId id="257" r:id="rId3"/>
    <p:sldId id="258" r:id="rId4"/>
    <p:sldId id="278" r:id="rId5"/>
    <p:sldId id="280" r:id="rId6"/>
    <p:sldId id="279" r:id="rId7"/>
    <p:sldId id="281" r:id="rId8"/>
    <p:sldId id="282" r:id="rId9"/>
    <p:sldId id="283" r:id="rId10"/>
    <p:sldId id="284" r:id="rId11"/>
    <p:sldId id="285" r:id="rId12"/>
    <p:sldId id="286" r:id="rId13"/>
    <p:sldId id="260" r:id="rId14"/>
    <p:sldId id="261" r:id="rId15"/>
    <p:sldId id="287" r:id="rId16"/>
    <p:sldId id="288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3156" autoAdjust="0"/>
    <p:restoredTop sz="94660"/>
  </p:normalViewPr>
  <p:slideViewPr>
    <p:cSldViewPr snapToGrid="0">
      <p:cViewPr varScale="1">
        <p:scale>
          <a:sx n="92" d="100"/>
          <a:sy n="92" d="100"/>
        </p:scale>
        <p:origin x="10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9124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6273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446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9211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6396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00603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329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58498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75747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808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022861-F15C-464E-9515-D344D47AFA86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8159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022861-F15C-464E-9515-D344D47AFA86}" type="datetimeFigureOut">
              <a:rPr lang="ru-RU" smtClean="0"/>
              <a:t>05.10.2020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C1799A-F344-4413-9B7D-5516A76E118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25365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8" r:id="rId1"/>
    <p:sldLayoutId id="2147484019" r:id="rId2"/>
    <p:sldLayoutId id="2147484020" r:id="rId3"/>
    <p:sldLayoutId id="2147484021" r:id="rId4"/>
    <p:sldLayoutId id="2147484022" r:id="rId5"/>
    <p:sldLayoutId id="2147484023" r:id="rId6"/>
    <p:sldLayoutId id="2147484024" r:id="rId7"/>
    <p:sldLayoutId id="2147484025" r:id="rId8"/>
    <p:sldLayoutId id="2147484026" r:id="rId9"/>
    <p:sldLayoutId id="2147484027" r:id="rId10"/>
    <p:sldLayoutId id="214748402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Подзаголовок 9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9" y="1"/>
            <a:ext cx="12189292" cy="6858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6868" y="2398886"/>
            <a:ext cx="3358264" cy="184524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903383" y="801361"/>
            <a:ext cx="106643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9600" b="1" i="1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uLnTx/>
                <a:uFillTx/>
                <a:latin typeface="Monotype Corsiva" pitchFamily="66" charset="0"/>
                <a:ea typeface="Cambria Math" pitchFamily="18" charset="0"/>
                <a:cs typeface="+mj-cs"/>
              </a:rPr>
              <a:t>Движение к здоровью</a:t>
            </a:r>
            <a:endParaRPr kumimoji="0" lang="ru-RU" sz="96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94171" y="4539927"/>
            <a:ext cx="88942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457200"/>
            <a:r>
              <a:rPr lang="ru-RU" sz="3600" b="1" spc="50" dirty="0">
                <a:ln w="0"/>
                <a:solidFill>
                  <a:schemeClr val="accent2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Школа пожилого возраста </a:t>
            </a:r>
            <a:r>
              <a:rPr lang="ru-RU" sz="3600" b="1" spc="50" dirty="0" smtClean="0">
                <a:ln w="0"/>
                <a:solidFill>
                  <a:schemeClr val="accent2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2020-2021гг. Направление «Активное долголетие»</a:t>
            </a:r>
            <a:endParaRPr lang="ru-RU" sz="3600" b="1" spc="50" dirty="0">
              <a:ln w="0"/>
              <a:solidFill>
                <a:schemeClr val="accent2">
                  <a:lumMod val="50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277834" y="5946799"/>
            <a:ext cx="44743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457200"/>
            <a:r>
              <a:rPr lang="ru-RU" sz="2800" b="1" dirty="0">
                <a:solidFill>
                  <a:srgbClr val="5B9BD5">
                    <a:lumMod val="50000"/>
                  </a:srgbClr>
                </a:solidFill>
              </a:rPr>
              <a:t>Руководитель Калабун О.П.</a:t>
            </a:r>
          </a:p>
        </p:txBody>
      </p:sp>
    </p:spTree>
    <p:extLst>
      <p:ext uri="{BB962C8B-B14F-4D97-AF65-F5344CB8AC3E}">
        <p14:creationId xmlns:p14="http://schemas.microsoft.com/office/powerpoint/2010/main" val="3818529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00800" y="329956"/>
            <a:ext cx="3733800" cy="772013"/>
          </a:xfrm>
        </p:spPr>
        <p:txBody>
          <a:bodyPr>
            <a:normAutofit fontScale="90000"/>
          </a:bodyPr>
          <a:lstStyle/>
          <a:p>
            <a:r>
              <a:rPr lang="ru-RU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/>
            </a:r>
            <a:br>
              <a:rPr lang="ru-RU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</a:br>
            <a:endParaRPr lang="ru-RU" dirty="0"/>
          </a:p>
        </p:txBody>
      </p:sp>
      <p:pic>
        <p:nvPicPr>
          <p:cNvPr id="14338" name="Picture 2" descr="http://penzrb.ru/documents/58339/484912/%D0%BA%D0%B0%D1%80%D1%82%D0%B8%D0%BD%D0%BA%D0%B0+1.jpg/2425913b-04ed-38ee-bc1d-1d789fd1e9c6?t=156949106541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655" y="2462646"/>
            <a:ext cx="4104306" cy="27375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986492" y="1369802"/>
            <a:ext cx="703384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Регулярная физическая активность способствует  не только укреплению и сохранению здоровья, но  и достоверно снижает риск развития важнейших социально- значимых заболеваний: диабета II типа, рака, гипертонии. Физическая активность оказывает в долгосрочной перспективе положительное влияние на здоровье, и улучшает качество  жизни.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11421" y="54242"/>
            <a:ext cx="937875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Физическая активность –  важнейшая составляющая здоровья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0391" y="5323609"/>
            <a:ext cx="1534391" cy="1534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882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291446" y="117693"/>
            <a:ext cx="7117773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C00000"/>
                </a:solidFill>
              </a:rPr>
              <a:t>Умеренная физическая нагрузка (эквивалент ходьбы со скоростью 5 км/ч) способна привести к следующему: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000" b="1" i="1" dirty="0">
                <a:solidFill>
                  <a:schemeClr val="accent5">
                    <a:lumMod val="75000"/>
                  </a:schemeClr>
                </a:solidFill>
              </a:rPr>
              <a:t>Сердечно-сосудистая система</a:t>
            </a: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ru-RU" sz="1600" b="1" i="1" dirty="0" smtClean="0"/>
              <a:t>Снижение уровня холестерина</a:t>
            </a: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ru-RU" sz="1600" b="1" i="1" dirty="0" smtClean="0"/>
              <a:t>Улучшение выносливости</a:t>
            </a: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ru-RU" sz="1600" b="1" i="1" dirty="0" smtClean="0"/>
              <a:t>Нормализация артериального давления</a:t>
            </a: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ru-RU" sz="1600" b="1" i="1" dirty="0" smtClean="0"/>
              <a:t>Улучшение насосной функции сердца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000" b="1" i="1" dirty="0" smtClean="0">
                <a:solidFill>
                  <a:schemeClr val="accent5">
                    <a:lumMod val="75000"/>
                  </a:schemeClr>
                </a:solidFill>
              </a:rPr>
              <a:t>Состав тела</a:t>
            </a:r>
            <a:endParaRPr lang="ru-RU" sz="2000" b="1" i="1" dirty="0">
              <a:solidFill>
                <a:schemeClr val="accent5">
                  <a:lumMod val="75000"/>
                </a:schemeClr>
              </a:solidFill>
            </a:endParaRP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ru-RU" sz="1600" b="1" i="1" dirty="0" smtClean="0"/>
              <a:t>Сжигание жира, накопившегося вокруг внутренних органов</a:t>
            </a: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ru-RU" sz="1600" b="1" i="1" dirty="0" smtClean="0"/>
              <a:t>Увеличение мышечной массы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000" b="1" i="1" dirty="0" smtClean="0">
                <a:solidFill>
                  <a:schemeClr val="accent5">
                    <a:lumMod val="75000"/>
                  </a:schemeClr>
                </a:solidFill>
              </a:rPr>
              <a:t>Обмен веществ</a:t>
            </a:r>
            <a:endParaRPr lang="ru-RU" sz="2000" b="1" i="1" dirty="0">
              <a:solidFill>
                <a:schemeClr val="accent5">
                  <a:lumMod val="75000"/>
                </a:schemeClr>
              </a:solidFill>
            </a:endParaRP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ru-RU" sz="1600" b="1" i="1" dirty="0" smtClean="0"/>
              <a:t>Ускоренное сжигание калорий</a:t>
            </a: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ru-RU" sz="1600" b="1" i="1" dirty="0" smtClean="0"/>
              <a:t>Падение уровня «плохого» холестерина</a:t>
            </a: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ru-RU" sz="1600" b="1" i="1" dirty="0" smtClean="0"/>
              <a:t>Падение уровня триглицеридов</a:t>
            </a: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ru-RU" sz="1600" b="1" i="1" dirty="0" smtClean="0"/>
              <a:t>Стабилизация уровня сахара в крови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000" b="1" i="1" dirty="0" smtClean="0">
                <a:solidFill>
                  <a:schemeClr val="accent5">
                    <a:lumMod val="75000"/>
                  </a:schemeClr>
                </a:solidFill>
              </a:rPr>
              <a:t>Прочность костей</a:t>
            </a:r>
            <a:endParaRPr lang="ru-RU" sz="2000" b="1" i="1" dirty="0">
              <a:solidFill>
                <a:schemeClr val="accent5">
                  <a:lumMod val="75000"/>
                </a:schemeClr>
              </a:solidFill>
            </a:endParaRP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ru-RU" sz="1600" b="1" i="1" dirty="0" smtClean="0"/>
              <a:t>Замедление снижения минеральной плотности</a:t>
            </a: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ru-RU" sz="1600" b="1" i="1" dirty="0" smtClean="0"/>
              <a:t>Повышение уровня важных для образования костей кальция и азота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000" b="1" i="1" dirty="0" smtClean="0">
                <a:solidFill>
                  <a:schemeClr val="accent5">
                    <a:lumMod val="75000"/>
                  </a:schemeClr>
                </a:solidFill>
              </a:rPr>
              <a:t>Психологическое состояние</a:t>
            </a:r>
            <a:endParaRPr lang="ru-RU" sz="2000" b="1" i="1" dirty="0">
              <a:solidFill>
                <a:schemeClr val="accent5">
                  <a:lumMod val="75000"/>
                </a:schemeClr>
              </a:solidFill>
            </a:endParaRP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ru-RU" sz="1600" b="1" i="1" dirty="0" smtClean="0"/>
              <a:t>Улучшение самочувствия и настроения</a:t>
            </a: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ru-RU" sz="1600" b="1" i="1" dirty="0" smtClean="0"/>
              <a:t>Улучшение сна и концентрации внимания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000" b="1" i="1" dirty="0" smtClean="0">
                <a:solidFill>
                  <a:schemeClr val="accent5">
                    <a:lumMod val="75000"/>
                  </a:schemeClr>
                </a:solidFill>
              </a:rPr>
              <a:t>Мышечная работа</a:t>
            </a:r>
            <a:endParaRPr lang="ru-RU" sz="2000" b="1" i="1" dirty="0">
              <a:solidFill>
                <a:schemeClr val="accent5">
                  <a:lumMod val="75000"/>
                </a:schemeClr>
              </a:solidFill>
            </a:endParaRP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ru-RU" sz="1600" b="1" i="1" dirty="0" smtClean="0"/>
              <a:t>Повышение силы и гибкости тела</a:t>
            </a: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ru-RU" sz="1600" b="1" i="1" dirty="0" smtClean="0"/>
              <a:t>Улучшение равновесия и снижение риска падений</a:t>
            </a:r>
            <a:endParaRPr lang="ru-RU" sz="2000" b="1" i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63774" y="1144352"/>
            <a:ext cx="3794077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Польза физической активности</a:t>
            </a:r>
            <a:endParaRPr lang="ru-RU" sz="4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1026" name="Picture 2" descr="https://apsmed.ru/images/ad3a275939319903e762647fd67507e5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51" r="10035"/>
          <a:stretch/>
        </p:blipFill>
        <p:spPr bwMode="auto">
          <a:xfrm>
            <a:off x="872836" y="3527824"/>
            <a:ext cx="2545772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https://st3.depositphotos.com/2419757/17444/v/950/depositphotos_174448963-stock-illustration-happy-grandparents-day-senior-coupl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36794" y="5273723"/>
            <a:ext cx="2155206" cy="1584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2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957851" y="621976"/>
            <a:ext cx="7774126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</a:rPr>
              <a:t>	1. Улучшение памяти и мышления</a:t>
            </a:r>
          </a:p>
          <a:p>
            <a:endParaRPr lang="ru-RU" sz="800" b="1" i="1" dirty="0" smtClean="0">
              <a:solidFill>
                <a:srgbClr val="C0000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000" b="1" i="1" dirty="0" smtClean="0">
                <a:solidFill>
                  <a:schemeClr val="accent5">
                    <a:lumMod val="75000"/>
                  </a:schemeClr>
                </a:solidFill>
              </a:rPr>
              <a:t>Напрягаясь физически – не важно, бродя по лесу или занимаясь зарядкой, - вы работаете не только мышцами. Заодно активируются многочисленные участки центральной нервной системы, контролирующие мельчайшие движения. Кроме того, стимулируется выделение различных веществ, включая гормон роста. А это способствует улучшению памяти и способности к обучению.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000" b="1" i="1" dirty="0" smtClean="0">
                <a:solidFill>
                  <a:schemeClr val="accent5">
                    <a:lumMod val="75000"/>
                  </a:schemeClr>
                </a:solidFill>
              </a:rPr>
              <a:t>Интеллектуальные проблемы, которые традиционно считаются возрастными, включая пресловутый склероз и замедление мыслительных процессов, фактически являются следствием гиподинамии.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000" b="1" i="1" dirty="0" smtClean="0">
                <a:solidFill>
                  <a:schemeClr val="accent5">
                    <a:lumMod val="75000"/>
                  </a:schemeClr>
                </a:solidFill>
              </a:rPr>
              <a:t>Обычная быстрая ходьба – трижды в неделю по 45 минут на протяжении полугода – способна существенно освежить голову, облегчив адаптацию к окружающему миру.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000" b="1" i="1" dirty="0" smtClean="0">
                <a:solidFill>
                  <a:schemeClr val="accent5">
                    <a:lumMod val="75000"/>
                  </a:schemeClr>
                </a:solidFill>
              </a:rPr>
              <a:t>В общем, потренируйтесь регулярно хотя бы три месяца, и наверняка заметите, что вам стало легче запоминать факты, усваивать новые навыки и принимать решения.</a:t>
            </a:r>
            <a:endParaRPr lang="ru-RU" sz="2000" b="1" i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63774" y="1144352"/>
            <a:ext cx="379407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9 причин подвигаться</a:t>
            </a:r>
            <a:endParaRPr lang="ru-RU" sz="4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2050" name="Picture 2" descr="https://iqformat.online/wp-content/uploads/2018/03/2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8816"/>
          <a:stretch/>
        </p:blipFill>
        <p:spPr bwMode="auto">
          <a:xfrm>
            <a:off x="473101" y="3009014"/>
            <a:ext cx="3265323" cy="3349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0212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544702" y="1144352"/>
            <a:ext cx="718727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</a:rPr>
              <a:t>	2. Снижение риска болезни Альцгеймера</a:t>
            </a:r>
          </a:p>
          <a:p>
            <a:endParaRPr lang="ru-RU" sz="800" b="1" i="1" dirty="0" smtClean="0">
              <a:solidFill>
                <a:srgbClr val="C0000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000" b="1" i="1" dirty="0" smtClean="0">
                <a:solidFill>
                  <a:schemeClr val="accent5">
                    <a:lumMod val="75000"/>
                  </a:schemeClr>
                </a:solidFill>
              </a:rPr>
              <a:t>Физкультура полезна для головы не только простым улучшением памяти и сообразительности. Наблюдение показало, что всего две еженедельные порции активного досуга наполовину снижают риск болезни Альцгеймера.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000" b="1" i="1" dirty="0" smtClean="0">
                <a:solidFill>
                  <a:schemeClr val="accent5">
                    <a:lumMod val="75000"/>
                  </a:schemeClr>
                </a:solidFill>
              </a:rPr>
              <a:t>Когда у мышей специально вызывали болезнь Альцгеймера, а потом регулярно «гоняли» на протяжении нескольких месяцев, у животных заметно уменьшились так называемые амилоидные бляшки и другие изменения головного мозга, характерные для этой патологии.</a:t>
            </a:r>
            <a:endParaRPr lang="ru-RU" sz="2000" b="1" i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477982" y="874188"/>
            <a:ext cx="379407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9 причин подвигаться</a:t>
            </a:r>
            <a:endParaRPr lang="ru-RU" sz="4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49500"/>
          <a:stretch/>
        </p:blipFill>
        <p:spPr>
          <a:xfrm>
            <a:off x="394854" y="2782599"/>
            <a:ext cx="3969327" cy="289839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91845" y="4885968"/>
            <a:ext cx="1972032" cy="197203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91846" y="4854821"/>
            <a:ext cx="1972032" cy="197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354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544702" y="1144352"/>
            <a:ext cx="7187273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</a:rPr>
              <a:t>	3. Ослабление приливов</a:t>
            </a:r>
          </a:p>
          <a:p>
            <a:endParaRPr lang="ru-RU" sz="800" b="1" i="1" dirty="0" smtClean="0">
              <a:solidFill>
                <a:srgbClr val="C0000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000" b="1" i="1" dirty="0" smtClean="0">
                <a:solidFill>
                  <a:schemeClr val="accent5">
                    <a:lumMod val="75000"/>
                  </a:schemeClr>
                </a:solidFill>
              </a:rPr>
              <a:t>У женщин, страдающих от приливов во время климакса, для занятий физкультурой найдется еще одна причина. Исследование показало, что 3 часа еженедельных физических нагрузок значительно облегчает приливы и другие симптомы менопаузы, повышая качество жизни. Если в начале эксперимента страдала половина его участниц, то через год их стало всего 37%. Одновременно в контрольной группе, физкультурой не занимавшейся, доля женщин с тяжелыми симптомами менопаузы возросла с 58 до 67%.</a:t>
            </a:r>
            <a:endParaRPr lang="ru-RU" sz="2000" b="1" i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63774" y="1144352"/>
            <a:ext cx="379407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9 причин подвигаться</a:t>
            </a:r>
            <a:endParaRPr lang="ru-RU" sz="4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3074" name="Picture 2" descr="https://avatars.mds.yandex.net/get-zen_doc/1594643/pub_5cf800882d133400afd9b9fe_5cf80194e77f2e00b01cbc43/scale_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295" y="3231573"/>
            <a:ext cx="4094268" cy="2729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51608" y="4900411"/>
            <a:ext cx="2784926" cy="1740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765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544702" y="1144352"/>
            <a:ext cx="7187273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</a:rPr>
              <a:t>	4. Повышение самооценки</a:t>
            </a:r>
          </a:p>
          <a:p>
            <a:endParaRPr lang="ru-RU" sz="800" b="1" i="1" dirty="0" smtClean="0">
              <a:solidFill>
                <a:srgbClr val="C00000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ru-RU" sz="2000" b="1" i="1" dirty="0" smtClean="0">
                <a:solidFill>
                  <a:schemeClr val="accent5">
                    <a:lumMod val="75000"/>
                  </a:schemeClr>
                </a:solidFill>
              </a:rPr>
              <a:t>Мнение человека о собственных способностях и месте среди людей очень важно для его здоровья и качества жизни. Если веришь в себя, легче приобретаешь и сохраняешь здоровые привычки, общаешься с окружающими, активно участвуешь во всевозможных мероприятиях. Все это в целом образует замкнутый круг, полезный для организма. Не стоит забывать, что физическая активность повышает самооценку в солидном возрасте.</a:t>
            </a:r>
            <a:endParaRPr lang="ru-RU" sz="2000" b="1" i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63774" y="1144352"/>
            <a:ext cx="379407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9 причин подвигаться</a:t>
            </a:r>
            <a:endParaRPr lang="ru-RU" sz="4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4098" name="Picture 2" descr="https://folkextreme.ru/wp-content/uploads/2019/03/uluchshit-rabotu-mozga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682" y="2821734"/>
            <a:ext cx="3980973" cy="2871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https://thumbs.dreamstime.com/b/%D0%B6%D0%B5%D0%BD%D1%89%D0%B8%D0%BD%D1%8B-%D1%81%D1%82%D0%B0%D1%80%D1%88%D0%B8%D1%8F-%D0%B3%D0%B8%D0%BC%D0%BD%D0%B0%D1%81%D1%82%D0%B8%D0%BA%D0%B8-170725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0446" y="4499117"/>
            <a:ext cx="2171700" cy="217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5334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104409" y="117693"/>
            <a:ext cx="7634241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</a:rPr>
              <a:t>	5. Снятие стресса</a:t>
            </a:r>
          </a:p>
          <a:p>
            <a:endParaRPr lang="ru-RU" sz="800" b="1" i="1" dirty="0" smtClean="0">
              <a:solidFill>
                <a:srgbClr val="C00000"/>
              </a:solidFill>
            </a:endParaRPr>
          </a:p>
          <a:p>
            <a:r>
              <a:rPr lang="ru-RU" sz="2000" b="1" i="1" dirty="0" smtClean="0">
                <a:solidFill>
                  <a:schemeClr val="accent5">
                    <a:lumMod val="75000"/>
                  </a:schemeClr>
                </a:solidFill>
              </a:rPr>
              <a:t>	Недаром человеку, которому стоит  «выпустить пар», советуют прогуляться. Это внутреннее напряжение, стресс насыщает организм гормонами, мобилизующими его для борьбы или бегства, то есть для интенсивной мышечной работы. Сердце сокращается чаще и мощнее, в легкие поступает больше воздуха, кровь насыщается кислородом, печень выделяет в нее глюкозу – топливо для сокращений мускулатуры.</a:t>
            </a:r>
          </a:p>
          <a:p>
            <a:r>
              <a:rPr lang="ru-RU" sz="2000" b="1" i="1" dirty="0" smtClean="0">
                <a:solidFill>
                  <a:schemeClr val="accent5">
                    <a:lumMod val="75000"/>
                  </a:schemeClr>
                </a:solidFill>
              </a:rPr>
              <a:t>	Однако современный человек, испытывая стресс, редко бежит или дерется. Обычно он кипит внутри, и его энергия не находит выхода. А учитывая почти непрерывную череду стрессов, не удивительно, что такой хронический «перегрев» организма отражается на здоровье. Повышение уровня глюкозы в крови приводит к насыщению ее инсулином что чревато диабетом и накоплением жира вокруг внутренних  органов . Одновременно растет риск атеросклероза, остеопороза, мышечной слабости. </a:t>
            </a:r>
          </a:p>
          <a:p>
            <a:r>
              <a:rPr lang="ru-RU" sz="2000" b="1" i="1" dirty="0" smtClean="0">
                <a:solidFill>
                  <a:schemeClr val="accent5">
                    <a:lumMod val="75000"/>
                  </a:schemeClr>
                </a:solidFill>
              </a:rPr>
              <a:t>	Что же делать? Двигаться! Всего 20 минут бега трусцой или ходьбы снимают стресс и успокаивают нервы.</a:t>
            </a:r>
          </a:p>
          <a:p>
            <a:endParaRPr lang="ru-RU" sz="2000" b="1" i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63774" y="1144352"/>
            <a:ext cx="379407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9 причин подвигаться</a:t>
            </a:r>
            <a:endParaRPr lang="ru-RU" sz="4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6148" name="Picture 4" descr="https://cf.ppt-online.org/files/slide/5/5ksvaGf6J28HEAnzw0IiNgojdLMOFCRc3pSUPT/slide-4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85" t="4741" r="-108" b="62261"/>
          <a:stretch/>
        </p:blipFill>
        <p:spPr bwMode="auto">
          <a:xfrm>
            <a:off x="247948" y="3001464"/>
            <a:ext cx="3709903" cy="2410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3984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217157" y="473552"/>
            <a:ext cx="751481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</a:rPr>
              <a:t>	6. Укрепление иммунитета</a:t>
            </a:r>
          </a:p>
          <a:p>
            <a:r>
              <a:rPr lang="ru-RU" sz="2000" b="1" i="1" dirty="0">
                <a:solidFill>
                  <a:schemeClr val="accent5">
                    <a:lumMod val="75000"/>
                  </a:schemeClr>
                </a:solidFill>
              </a:rPr>
              <a:t>Любая физическая </a:t>
            </a:r>
            <a:r>
              <a:rPr lang="ru-RU" sz="2000" b="1" i="1" dirty="0" smtClean="0">
                <a:solidFill>
                  <a:schemeClr val="accent5">
                    <a:lumMod val="75000"/>
                  </a:schemeClr>
                </a:solidFill>
              </a:rPr>
              <a:t>нагрузка стимулирует насыщение организма иммунными веществами-посредниками. </a:t>
            </a:r>
          </a:p>
          <a:p>
            <a:r>
              <a:rPr lang="ru-RU" sz="2000" b="1" i="1" dirty="0" smtClean="0">
                <a:solidFill>
                  <a:schemeClr val="accent5">
                    <a:lumMod val="75000"/>
                  </a:schemeClr>
                </a:solidFill>
              </a:rPr>
              <a:t>Регулярные занятия физкультурой существенно повышают эффективность вакцинации от гриппа (мало кто знает, что прививки от гриппа на многих людей, в первую очередь пожилых, просто не действуют). Однако, даже без всяких вакцин физическая активность заметно снижает риск микробного заражения и таких заболеваний, как ОРВИ, бронхит, пневмония. </a:t>
            </a:r>
            <a:endParaRPr lang="ru-RU" sz="2000" b="1" i="1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ru-RU" sz="2000" b="1" i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63774" y="1144352"/>
            <a:ext cx="379407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9 причин подвигаться</a:t>
            </a:r>
            <a:endParaRPr lang="ru-RU" sz="4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8194" name="Picture 2" descr="https://old-lekar.com/wp-content/uploads/2019/05/%D0%B7%D0%B0%D0%BD%D1%8F%D1%82%D0%B8%D0%B5-%D1%81%D0%BF%D0%BE%D1%80%D1%82%D0%BE%D0%BC-%D0%B4%D0%BB%D1%8F-%D1%83%D0%BA%D1%80%D0%B5%D0%BF%D0%BB%D0%B5%D0%BD%D0%B8%D1%8F-%D0%B8%D0%BC%D0%BC%D1%83%D0%BD%D0%B8%D1%82%D0%B5%D1%82%D0%B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917" y="3251833"/>
            <a:ext cx="3074012" cy="2047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334" y="3231614"/>
            <a:ext cx="3554955" cy="236904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9410" y="4435065"/>
            <a:ext cx="2103958" cy="2103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942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217156" y="821187"/>
            <a:ext cx="7514817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</a:rPr>
              <a:t>	7. Рассасывание жира</a:t>
            </a:r>
          </a:p>
          <a:p>
            <a:r>
              <a:rPr lang="ru-RU" sz="2000" b="1" i="1" dirty="0" smtClean="0">
                <a:solidFill>
                  <a:schemeClr val="accent5">
                    <a:lumMod val="75000"/>
                  </a:schemeClr>
                </a:solidFill>
              </a:rPr>
              <a:t>Очень важный аргумент в пользу физической активности – это один из главных факторов, способствующих уменьшению жировых отложений в области талии. Накопление не только подкожного, но и внутреннего (висцерального ) жира в органах брюшной полости стимулирует воспаление, развитие </a:t>
            </a:r>
            <a:r>
              <a:rPr lang="ru-RU" sz="2000" b="1" i="1" dirty="0" err="1" smtClean="0">
                <a:solidFill>
                  <a:schemeClr val="accent5">
                    <a:lumMod val="75000"/>
                  </a:schemeClr>
                </a:solidFill>
              </a:rPr>
              <a:t>инсулинорезистентности</a:t>
            </a:r>
            <a:r>
              <a:rPr lang="ru-RU" sz="2000" b="1" i="1" dirty="0" smtClean="0">
                <a:solidFill>
                  <a:schemeClr val="accent5">
                    <a:lumMod val="75000"/>
                  </a:schemeClr>
                </a:solidFill>
              </a:rPr>
              <a:t> и метаболического синдрома, резко повышающих риск диабета и ишемической болезни сердца. Сочетание диеты с физкультурой приводит к снижению в крови маркеров хронического воспаления.</a:t>
            </a:r>
            <a:endParaRPr lang="ru-RU" sz="2000" b="1" i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63774" y="1144352"/>
            <a:ext cx="379407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9 причин подвигаться</a:t>
            </a:r>
            <a:endParaRPr lang="ru-RU" sz="4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6888" y="4234222"/>
            <a:ext cx="3675351" cy="206302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l="19990" r="22192" b="9235"/>
          <a:stretch/>
        </p:blipFill>
        <p:spPr>
          <a:xfrm>
            <a:off x="768927" y="2899065"/>
            <a:ext cx="2795154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808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217156" y="821187"/>
            <a:ext cx="751481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</a:rPr>
              <a:t>	8. Облегчение депрессии</a:t>
            </a:r>
          </a:p>
          <a:p>
            <a:r>
              <a:rPr lang="ru-RU" sz="2000" b="1" i="1" dirty="0" smtClean="0">
                <a:solidFill>
                  <a:schemeClr val="accent5">
                    <a:lumMod val="75000"/>
                  </a:schemeClr>
                </a:solidFill>
              </a:rPr>
              <a:t>Было изучено 156 человек 50-77 лет с диагнозом клинической депрессии . Их разделили на три группы: одна занималась физкультурой (еженедельно 3 раза по 30 минут занятия на велотренажере, ходьба или бег трусцой), другая принимала антидепрессант, третья сочетала оба метода. Через 16 недель во всех случаях отмечалось облегчение депрессии, однако только у «физкультурников» улучшились интеллектуальные способности. В этих же группах через полгода после окончания исследования было гораздо меньше рецидивов, чем у тех, кто просто принимал лекарство. </a:t>
            </a:r>
            <a:endParaRPr lang="ru-RU" sz="2000" b="1" i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63774" y="1144352"/>
            <a:ext cx="379407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9 причин подвигаться</a:t>
            </a:r>
            <a:endParaRPr lang="ru-RU" sz="4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10242" name="Picture 2" descr="https://avatars.mds.yandex.net/get-zen_doc/197997/pub_5e9e952c56d6260bcedac918_5e9eb1303baf6874e893d8c0/scale_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938" y="3119264"/>
            <a:ext cx="3415747" cy="2274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9335" y="4848043"/>
            <a:ext cx="1870365" cy="1631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394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208319" y="261125"/>
            <a:ext cx="749248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</a:rPr>
              <a:t>	9. Усиление мускулатуры</a:t>
            </a:r>
          </a:p>
          <a:p>
            <a:r>
              <a:rPr lang="ru-RU" sz="2200" b="1" i="1" dirty="0" smtClean="0">
                <a:solidFill>
                  <a:schemeClr val="accent5">
                    <a:lumMod val="75000"/>
                  </a:schemeClr>
                </a:solidFill>
              </a:rPr>
              <a:t>Порой за деревьями мы не замечаем леса, в частности того, что физическая активность делает нас сильнее. Работайте с гантелями – и носить сумки с продуктами станет легче. Делайте приседания – и будете без труда подниматься по лестнице. Возможно, это не сделает вас стройнее, но всего две-четыре недели силовой тренировки приведут к невидимым изменениям в выработке гормонов (включая гормон роста) и других веществ, в том числе и белков, способствующих восстановлению и усилению мускулатуры. Существенное улучшение последних показателей исследователи отмечали уже после четырех занятий. </a:t>
            </a:r>
            <a:endParaRPr lang="ru-RU" sz="2200" b="1" i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39025" y="261125"/>
            <a:ext cx="3794077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9 причин подвигаться</a:t>
            </a:r>
            <a:endParaRPr lang="ru-RU" sz="4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11266" name="Picture 2" descr="https://avatars.mds.yandex.net/get-zen_doc/1538903/pub_5e2a709043863f00acd809c6_5e2aaa8906cc4600af5f29f9/scale_12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890" y="2414257"/>
            <a:ext cx="3313148" cy="2132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xn----8sbfma0avfczer9b.xn--p1ai/tinybrowser/fulls/images/photo/2020/01/01/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948" y="4987636"/>
            <a:ext cx="1821735" cy="1870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2027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244453" y="1736306"/>
            <a:ext cx="694161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В каком темпе шагать полезнее? Были проведены исследования за девятью тучными женщинами 50-65 лет, ведущими сидячий образ жизни. Они стали проходить с разной скоростью по 5 километров в день – 25 км еженедельно. Через 8 месяцев были подведены итоги. При среднем темпе ходьбы  (порядка 5 км/ч) повысилась чувствительность клеток к инсулину и снизился риск диабета. С увеличением скорости этот эффект уменьшился. Кроме того, при медленной ходьбе женщины сбрасывали больше жира. В то же время у «</a:t>
            </a:r>
            <a:r>
              <a:rPr lang="ru-RU" sz="2000" dirty="0" err="1" smtClean="0"/>
              <a:t>скороходок</a:t>
            </a:r>
            <a:r>
              <a:rPr lang="ru-RU" sz="2000" dirty="0" smtClean="0"/>
              <a:t>»  (около 6,5 км/ч) секреция гормона роста усилилась, а у шагавших  без спешки его уровень снизился.</a:t>
            </a:r>
          </a:p>
          <a:p>
            <a:r>
              <a:rPr lang="ru-RU" sz="2000" dirty="0" smtClean="0"/>
              <a:t>Вывод. Просто ходите. С какой бы скоростью вы ни двигались, существенная польза для здоровья гарантирована.</a:t>
            </a:r>
            <a:endParaRPr lang="ru-RU" sz="20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006858" y="492388"/>
            <a:ext cx="720883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Быстро или медленно?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12290" name="Picture 2" descr="https://simplyfeetorthotics.com/wp-content/uploads/2017/04/page-header-image-seniors-walking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09" t="671" r="7934" b="-671"/>
          <a:stretch/>
        </p:blipFill>
        <p:spPr bwMode="auto">
          <a:xfrm>
            <a:off x="510567" y="1736306"/>
            <a:ext cx="2992582" cy="3096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41627" y="5757380"/>
            <a:ext cx="1154804" cy="1100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294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837426" y="1292444"/>
            <a:ext cx="815626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dirty="0" smtClean="0"/>
              <a:t>Если вам </a:t>
            </a:r>
            <a:r>
              <a:rPr lang="ru-RU" sz="2000" dirty="0"/>
              <a:t>хотелось бы </a:t>
            </a:r>
            <a:r>
              <a:rPr lang="ru-RU" sz="2000" dirty="0" smtClean="0"/>
              <a:t>дать хорошую нагрузку всему телу, просто гуляя по улице, подумайте о скандинавской ход</a:t>
            </a:r>
            <a:r>
              <a:rPr lang="ru-RU" sz="2000" dirty="0"/>
              <a:t>ь</a:t>
            </a:r>
            <a:r>
              <a:rPr lang="ru-RU" sz="2000" dirty="0" smtClean="0"/>
              <a:t>бе, для которой потребуется всего лишь две палки. Этот относительно новый спорт возник в конце 1990-х годов на основе одного из  способов летней тренировки финских лыжников. </a:t>
            </a:r>
          </a:p>
          <a:p>
            <a:pPr lvl="0"/>
            <a:r>
              <a:rPr lang="ru-RU" sz="2000" dirty="0" smtClean="0"/>
              <a:t>Такая физкультура позволяет сжигать на 50% больше калорий, чем обычная быстрая ходьба. При этом интенсивно работают до 90% мышц всего тела, поскольку для отталкивания палками требуется сила верхней части брюшного пресса.  Дополнительный плюс для людей с проблемами коленных или тазобедренных суставов: нагрузка на них снижается, поскольку давление веса перераспределяется на палки.</a:t>
            </a:r>
            <a:endParaRPr lang="ru-RU" sz="20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754363" y="243006"/>
            <a:ext cx="703891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Скандинавская ходьба</a:t>
            </a:r>
            <a:endParaRPr lang="ru-RU" sz="54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6148" name="Picture 4" descr="https://hqpt.com/wp-content/uploads/2019/07/walkers-1440-x-58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87" r="48805"/>
          <a:stretch/>
        </p:blipFill>
        <p:spPr bwMode="auto">
          <a:xfrm>
            <a:off x="481163" y="1560099"/>
            <a:ext cx="2857500" cy="3210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l="33314" t="-719" b="10922"/>
          <a:stretch/>
        </p:blipFill>
        <p:spPr>
          <a:xfrm>
            <a:off x="6253770" y="4639532"/>
            <a:ext cx="2214821" cy="2124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905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551218" y="274179"/>
            <a:ext cx="704459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dirty="0" smtClean="0"/>
              <a:t>Каждый момент бодрствования используйте для активной деятельности.  Вот несколько простейших рекомендаций.</a:t>
            </a:r>
          </a:p>
          <a:p>
            <a:pPr marL="342900" lvl="0" indent="-342900">
              <a:buFont typeface="Wingdings" panose="05000000000000000000" pitchFamily="2" charset="2"/>
              <a:buChar char="v"/>
            </a:pPr>
            <a:r>
              <a:rPr lang="ru-RU" sz="2000" dirty="0" smtClean="0"/>
              <a:t>Если надо подняться или спуститься на пару-тройку этажей, не пользуйтесь лифтом. </a:t>
            </a:r>
          </a:p>
          <a:p>
            <a:pPr marL="342900" lvl="0" indent="-342900">
              <a:buFont typeface="Wingdings" panose="05000000000000000000" pitchFamily="2" charset="2"/>
              <a:buChar char="v"/>
            </a:pPr>
            <a:r>
              <a:rPr lang="ru-RU" sz="2000" dirty="0" smtClean="0"/>
              <a:t>Всегда старайтесь немного ускорять шаг.</a:t>
            </a:r>
          </a:p>
          <a:p>
            <a:pPr marL="342900" lvl="0" indent="-342900">
              <a:buFont typeface="Wingdings" panose="05000000000000000000" pitchFamily="2" charset="2"/>
              <a:buChar char="v"/>
            </a:pPr>
            <a:r>
              <a:rPr lang="ru-RU" sz="2000" dirty="0" smtClean="0"/>
              <a:t>Разговаривайте по телефону только стоя.</a:t>
            </a:r>
          </a:p>
          <a:p>
            <a:pPr marL="342900" lvl="0" indent="-342900">
              <a:buFont typeface="Wingdings" panose="05000000000000000000" pitchFamily="2" charset="2"/>
              <a:buChar char="v"/>
            </a:pPr>
            <a:r>
              <a:rPr lang="ru-RU" sz="2000" dirty="0" smtClean="0"/>
              <a:t>Обязательно вставайте и двигайтесь, когда по телевизору начинается реклама.</a:t>
            </a:r>
          </a:p>
          <a:p>
            <a:pPr marL="342900" lvl="0" indent="-342900">
              <a:buFont typeface="Wingdings" panose="05000000000000000000" pitchFamily="2" charset="2"/>
              <a:buChar char="v"/>
            </a:pPr>
            <a:r>
              <a:rPr lang="ru-RU" sz="2000" dirty="0" smtClean="0"/>
              <a:t>Сами выносите мусор, ходите за газетами и выгуливайте собаку, не перекладывая эти задачи на близких.</a:t>
            </a:r>
          </a:p>
          <a:p>
            <a:pPr marL="342900" lvl="0" indent="-342900">
              <a:buFont typeface="Wingdings" panose="05000000000000000000" pitchFamily="2" charset="2"/>
              <a:buChar char="v"/>
            </a:pPr>
            <a:r>
              <a:rPr lang="ru-RU" sz="2000" dirty="0" smtClean="0"/>
              <a:t>Старайтесь почаще выходить из дому.</a:t>
            </a:r>
          </a:p>
          <a:p>
            <a:pPr marL="342900" lvl="0" indent="-342900">
              <a:buFont typeface="Wingdings" panose="05000000000000000000" pitchFamily="2" charset="2"/>
              <a:buChar char="v"/>
            </a:pPr>
            <a:r>
              <a:rPr lang="ru-RU" sz="2000" dirty="0" smtClean="0"/>
              <a:t>Никогда не сидите дольше 30 минут: регулярно вставайте и хотя бы пару минут двигайтесь.</a:t>
            </a:r>
          </a:p>
          <a:p>
            <a:pPr lvl="0"/>
            <a:r>
              <a:rPr lang="ru-RU" sz="2000" dirty="0"/>
              <a:t> </a:t>
            </a:r>
            <a:r>
              <a:rPr lang="ru-RU" sz="2000" dirty="0" smtClean="0"/>
              <a:t>Однако не забывайте, что физкультура – это любая активность, напрягающая тело сильнее, чем повседневные занятия. Она позволяет не только поддерживать форму, но и становиться  выносливее и сильнее, лучше сохранять равновесие, повышать гибкость тела. </a:t>
            </a:r>
            <a:endParaRPr lang="ru-RU" sz="20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91962" y="159879"/>
            <a:ext cx="3368212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Лучшая физкультура – повседневная жизнь</a:t>
            </a:r>
            <a:endParaRPr lang="ru-RU" sz="3600" b="1" dirty="0">
              <a:ln w="12700">
                <a:solidFill>
                  <a:schemeClr val="accent1"/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13314" name="Picture 2" descr="https://folkextreme.ru/wp-content/uploads/2019/12/aktivnyy-obraz-zhizni-5-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51354" y="3221181"/>
            <a:ext cx="3298421" cy="22236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94818" y="5160818"/>
            <a:ext cx="1697182" cy="1697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591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s://ds02.infourok.ru/uploads/ex/0765/0008584c-a2783e73/img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/>
          <a:srcRect b="11475"/>
          <a:stretch/>
        </p:blipFill>
        <p:spPr>
          <a:xfrm>
            <a:off x="4703618" y="3712123"/>
            <a:ext cx="2784764" cy="2623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429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1340</TotalTime>
  <Words>530</Words>
  <Application>Microsoft Office PowerPoint</Application>
  <PresentationFormat>Широкоэкранный</PresentationFormat>
  <Paragraphs>85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Arial</vt:lpstr>
      <vt:lpstr>Calibri</vt:lpstr>
      <vt:lpstr>Calibri Light</vt:lpstr>
      <vt:lpstr>Cambria Math</vt:lpstr>
      <vt:lpstr>Monotype Corsiva</vt:lpstr>
      <vt:lpstr>Wingdings</vt:lpstr>
      <vt:lpstr>Тема Office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Калабун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Калабун</dc:creator>
  <cp:lastModifiedBy>Юзер</cp:lastModifiedBy>
  <cp:revision>94</cp:revision>
  <dcterms:created xsi:type="dcterms:W3CDTF">2020-09-08T09:23:23Z</dcterms:created>
  <dcterms:modified xsi:type="dcterms:W3CDTF">2020-10-05T18:20:29Z</dcterms:modified>
</cp:coreProperties>
</file>