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4" r:id="rId1"/>
  </p:sldMasterIdLst>
  <p:notesMasterIdLst>
    <p:notesMasterId r:id="rId10"/>
  </p:notesMasterIdLst>
  <p:sldIdLst>
    <p:sldId id="256" r:id="rId2"/>
    <p:sldId id="285" r:id="rId3"/>
    <p:sldId id="286" r:id="rId4"/>
    <p:sldId id="287" r:id="rId5"/>
    <p:sldId id="288" r:id="rId6"/>
    <p:sldId id="289" r:id="rId7"/>
    <p:sldId id="291" r:id="rId8"/>
    <p:sldId id="282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33" autoAdjust="0"/>
    <p:restoredTop sz="94660"/>
  </p:normalViewPr>
  <p:slideViewPr>
    <p:cSldViewPr snapToGrid="0">
      <p:cViewPr varScale="1">
        <p:scale>
          <a:sx n="86" d="100"/>
          <a:sy n="86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74A3E-30D7-4D6F-9F08-EE22F652A70D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40E2A-1F63-4D39-B0DB-A320B6F5BA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7028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0E2A-1F63-4D39-B0DB-A320B6F5BA0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3561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8021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928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139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2725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7305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0662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6433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208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1646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8272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58301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222319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30964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560513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2661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39284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4028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0CCDB34-BA98-459C-B5B4-36527947AFF1}" type="datetimeFigureOut">
              <a:rPr lang="ru-RU" smtClean="0"/>
              <a:pPr/>
              <a:t>22.10.2020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982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5" r:id="rId1"/>
    <p:sldLayoutId id="2147484136" r:id="rId2"/>
    <p:sldLayoutId id="2147484137" r:id="rId3"/>
    <p:sldLayoutId id="2147484138" r:id="rId4"/>
    <p:sldLayoutId id="2147484139" r:id="rId5"/>
    <p:sldLayoutId id="2147484140" r:id="rId6"/>
    <p:sldLayoutId id="2147484141" r:id="rId7"/>
    <p:sldLayoutId id="2147484142" r:id="rId8"/>
    <p:sldLayoutId id="2147484143" r:id="rId9"/>
    <p:sldLayoutId id="2147484144" r:id="rId10"/>
    <p:sldLayoutId id="2147484145" r:id="rId11"/>
    <p:sldLayoutId id="2147484146" r:id="rId12"/>
    <p:sldLayoutId id="2147484147" r:id="rId13"/>
    <p:sldLayoutId id="2147484148" r:id="rId14"/>
    <p:sldLayoutId id="2147484149" r:id="rId15"/>
    <p:sldLayoutId id="2147484150" r:id="rId16"/>
    <p:sldLayoutId id="214748415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498" y="537142"/>
            <a:ext cx="10515600" cy="1590424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ГАУ «КЦСОН </a:t>
            </a:r>
            <a:r>
              <a:rPr lang="ru-RU" sz="1800" b="1" dirty="0" smtClean="0"/>
              <a:t>г</a:t>
            </a:r>
            <a:r>
              <a:rPr lang="ru-RU" sz="1800" b="1" dirty="0" smtClean="0"/>
              <a:t>орода</a:t>
            </a:r>
            <a:r>
              <a:rPr lang="ru-RU" sz="1800" b="1" dirty="0" smtClean="0"/>
              <a:t> </a:t>
            </a:r>
            <a:r>
              <a:rPr lang="ru-RU" sz="1800" b="1" dirty="0" smtClean="0"/>
              <a:t>КАМЕНСКА – УРАЛЬСКОГО»</a:t>
            </a:r>
            <a:br>
              <a:rPr lang="ru-RU" sz="18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96" y="2299580"/>
            <a:ext cx="10711004" cy="4237022"/>
          </a:xfrm>
        </p:spPr>
        <p:txBody>
          <a:bodyPr>
            <a:normAutofit lnSpcReduction="10000"/>
          </a:bodyPr>
          <a:lstStyle/>
          <a:p>
            <a:pPr algn="ctr"/>
            <a:endParaRPr lang="ru-RU" dirty="0"/>
          </a:p>
          <a:p>
            <a:pPr algn="ctr"/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НАПРАВЛЕНИЕ : 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«САДОВОДЫ И ОГОРОДНИКИ»</a:t>
            </a:r>
            <a:endParaRPr lang="ru-RU" sz="4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Тема: «Подготовка садовых культур на зиму»</a:t>
            </a:r>
            <a:endParaRPr lang="ru-RU" sz="3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16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Руководитель:</a:t>
            </a:r>
            <a:endParaRPr lang="ru-RU" sz="1600" b="1" dirty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r">
              <a:buNone/>
            </a:pPr>
            <a:r>
              <a:rPr lang="ru-RU" sz="14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Покровской территории Холкина С.А.</a:t>
            </a:r>
          </a:p>
          <a:p>
            <a:pPr marL="0" indent="0" algn="ctr">
              <a:buNone/>
            </a:pP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0498" y="1167897"/>
            <a:ext cx="107386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ШКОЛА ПОЖИЛОГО ВОЗРАСТА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1299" y="172016"/>
            <a:ext cx="6138249" cy="1792585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Подготовка </a:t>
            </a:r>
            <a: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сада к зиме: какие работы выполнить осенью</a:t>
            </a:r>
            <a:br>
              <a:rPr lang="ru-RU" sz="28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ru-RU" sz="2800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70764" y="1964601"/>
            <a:ext cx="5908062" cy="3974471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Осенью, когда весь урожай уже собран, работы в плодовом саду не заканчиваются. Пока участок не покроется снегом, нужно много чего успеть сделать. Как же подготовить сад к зиме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?</a:t>
            </a:r>
          </a:p>
          <a:p>
            <a:pPr algn="just"/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: Подготовка сада к зиме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930" y="896294"/>
            <a:ext cx="4186551" cy="411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82739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0472" y="184043"/>
            <a:ext cx="6483671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00000"/>
              </a:solidFill>
              <a:latin typeface="museo_sans_cyrl30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Осенью деревья </a:t>
            </a:r>
            <a:r>
              <a:rPr lang="ru-RU" b="1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и кустарники требуют к себе особого внимания</a:t>
            </a:r>
            <a:r>
              <a:rPr lang="ru-RU" b="1" dirty="0" smtClean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 </a:t>
            </a:r>
            <a:r>
              <a:rPr lang="ru-RU" b="1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октябре снимите оставшиеся плоды, падалицу закопайте глубоко в землю, внимательно осмотрите растения и оцените их состояние. Не исключено, что их придется подлечить, поскольку деревья и кустарники должны зимовать здоровыми</a:t>
            </a:r>
            <a:r>
              <a:rPr lang="ru-RU" b="1" dirty="0" smtClean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</a:t>
            </a:r>
          </a:p>
          <a:p>
            <a:endParaRPr lang="ru-RU" dirty="0" smtClean="0"/>
          </a:p>
          <a:p>
            <a:r>
              <a:rPr lang="ru-RU" sz="2800" b="1" dirty="0">
                <a:solidFill>
                  <a:srgbClr val="0070C0"/>
                </a:solidFill>
              </a:rPr>
              <a:t>Уборка листьев</a:t>
            </a:r>
          </a:p>
          <a:p>
            <a:r>
              <a:rPr lang="ru-RU" i="1" dirty="0"/>
              <a:t>Аккуратно с помощью грабель соберите листья. Если ваши деревья и кустарники не были поражены болезнями и вредителями, отправьте листву в компостную кучу или теплые грядки, используйте в качестве мульчи для зимующих цветов. Но учтите: зараженные паршой, мучнистой росой и др. болезнями листья для этого не годятся. Вывезите их за пределы участка и сожгите</a:t>
            </a:r>
            <a:r>
              <a:rPr lang="ru-RU" i="1" dirty="0" smtClean="0"/>
              <a:t>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6" name="Picture 8" descr=": Что делать с опавшими листья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1412" y="1810693"/>
            <a:ext cx="4399985" cy="328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33083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8722" y="353084"/>
            <a:ext cx="1050202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6699"/>
                </a:solidFill>
                <a:latin typeface="PT Serif"/>
              </a:rPr>
              <a:t>Обрезка плодовых деревьев </a:t>
            </a:r>
            <a:r>
              <a:rPr lang="ru-RU" sz="2800" b="1" dirty="0" smtClean="0">
                <a:solidFill>
                  <a:srgbClr val="006699"/>
                </a:solidFill>
                <a:latin typeface="PT Serif"/>
              </a:rPr>
              <a:t>осенью</a:t>
            </a:r>
          </a:p>
          <a:p>
            <a:endParaRPr lang="ru-RU" b="1" dirty="0">
              <a:solidFill>
                <a:srgbClr val="006699"/>
              </a:solidFill>
              <a:latin typeface="PT Serif"/>
            </a:endParaRPr>
          </a:p>
          <a:p>
            <a:r>
              <a:rPr lang="ru-RU" dirty="0" smtClean="0">
                <a:solidFill>
                  <a:srgbClr val="7030A0"/>
                </a:solidFill>
                <a:latin typeface="museo_sans_cyrl300"/>
              </a:rPr>
              <a:t>Осенью </a:t>
            </a:r>
            <a:r>
              <a:rPr lang="ru-RU" dirty="0">
                <a:solidFill>
                  <a:srgbClr val="7030A0"/>
                </a:solidFill>
                <a:latin typeface="museo_sans_cyrl300"/>
              </a:rPr>
              <a:t>в саду проводят санитарную обрезку. Она заключается в удалении с деревьев всех слабых и скрещивающихся побегов, а также сломанных и подсохших ветвей. Это нужно делать потому, что на таких ветках вполне могут прятаться вредители или возбудители болезней</a:t>
            </a:r>
            <a:r>
              <a:rPr lang="ru-RU" dirty="0" smtClean="0">
                <a:solidFill>
                  <a:srgbClr val="7030A0"/>
                </a:solidFill>
                <a:latin typeface="museo_sans_cyrl300"/>
              </a:rPr>
              <a:t>.</a:t>
            </a:r>
          </a:p>
          <a:p>
            <a:endParaRPr lang="ru-RU" dirty="0">
              <a:solidFill>
                <a:srgbClr val="7030A0"/>
              </a:solidFill>
              <a:latin typeface="museo_sans_cyrl300"/>
            </a:endParaRPr>
          </a:p>
          <a:p>
            <a:r>
              <a:rPr lang="ru-RU" dirty="0">
                <a:solidFill>
                  <a:srgbClr val="7030A0"/>
                </a:solidFill>
                <a:latin typeface="museo_sans_cyrl300"/>
              </a:rPr>
              <a:t>Яблони, груши, сливы и другие плодовые деревья очень удобно обрезать именно осенью, после сбора плодов. Обычно обрезать деревья можно до первых заморозков. В ноябре уже не стоит тревожить растения: для этого уже достаточно холодно</a:t>
            </a:r>
            <a:r>
              <a:rPr lang="ru-RU" dirty="0" smtClean="0">
                <a:solidFill>
                  <a:srgbClr val="7030A0"/>
                </a:solidFill>
                <a:latin typeface="museo_sans_cyrl300"/>
              </a:rPr>
              <a:t>.</a:t>
            </a:r>
          </a:p>
          <a:p>
            <a:endParaRPr lang="ru-RU" dirty="0">
              <a:solidFill>
                <a:srgbClr val="7030A0"/>
              </a:solidFill>
              <a:latin typeface="museo_sans_cyrl300"/>
            </a:endParaRPr>
          </a:p>
          <a:p>
            <a:r>
              <a:rPr lang="ru-RU" dirty="0">
                <a:solidFill>
                  <a:srgbClr val="7030A0"/>
                </a:solidFill>
                <a:latin typeface="museo_sans_cyrl300"/>
              </a:rPr>
              <a:t>Чтобы все сделать правильно, внимательно осмотрите деревья, убедитесь, что ветви каждого растут правильно и не создают преград друг другу. Все, что мешает, нужно удалить. Сформировать крону дерева можно при помощи секатора (срезает ветки диаметром до 26 мм) и сучкореза (срезает ветви диаметром до 40 мм</a:t>
            </a:r>
            <a:r>
              <a:rPr lang="ru-RU" dirty="0" smtClean="0">
                <a:solidFill>
                  <a:srgbClr val="7030A0"/>
                </a:solidFill>
                <a:latin typeface="museo_sans_cyrl300"/>
              </a:rPr>
              <a:t>).</a:t>
            </a:r>
          </a:p>
          <a:p>
            <a:endParaRPr lang="ru-RU" b="0" i="0" dirty="0">
              <a:solidFill>
                <a:srgbClr val="000000"/>
              </a:solidFill>
              <a:effectLst/>
              <a:latin typeface="museo_sans_cyrl300"/>
            </a:endParaRPr>
          </a:p>
          <a:p>
            <a:endParaRPr lang="ru-RU" dirty="0" smtClean="0">
              <a:solidFill>
                <a:srgbClr val="000000"/>
              </a:solidFill>
              <a:latin typeface="museo_sans_cyrl300"/>
            </a:endParaRPr>
          </a:p>
          <a:p>
            <a:endParaRPr lang="ru-RU" b="0" i="0" dirty="0">
              <a:solidFill>
                <a:srgbClr val="000000"/>
              </a:solidFill>
              <a:effectLst/>
              <a:latin typeface="museo_sans_cyrl300"/>
            </a:endParaRPr>
          </a:p>
          <a:p>
            <a:endParaRPr lang="ru-RU" dirty="0" smtClean="0">
              <a:solidFill>
                <a:srgbClr val="000000"/>
              </a:solidFill>
              <a:latin typeface="museo_sans_cyrl300"/>
            </a:endParaRPr>
          </a:p>
          <a:p>
            <a:endParaRPr lang="ru-RU" b="0" i="0" dirty="0">
              <a:solidFill>
                <a:srgbClr val="000000"/>
              </a:solidFill>
              <a:effectLst/>
              <a:latin typeface="museo_sans_cyrl300"/>
            </a:endParaRPr>
          </a:p>
          <a:p>
            <a:endParaRPr lang="ru-RU" dirty="0" smtClean="0">
              <a:solidFill>
                <a:srgbClr val="000000"/>
              </a:solidFill>
              <a:latin typeface="museo_sans_cyrl300"/>
            </a:endParaRPr>
          </a:p>
          <a:p>
            <a:endParaRPr lang="ru-RU" b="0" i="0" dirty="0">
              <a:solidFill>
                <a:srgbClr val="000000"/>
              </a:solidFill>
              <a:effectLst/>
              <a:latin typeface="museo_sans_cyrl30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640" y="4300396"/>
            <a:ext cx="4997512" cy="234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5151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9133" y="325925"/>
            <a:ext cx="9985971" cy="60658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5"/>
                </a:solidFill>
              </a:rPr>
              <a:t/>
            </a:r>
            <a:br>
              <a:rPr lang="ru-RU" sz="2800" b="1" dirty="0" smtClean="0">
                <a:solidFill>
                  <a:schemeClr val="accent5"/>
                </a:solidFill>
              </a:rPr>
            </a:br>
            <a:r>
              <a:rPr lang="ru-RU" sz="2800" b="1" dirty="0" smtClean="0">
                <a:solidFill>
                  <a:schemeClr val="accent5"/>
                </a:solidFill>
              </a:rPr>
              <a:t>Осенняя </a:t>
            </a:r>
            <a:r>
              <a:rPr lang="ru-RU" sz="2800" b="1" dirty="0">
                <a:solidFill>
                  <a:schemeClr val="accent5"/>
                </a:solidFill>
              </a:rPr>
              <a:t>подкормка деревьев</a:t>
            </a:r>
            <a:br>
              <a:rPr lang="ru-RU" sz="2800" b="1" dirty="0">
                <a:solidFill>
                  <a:schemeClr val="accent5"/>
                </a:solidFill>
              </a:rPr>
            </a:br>
            <a:endParaRPr lang="ru-RU" sz="2800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5417" y="916728"/>
            <a:ext cx="11084831" cy="4046262"/>
          </a:xfrm>
        </p:spPr>
        <p:txBody>
          <a:bodyPr>
            <a:normAutofit fontScale="92500" lnSpcReduction="10000"/>
          </a:bodyPr>
          <a:lstStyle/>
          <a:p>
            <a:endParaRPr lang="ru-RU" dirty="0" smtClean="0">
              <a:solidFill>
                <a:srgbClr val="7030A0"/>
              </a:solidFill>
            </a:endParaRPr>
          </a:p>
          <a:p>
            <a:r>
              <a:rPr lang="ru-RU" dirty="0" smtClean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 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качестве органических удобрений в это время года используют навозную жижу, разведенную 1:10, компост (для деревьев от 1 до 7 лет – 1,5-2 кг на 1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кв.м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приствольного круга, для деревьев старше 7 лет – 2-3 кг), золу (100 г на 10 л воды), перегной (1/2 ведра на 1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кв.м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приствольного круга).</a:t>
            </a:r>
          </a:p>
          <a:p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Осенью плодовые деревья нуждаются и в минеральных удобрениях, за исключением азота, который активизирует нежелательные в это время процессы роста и снижает зимостойкость растений. В приствольный круг каждого дерева внесите фосфорно-калийное удобрение.</a:t>
            </a:r>
          </a:p>
          <a:p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Для деревьев в возрасте до 10 лет на 1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кв.м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приствольного круга расходуйте по 2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ст.л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суперфосфата и 1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ст.л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хлористого калия. Деревья старше 10 лет подкормите из расчета 4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ст.л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суперфосфата и 2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ст.л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хлористого калия. Вишни и сливы подкормите 3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ст.л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суперфосфата и 2 </a:t>
            </a:r>
            <a:r>
              <a:rPr lang="ru-RU" dirty="0" err="1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ст.л</a:t>
            </a:r>
            <a:r>
              <a:rPr lang="ru-RU" dirty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 сульфата калия, разведенными в 10 л воды. На каждое взрослое дерево используйте 4 ведра такого удобрения</a:t>
            </a:r>
            <a:r>
              <a:rPr lang="ru-RU" dirty="0" smtClean="0">
                <a:solidFill>
                  <a:srgbClr val="7030A0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.</a:t>
            </a:r>
          </a:p>
          <a:p>
            <a:endParaRPr lang="ru-RU" i="1" dirty="0">
              <a:solidFill>
                <a:srgbClr val="7030A0"/>
              </a:solidFill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0" indent="0">
              <a:buNone/>
            </a:pP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122" name="Picture 2" descr="Осенние подкормки и удобрен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9767" y="4199723"/>
            <a:ext cx="3250194" cy="194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ww.ogorod.ru/images/cache/640x467/crop/images%7Ccms-image-0000364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553893" y="4526734"/>
            <a:ext cx="2906162" cy="2000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7424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33718" y="407406"/>
            <a:ext cx="3508893" cy="869133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0070C0"/>
                </a:solidFill>
              </a:rPr>
              <a:t>Обильный полив</a:t>
            </a:r>
            <a:br>
              <a:rPr lang="ru-RU" sz="2800" b="1" dirty="0">
                <a:solidFill>
                  <a:srgbClr val="0070C0"/>
                </a:solidFill>
              </a:rPr>
            </a:b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468293" y="986828"/>
            <a:ext cx="6092981" cy="3160329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rgbClr val="7030A0"/>
                </a:solidFill>
              </a:rPr>
              <a:t>Важно</a:t>
            </a:r>
            <a:r>
              <a:rPr lang="ru-RU" dirty="0">
                <a:solidFill>
                  <a:srgbClr val="7030A0"/>
                </a:solidFill>
              </a:rPr>
              <a:t>, чтобы плодовые деревья ушли на зимовку не высохшими. </a:t>
            </a:r>
            <a:endParaRPr lang="ru-RU" dirty="0" smtClean="0">
              <a:solidFill>
                <a:srgbClr val="7030A0"/>
              </a:solidFill>
            </a:endParaRPr>
          </a:p>
          <a:p>
            <a:pPr algn="just"/>
            <a:r>
              <a:rPr lang="ru-RU" dirty="0" smtClean="0">
                <a:solidFill>
                  <a:srgbClr val="7030A0"/>
                </a:solidFill>
              </a:rPr>
              <a:t>Если </a:t>
            </a:r>
            <a:r>
              <a:rPr lang="ru-RU" dirty="0">
                <a:solidFill>
                  <a:srgbClr val="7030A0"/>
                </a:solidFill>
              </a:rPr>
              <a:t>осень выдалась недостаточно дождливой, хорошо полейте почву в приствольных кругах. </a:t>
            </a:r>
            <a:endParaRPr lang="ru-RU" dirty="0" smtClean="0">
              <a:solidFill>
                <a:srgbClr val="7030A0"/>
              </a:solidFill>
            </a:endParaRPr>
          </a:p>
          <a:p>
            <a:pPr algn="just"/>
            <a:r>
              <a:rPr lang="ru-RU" dirty="0" smtClean="0">
                <a:solidFill>
                  <a:srgbClr val="7030A0"/>
                </a:solidFill>
              </a:rPr>
              <a:t>Во </a:t>
            </a:r>
            <a:r>
              <a:rPr lang="ru-RU" dirty="0">
                <a:solidFill>
                  <a:srgbClr val="7030A0"/>
                </a:solidFill>
              </a:rPr>
              <a:t>время </a:t>
            </a:r>
            <a:r>
              <a:rPr lang="ru-RU" dirty="0" err="1">
                <a:solidFill>
                  <a:srgbClr val="7030A0"/>
                </a:solidFill>
              </a:rPr>
              <a:t>влагозарядного</a:t>
            </a:r>
            <a:r>
              <a:rPr lang="ru-RU" dirty="0">
                <a:solidFill>
                  <a:srgbClr val="7030A0"/>
                </a:solidFill>
              </a:rPr>
              <a:t> осеннего полива расходуйте на взрослое растение около 50 л воды. </a:t>
            </a:r>
            <a:endParaRPr lang="ru-RU" dirty="0" smtClean="0">
              <a:solidFill>
                <a:srgbClr val="7030A0"/>
              </a:solidFill>
            </a:endParaRPr>
          </a:p>
          <a:p>
            <a:pPr algn="just"/>
            <a:r>
              <a:rPr lang="ru-RU" dirty="0" smtClean="0">
                <a:solidFill>
                  <a:srgbClr val="7030A0"/>
                </a:solidFill>
              </a:rPr>
              <a:t>Поливайте </a:t>
            </a:r>
            <a:r>
              <a:rPr lang="ru-RU" dirty="0">
                <a:solidFill>
                  <a:srgbClr val="7030A0"/>
                </a:solidFill>
              </a:rPr>
              <a:t>деревья поэтапно: примерно по 12-15 л в час. Почва должна стать влажной на глубину около 1 м. </a:t>
            </a:r>
            <a:endParaRPr lang="ru-RU" dirty="0" smtClean="0">
              <a:solidFill>
                <a:srgbClr val="7030A0"/>
              </a:solidFill>
            </a:endParaRPr>
          </a:p>
          <a:p>
            <a:pPr algn="just"/>
            <a:r>
              <a:rPr lang="ru-RU" dirty="0" smtClean="0">
                <a:solidFill>
                  <a:srgbClr val="7030A0"/>
                </a:solidFill>
              </a:rPr>
              <a:t>При </a:t>
            </a:r>
            <a:r>
              <a:rPr lang="ru-RU" dirty="0">
                <a:solidFill>
                  <a:srgbClr val="7030A0"/>
                </a:solidFill>
              </a:rPr>
              <a:t>этом учтите, что температура воды должна быть на 5°С выше, чем температура воздуха на улице.</a:t>
            </a:r>
          </a:p>
          <a:p>
            <a:endParaRPr lang="ru-RU" dirty="0"/>
          </a:p>
        </p:txBody>
      </p:sp>
      <p:pic>
        <p:nvPicPr>
          <p:cNvPr id="3074" name="Picture 2" descr="https://www.ogorod.ru/images/cache/640x388/crop/images%7Ccms-image-00003746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678" y="217283"/>
            <a:ext cx="4784080" cy="227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2673" y="2553077"/>
            <a:ext cx="50156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PT Serif"/>
              </a:rPr>
              <a:t>Зачем поливать деревья осенью?</a:t>
            </a:r>
          </a:p>
          <a:p>
            <a:pPr algn="just"/>
            <a:r>
              <a:rPr lang="ru-RU" sz="1400" dirty="0">
                <a:solidFill>
                  <a:srgbClr val="000000"/>
                </a:solidFill>
                <a:latin typeface="museo_sans_cyrl300"/>
              </a:rPr>
              <a:t>Деревья поливают, чтобы напитать их влагой, которая испаряется с поверхности листьев и ветвей. Зимой, несмотря на морозы, процесс испарения влаги продолжается, хотя это и происходит гораздо медленнее. </a:t>
            </a:r>
            <a:endParaRPr lang="ru-RU" sz="1400" dirty="0" smtClean="0">
              <a:solidFill>
                <a:srgbClr val="000000"/>
              </a:solidFill>
              <a:latin typeface="museo_sans_cyrl300"/>
            </a:endParaRPr>
          </a:p>
          <a:p>
            <a:pPr algn="just"/>
            <a:endParaRPr lang="ru-RU" sz="1400" dirty="0">
              <a:solidFill>
                <a:srgbClr val="000000"/>
              </a:solidFill>
              <a:latin typeface="museo_sans_cyrl300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museo_sans_cyrl300"/>
              </a:rPr>
              <a:t>Поэтому </a:t>
            </a:r>
            <a:r>
              <a:rPr lang="ru-RU" sz="1400" dirty="0">
                <a:solidFill>
                  <a:srgbClr val="000000"/>
                </a:solidFill>
                <a:latin typeface="museo_sans_cyrl300"/>
              </a:rPr>
              <a:t>деревья, которые не напитали достаточно жидкости перед зимовкой, в холодное время года под влиянием низких температур начинают "иссушаться". </a:t>
            </a:r>
            <a:endParaRPr lang="ru-RU" sz="1400" dirty="0" smtClean="0">
              <a:solidFill>
                <a:srgbClr val="000000"/>
              </a:solidFill>
              <a:latin typeface="museo_sans_cyrl300"/>
            </a:endParaRPr>
          </a:p>
          <a:p>
            <a:pPr algn="just"/>
            <a:endParaRPr lang="ru-RU" sz="1400" dirty="0">
              <a:solidFill>
                <a:srgbClr val="000000"/>
              </a:solidFill>
              <a:latin typeface="museo_sans_cyrl300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museo_sans_cyrl300"/>
              </a:rPr>
              <a:t>Чтобы </a:t>
            </a:r>
            <a:r>
              <a:rPr lang="ru-RU" sz="1400" dirty="0">
                <a:solidFill>
                  <a:srgbClr val="000000"/>
                </a:solidFill>
                <a:latin typeface="museo_sans_cyrl300"/>
              </a:rPr>
              <a:t>этого не происходило, растения и нужно хорошенько полить, пока не наступили устойчивые заморозки.</a:t>
            </a:r>
          </a:p>
          <a:p>
            <a:pPr algn="just"/>
            <a:endParaRPr lang="ru-RU" sz="1400" dirty="0" smtClean="0">
              <a:solidFill>
                <a:srgbClr val="000000"/>
              </a:solidFill>
              <a:latin typeface="museo_sans_cyrl300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museo_sans_cyrl300"/>
              </a:rPr>
              <a:t>Кроме </a:t>
            </a:r>
            <a:r>
              <a:rPr lang="ru-RU" sz="1400" dirty="0">
                <a:solidFill>
                  <a:srgbClr val="000000"/>
                </a:solidFill>
                <a:latin typeface="museo_sans_cyrl300"/>
              </a:rPr>
              <a:t>того, хорошо увлажненная почва лучше проводит тепло и таким образом защищает корни деревьев от обморожения.</a:t>
            </a:r>
            <a:endParaRPr lang="ru-RU" sz="1400" b="0" i="0" dirty="0">
              <a:solidFill>
                <a:srgbClr val="000000"/>
              </a:solidFill>
              <a:effectLst/>
              <a:latin typeface="museo_sans_cyrl30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7949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6048" y="399534"/>
            <a:ext cx="11214132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Осенняя побелка </a:t>
            </a:r>
            <a:r>
              <a:rPr lang="ru-RU" sz="2800" b="1" dirty="0" smtClean="0">
                <a:solidFill>
                  <a:srgbClr val="0070C0"/>
                </a:solidFill>
              </a:rPr>
              <a:t>деревьев</a:t>
            </a:r>
          </a:p>
          <a:p>
            <a:pPr algn="ctr"/>
            <a:endParaRPr lang="ru-RU" sz="2800" b="1" dirty="0" smtClean="0">
              <a:solidFill>
                <a:srgbClr val="0070C0"/>
              </a:solidFill>
            </a:endParaRPr>
          </a:p>
          <a:p>
            <a:pPr algn="just"/>
            <a:r>
              <a:rPr lang="ru-RU" sz="1600" dirty="0" smtClean="0">
                <a:solidFill>
                  <a:srgbClr val="7030A0"/>
                </a:solidFill>
              </a:rPr>
              <a:t>Чтобы </a:t>
            </a:r>
            <a:r>
              <a:rPr lang="ru-RU" sz="1600" dirty="0">
                <a:solidFill>
                  <a:srgbClr val="7030A0"/>
                </a:solidFill>
              </a:rPr>
              <a:t>защитить деревья от вредителей и весенних солнечных ожогов, побелите стволы до основания нижних скелетных веток. Используйте готовую побелку (продается в садовых магазинах) или приготовьте ее самостоятельно: 3 кг извести и 500 г медного купороса разведите в 10 л воды</a:t>
            </a:r>
            <a:r>
              <a:rPr lang="ru-RU" sz="1600" dirty="0" smtClean="0">
                <a:solidFill>
                  <a:srgbClr val="7030A0"/>
                </a:solidFill>
              </a:rPr>
              <a:t>.</a:t>
            </a:r>
          </a:p>
          <a:p>
            <a:pPr algn="just"/>
            <a:endParaRPr lang="ru-RU" dirty="0" smtClean="0">
              <a:solidFill>
                <a:srgbClr val="7030A0"/>
              </a:solidFill>
            </a:endParaRPr>
          </a:p>
          <a:p>
            <a:r>
              <a:rPr lang="ru-RU" sz="14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Самые </a:t>
            </a:r>
            <a:r>
              <a:rPr lang="ru-RU" sz="14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распространенные ошибки садоводов при побелке деревьев</a:t>
            </a:r>
          </a:p>
          <a:p>
            <a:r>
              <a:rPr lang="ru-RU" sz="1400" b="1" i="1" dirty="0"/>
              <a:t>Побелить дерево не так уж и сложно, но кое-какие условия все же нужно знать и соблюдать, чтобы незначительные (как может показаться на первый взгляд) недочеты не привели к серьезным проблемам. Какие же ошибки иногда совершают дачники при побелке сада</a:t>
            </a:r>
            <a:r>
              <a:rPr lang="ru-RU" sz="1400" b="1" i="1" dirty="0" smtClean="0"/>
              <a:t>?</a:t>
            </a:r>
          </a:p>
          <a:p>
            <a:endParaRPr lang="ru-RU" sz="1400" b="1" i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b="1" dirty="0"/>
              <a:t>Наносят раствор не слишком тщательно, из-за </a:t>
            </a:r>
            <a:r>
              <a:rPr lang="ru-RU" sz="1400" b="1" dirty="0" smtClean="0"/>
              <a:t>чего</a:t>
            </a:r>
          </a:p>
          <a:p>
            <a:r>
              <a:rPr lang="ru-RU" sz="1400" b="1" dirty="0" smtClean="0"/>
              <a:t> </a:t>
            </a:r>
            <a:r>
              <a:rPr lang="ru-RU" sz="1400" b="1" dirty="0"/>
              <a:t>в </a:t>
            </a:r>
            <a:r>
              <a:rPr lang="ru-RU" sz="1400" b="1" dirty="0" err="1"/>
              <a:t>непрокрашенных</a:t>
            </a:r>
            <a:r>
              <a:rPr lang="ru-RU" sz="1400" b="1" dirty="0"/>
              <a:t> участках остаются вредители, </a:t>
            </a:r>
            <a:endParaRPr lang="ru-RU" sz="1400" b="1" dirty="0" smtClean="0"/>
          </a:p>
          <a:p>
            <a:r>
              <a:rPr lang="ru-RU" sz="1400" b="1" dirty="0" smtClean="0"/>
              <a:t>споры </a:t>
            </a:r>
            <a:r>
              <a:rPr lang="ru-RU" sz="1400" b="1" dirty="0"/>
              <a:t>грибков и патогенные микроорганизмы</a:t>
            </a:r>
            <a:r>
              <a:rPr lang="ru-RU" sz="1400" b="1" dirty="0" smtClean="0"/>
              <a:t>.</a:t>
            </a:r>
          </a:p>
          <a:p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b="1" dirty="0"/>
              <a:t>При очистке стволов не подстилают материал </a:t>
            </a:r>
            <a:endParaRPr lang="ru-RU" sz="1400" b="1" dirty="0" smtClean="0"/>
          </a:p>
          <a:p>
            <a:r>
              <a:rPr lang="ru-RU" sz="1400" b="1" dirty="0" smtClean="0"/>
              <a:t>для </a:t>
            </a:r>
            <a:r>
              <a:rPr lang="ru-RU" sz="1400" b="1" dirty="0"/>
              <a:t>сбора "мусора", удаляемого с деревьев. </a:t>
            </a:r>
            <a:endParaRPr lang="ru-RU" sz="1400" b="1" dirty="0" smtClean="0"/>
          </a:p>
          <a:p>
            <a:r>
              <a:rPr lang="ru-RU" sz="1400" b="1" dirty="0" smtClean="0"/>
              <a:t>В </a:t>
            </a:r>
            <a:r>
              <a:rPr lang="ru-RU" sz="1400" b="1" dirty="0"/>
              <a:t>результате счищенные с коры насекомые и </a:t>
            </a:r>
            <a:endParaRPr lang="ru-RU" sz="1400" b="1" dirty="0" smtClean="0"/>
          </a:p>
          <a:p>
            <a:r>
              <a:rPr lang="ru-RU" sz="1400" b="1" dirty="0" smtClean="0"/>
              <a:t>споры </a:t>
            </a:r>
            <a:r>
              <a:rPr lang="ru-RU" sz="1400" b="1" dirty="0"/>
              <a:t>болезней проникают в почву, успешно </a:t>
            </a:r>
            <a:endParaRPr lang="ru-RU" sz="1400" b="1" dirty="0" smtClean="0"/>
          </a:p>
          <a:p>
            <a:r>
              <a:rPr lang="ru-RU" sz="1400" b="1" dirty="0" smtClean="0"/>
              <a:t>пережидают </a:t>
            </a:r>
            <a:r>
              <a:rPr lang="ru-RU" sz="1400" b="1" dirty="0"/>
              <a:t>зиму и весной продолжают свою </a:t>
            </a:r>
            <a:endParaRPr lang="ru-RU" sz="1400" b="1" dirty="0" smtClean="0"/>
          </a:p>
          <a:p>
            <a:r>
              <a:rPr lang="ru-RU" sz="1400" b="1" dirty="0" smtClean="0"/>
              <a:t>вредоносную </a:t>
            </a:r>
            <a:r>
              <a:rPr lang="ru-RU" sz="1400" b="1" dirty="0"/>
              <a:t>деятельность</a:t>
            </a:r>
            <a:r>
              <a:rPr lang="ru-RU" sz="1400" b="1" dirty="0" smtClean="0"/>
              <a:t>.</a:t>
            </a:r>
          </a:p>
          <a:p>
            <a:endParaRPr lang="ru-RU" sz="14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b="1" dirty="0"/>
              <a:t>Наносят побелку слишком толстым слоем. </a:t>
            </a:r>
            <a:endParaRPr lang="ru-RU" sz="1400" b="1" dirty="0" smtClean="0"/>
          </a:p>
          <a:p>
            <a:r>
              <a:rPr lang="ru-RU" sz="1400" b="1" dirty="0" smtClean="0"/>
              <a:t>Оказывается</a:t>
            </a:r>
            <a:r>
              <a:rPr lang="ru-RU" sz="1400" b="1" dirty="0"/>
              <a:t>, чрезмерное усердие тоже чревато проблемами: </a:t>
            </a:r>
            <a:endParaRPr lang="ru-RU" sz="1400" b="1" dirty="0" smtClean="0"/>
          </a:p>
          <a:p>
            <a:r>
              <a:rPr lang="ru-RU" sz="1400" b="1" dirty="0" smtClean="0"/>
              <a:t>белила </a:t>
            </a:r>
            <a:r>
              <a:rPr lang="ru-RU" sz="1400" b="1" dirty="0"/>
              <a:t>могу начать отслаиваться и осыпаться. </a:t>
            </a:r>
            <a:endParaRPr lang="ru-RU" sz="1400" b="1" dirty="0" smtClean="0"/>
          </a:p>
          <a:p>
            <a:r>
              <a:rPr lang="ru-RU" sz="1400" b="1" dirty="0" smtClean="0"/>
              <a:t>Оптимальная </a:t>
            </a:r>
            <a:r>
              <a:rPr lang="ru-RU" sz="1400" b="1" dirty="0"/>
              <a:t>толщина слоя 2-3 мм.</a:t>
            </a:r>
          </a:p>
          <a:p>
            <a:pPr algn="just"/>
            <a:endParaRPr lang="ru-RU" dirty="0">
              <a:solidFill>
                <a:srgbClr val="7030A0"/>
              </a:solidFill>
            </a:endParaRPr>
          </a:p>
          <a:p>
            <a:endParaRPr lang="ru-RU" dirty="0"/>
          </a:p>
        </p:txBody>
      </p:sp>
      <p:pic>
        <p:nvPicPr>
          <p:cNvPr id="3" name="Picture 2" descr="Побеленные деревь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3227" y="3195963"/>
            <a:ext cx="4949135" cy="273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4341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6055" y="2967335"/>
            <a:ext cx="61798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СПАСИБО ЗА ВНИМАНИЕ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7525947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538</TotalTime>
  <Words>864</Words>
  <Application>Microsoft Office PowerPoint</Application>
  <PresentationFormat>Произвольный</PresentationFormat>
  <Paragraphs>74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Сектор</vt:lpstr>
      <vt:lpstr>ГАУ «КЦСОН города КАМЕНСКА – УРАЛЬСКОГО»  </vt:lpstr>
      <vt:lpstr>       Подготовка сада к зиме: какие работы выполнить осенью </vt:lpstr>
      <vt:lpstr>Слайд 3</vt:lpstr>
      <vt:lpstr>Слайд 4</vt:lpstr>
      <vt:lpstr> Осенняя подкормка деревьев </vt:lpstr>
      <vt:lpstr>Обильный полив </vt:lpstr>
      <vt:lpstr>Слайд 7</vt:lpstr>
      <vt:lpstr>Слайд 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60</cp:revision>
  <dcterms:created xsi:type="dcterms:W3CDTF">2020-04-15T14:08:01Z</dcterms:created>
  <dcterms:modified xsi:type="dcterms:W3CDTF">2020-10-22T06:18:22Z</dcterms:modified>
</cp:coreProperties>
</file>