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9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ads.adfox.ru/232598/goLink?p1=bzbip&amp;p2=frfe&amp;p5=gpgux&amp;pr=001&amp;puid1=&amp;puid2=&amp;puid3=&amp;puid4=&amp;puid5=&amp;puid6=&amp;puid7=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ads.adfox.ru/232598/goLink?p1=bzbip&amp;p2=frfe&amp;p5=gpgvf&amp;pr=002&amp;puid1=&amp;puid2=&amp;puid3=&amp;puid4=&amp;puid5=&amp;puid6=&amp;puid7=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ads.adfox.ru/232598/goLink?p1=bzbip&amp;p2=frfe&amp;p5=gpgyh&amp;pr=004&amp;puid1=&amp;puid2=&amp;puid3=&amp;puid4=&amp;puid5=&amp;puid6=&amp;puid7=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4752527"/>
          </a:xfrm>
        </p:spPr>
        <p:txBody>
          <a:bodyPr/>
          <a:lstStyle/>
          <a:p>
            <a:r>
              <a:rPr lang="ru-RU" dirty="0" smtClean="0"/>
              <a:t>Направление :</a:t>
            </a:r>
            <a:br>
              <a:rPr lang="ru-RU" dirty="0" smtClean="0"/>
            </a:br>
            <a:r>
              <a:rPr lang="ru-RU" dirty="0" smtClean="0"/>
              <a:t> ФИНАНСОВАЯ ГРАМОТНОСТЬ</a:t>
            </a:r>
            <a:br>
              <a:rPr lang="ru-RU" dirty="0" smtClean="0"/>
            </a:br>
            <a:r>
              <a:rPr lang="ru-RU" dirty="0" smtClean="0"/>
              <a:t>по теме:</a:t>
            </a:r>
            <a:br>
              <a:rPr lang="ru-RU" dirty="0" smtClean="0"/>
            </a:br>
            <a:r>
              <a:rPr lang="ru-RU" dirty="0" smtClean="0"/>
              <a:t>Уроки финансовой</a:t>
            </a:r>
            <a:br>
              <a:rPr lang="ru-RU" dirty="0" smtClean="0"/>
            </a:br>
            <a:r>
              <a:rPr lang="ru-RU" dirty="0" smtClean="0"/>
              <a:t>грамотности </a:t>
            </a:r>
            <a:br>
              <a:rPr lang="ru-RU" dirty="0" smtClean="0"/>
            </a:br>
            <a:r>
              <a:rPr lang="ru-RU" dirty="0" smtClean="0"/>
              <a:t>для пенсионеров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301208"/>
            <a:ext cx="6400800" cy="1152128"/>
          </a:xfrm>
        </p:spPr>
        <p:txBody>
          <a:bodyPr/>
          <a:lstStyle/>
          <a:p>
            <a:r>
              <a:rPr lang="ru-RU" b="1" dirty="0" smtClean="0"/>
              <a:t>специалист по социальной работе                                                          Осинцева Елизавета Ильясовна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Советы: Планируйте питание для семьи на неделю. Вы сэкономите деньги, и не будете гадать, что приготовить, гладя в пустой холодильник. 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8316416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Советы: Дайте вторую жизнь вещам. Ищите возможность переделать некоторые вещи в качестве нужных вам предметов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360" y="188640"/>
            <a:ext cx="8665640" cy="6499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Советы: Проведите «ревизию» жилья. Это поможет, во-первых, понять, что вам действительно необходимо приобрести. Во-вторых, вероятно, обнаружится, что вам нужно меньше, а не больше вещей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8209589" cy="6157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Советы: Экономьте на лекарствах. Пользуйтесь обычными, а не брендовыми лекарствами. Сделано в России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8640"/>
            <a:ext cx="8256918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Советы: Покупайте качественные вещи и приборы. Смотрите не только на стоимость, учитывайте срок работы, цену обслуживания и ремонта. 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8256917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Советы: Избавьтесь от вредных привычек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2416" y="332656"/>
            <a:ext cx="8161584" cy="6121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Пословицы Считай деньги в своем кармане! На деньги ума не купишь. Чужие деньги считать — не разбогатеть. Денежки — что голуби: где обживутся, там и поведутся. Уговор дороже денег. 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7083" y="476672"/>
            <a:ext cx="8256917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Старшее поколение остается очень уязвимым в мире современных финансов. Многие пенсионеры боятся пользоваться банковскими картами и уж тем более не доверяют электронным способам оплаты чего бы то ни было. Но, даже отгораживаясь от технологий века, они нередко становятся легкой добычей мошенников всех мастей. Научить зрелых людей ориентироваться в реалиях, связанных с деньгами, призваны программы финансовой грамотности.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60648"/>
            <a:ext cx="7498080" cy="5987752"/>
          </a:xfrm>
        </p:spPr>
        <p:txBody>
          <a:bodyPr/>
          <a:lstStyle/>
          <a:p>
            <a:r>
              <a:rPr lang="ru-RU" dirty="0" smtClean="0"/>
              <a:t>Понятно, что пенсионеров надо учить ориентироваться в мире современных финансовых продуктов. На это нацелен в том числе федеральный проект Минфина «Содействие повышению уровня финансовой грамотности населения и развитию финансового образования в Российской Федерации».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9767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48478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Современные пенсионеры - чаще всего люди опытные и рассудительные. Но стремительно изменяющиеся технологии иногда вызывают у них недоумение. Порой им проще отказаться от удобств, предоставляемых </a:t>
            </a:r>
            <a:r>
              <a:rPr lang="ru-RU" b="1" dirty="0" err="1" smtClean="0"/>
              <a:t>гаджетами</a:t>
            </a:r>
            <a:r>
              <a:rPr lang="ru-RU" b="1" dirty="0" smtClean="0"/>
              <a:t>, чем изучать, какую кнопочку надо нажать.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Именно поэтому практически у каждого пенсионера есть банковская карточка, многие из них пользуются ею только для снятия денег в банкомате. А в магазин идут с бумажными купюрами в кошельке.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А ведь пользоваться банковской карточкой  не только удобнее, но и безопаснее, если соблюдать определенные правила, которые все обязательно должны знать.</a:t>
            </a:r>
            <a:endParaRPr lang="ru-RU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32656"/>
            <a:ext cx="7498080" cy="591574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Не храните бумажку с </a:t>
            </a:r>
            <a:r>
              <a:rPr lang="ru-RU" b="1" dirty="0" err="1" smtClean="0"/>
              <a:t>ПИН-кодом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кошельке вместе с картой</a:t>
            </a:r>
          </a:p>
          <a:p>
            <a:pPr fontAlgn="ctr"/>
            <a:r>
              <a:rPr lang="ru-RU" dirty="0" smtClean="0"/>
              <a:t>Потерять можно все - и бумажные деньги, и банковскую карточку. От воров также никто не застрахован. Но потерянные купюры будут для вас утеряны безвозвратно. Средства с пластика можно сохранить, если сразу после обнаружения пропажи вы позвоните в банк и заблокируете карту. Тогда никто посторонний не сможет снять с нее деньги. А вам банк выдаст новую карту.</a:t>
            </a:r>
            <a:br>
              <a:rPr lang="ru-RU" dirty="0" smtClean="0"/>
            </a:br>
            <a:r>
              <a:rPr lang="ru-RU" dirty="0" smtClean="0"/>
              <a:t>Но при этом важно запомнить, что нельзя хранить бумажку с записанным на ней </a:t>
            </a:r>
            <a:r>
              <a:rPr lang="ru-RU" dirty="0" err="1" smtClean="0"/>
              <a:t>ПИН-кодом</a:t>
            </a:r>
            <a:r>
              <a:rPr lang="ru-RU" dirty="0" smtClean="0"/>
              <a:t> в одном месте с банковской картой. Иначе вор сможет снять деньги с карты до того, как вы заметите ее отсутствие.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32656"/>
            <a:ext cx="7498080" cy="591574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Чтобы не забыть про оплату коммунальных платежей, подключите «</a:t>
            </a:r>
            <a:r>
              <a:rPr lang="ru-RU" b="1" dirty="0" err="1" smtClean="0"/>
              <a:t>Автоплатеж</a:t>
            </a:r>
            <a:r>
              <a:rPr lang="ru-RU" b="1" dirty="0" smtClean="0"/>
              <a:t>»</a:t>
            </a:r>
          </a:p>
          <a:p>
            <a:pPr fontAlgn="ctr"/>
            <a:r>
              <a:rPr lang="ru-RU" dirty="0" smtClean="0"/>
              <a:t>Наступил дачный сезон, и многие пенсионеры на все лето отправились на свои участки. А в почтовые ящики скоро начнут приходить квитанции за коммунальные услуги. Не успели вовремя заплатить - начнут капать пени. Поэтому стоит подключить к банковской карте услугу </a:t>
            </a:r>
            <a:r>
              <a:rPr lang="ru-RU" dirty="0" smtClean="0">
                <a:hlinkClick r:id="rId2"/>
              </a:rPr>
              <a:t>«</a:t>
            </a:r>
            <a:r>
              <a:rPr lang="ru-RU" dirty="0" err="1" smtClean="0">
                <a:hlinkClick r:id="rId2"/>
              </a:rPr>
              <a:t>Автоплатеж</a:t>
            </a:r>
            <a:r>
              <a:rPr lang="ru-RU" dirty="0" smtClean="0">
                <a:hlinkClick r:id="rId2"/>
              </a:rPr>
              <a:t> ЖКХ»</a:t>
            </a:r>
            <a:r>
              <a:rPr lang="ru-RU" dirty="0" smtClean="0"/>
              <a:t>. Тогда накануне часа «Х» вам придет </a:t>
            </a:r>
            <a:r>
              <a:rPr lang="ru-RU" dirty="0" err="1" smtClean="0"/>
              <a:t>СМС-сообщение</a:t>
            </a:r>
            <a:r>
              <a:rPr lang="ru-RU" dirty="0" smtClean="0"/>
              <a:t> о том, что пора внести квартплату или заплатить за электричество. А вам останется только подтвердить или отменить операцию.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92696"/>
            <a:ext cx="7498080" cy="555570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Чтобы вас не обсчитали, пользуйтесь</a:t>
            </a:r>
            <a:br>
              <a:rPr lang="ru-RU" b="1" dirty="0" smtClean="0"/>
            </a:br>
            <a:r>
              <a:rPr lang="ru-RU" b="1" dirty="0" smtClean="0"/>
              <a:t>в магазинах банковской картой</a:t>
            </a:r>
          </a:p>
          <a:p>
            <a:pPr fontAlgn="ctr"/>
            <a:r>
              <a:rPr lang="ru-RU" dirty="0" smtClean="0"/>
              <a:t>Расплачиваясь в магазине крупной купюрой, вы рискуете при расчете быть обсчитанным недобросовестным кассиром. Существует также проблема с отсутствием сдачи, когда вам приходится либо ждать, пока кассир разменяет деньги, либо получать на сдачу кучу металлической мелочи. Намного удобнее пользоваться при оплате покупок </a:t>
            </a:r>
            <a:r>
              <a:rPr lang="ru-RU" dirty="0" smtClean="0">
                <a:hlinkClick r:id="rId2"/>
              </a:rPr>
              <a:t>банковской картой</a:t>
            </a:r>
            <a:r>
              <a:rPr lang="ru-RU" dirty="0" smtClean="0"/>
              <a:t> - в этом случае вы просто подтверждаете точную сумму стоимости ваших покупок. Кстати, благодаря покупкам с помощью банковской карты можно еще и заработать - за безналичные расчеты на карту начисляют бонусы, которыми затем можно расплачиваться в некоторых магазинах и аптеках.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32656"/>
            <a:ext cx="7498080" cy="591574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Подсчитывайте свои расходы</a:t>
            </a:r>
            <a:br>
              <a:rPr lang="ru-RU" b="1" dirty="0" smtClean="0"/>
            </a:br>
            <a:r>
              <a:rPr lang="ru-RU" b="1" dirty="0" smtClean="0"/>
              <a:t>в «Мобильном банке»</a:t>
            </a:r>
          </a:p>
          <a:p>
            <a:pPr fontAlgn="ctr"/>
            <a:r>
              <a:rPr lang="ru-RU" dirty="0" smtClean="0"/>
              <a:t>Часто деньги как будто утекают сквозь пальцы. Вроде ни на что особо и не тратили, а в кошельке или на счете уже пусто. Для этого стоит контролировать свои расходы. Конечно, можно записывать их на бумажке или собирать чеки из магазинов, но намного проще использовать для этого </a:t>
            </a:r>
            <a:r>
              <a:rPr lang="ru-RU" dirty="0" smtClean="0">
                <a:hlinkClick r:id="rId2"/>
              </a:rPr>
              <a:t>«Мобильный банк»</a:t>
            </a:r>
            <a:r>
              <a:rPr lang="ru-RU" dirty="0" smtClean="0"/>
              <a:t>. Этот сервис позволяет видеть все расходы, совершенные с помощью банковской карточки, и распределяет их по статьям расходов.</a:t>
            </a:r>
            <a:br>
              <a:rPr lang="ru-RU" dirty="0" smtClean="0"/>
            </a:br>
            <a:r>
              <a:rPr lang="ru-RU" dirty="0" smtClean="0"/>
              <a:t>Таким образом, вы можете видеть, на что ушли «лишние» деньги и где можно будет сэкономить в будущем.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548680"/>
            <a:ext cx="8100392" cy="630932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Не сообщайте никому </a:t>
            </a:r>
            <a:r>
              <a:rPr lang="ru-RU" b="1" dirty="0" err="1" smtClean="0"/>
              <a:t>ПИН-код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банковской карты</a:t>
            </a:r>
          </a:p>
          <a:p>
            <a:pPr fontAlgn="ctr"/>
            <a:r>
              <a:rPr lang="ru-RU" dirty="0" smtClean="0"/>
              <a:t>Иногда на мобильный телефон приходят </a:t>
            </a:r>
            <a:r>
              <a:rPr lang="ru-RU" dirty="0" err="1" smtClean="0"/>
              <a:t>СМС-сообщения</a:t>
            </a:r>
            <a:r>
              <a:rPr lang="ru-RU" dirty="0" smtClean="0"/>
              <a:t> следующего содержания: «Ваша карта VISA заблокирована. За информацией обращайтесь по телефону 89ХХХХХХХ» или: «С вашей карты списано 13 тыс. руб. комиссии. Подробности по такому-то телефону».</a:t>
            </a:r>
            <a:br>
              <a:rPr lang="ru-RU" dirty="0" smtClean="0"/>
            </a:br>
            <a:r>
              <a:rPr lang="ru-RU" dirty="0" smtClean="0"/>
              <a:t>После получения подобных </a:t>
            </a:r>
            <a:r>
              <a:rPr lang="ru-RU" dirty="0" err="1" smtClean="0"/>
              <a:t>эсэмэсок</a:t>
            </a:r>
            <a:r>
              <a:rPr lang="ru-RU" dirty="0" smtClean="0"/>
              <a:t> не предпринимайте необдуманных действий. Надо взять свою банковскую карту, позвонить по номеру, указанному на ее обороте, и уточнить у специалиста банка, на самом ли деле возникли проблемы, заблокирована карта или нет. А лучше всего подойти в ближайшее отделение банка, который обслуживает карту, и переговорить со специалистом лично.</a:t>
            </a:r>
            <a:br>
              <a:rPr lang="ru-RU" dirty="0" smtClean="0"/>
            </a:br>
            <a:r>
              <a:rPr lang="ru-RU" dirty="0" smtClean="0"/>
              <a:t>Помните о том, что банки никогда не рассылают подобных сообщений, не просят клиентов сообщать своим сотрудникам по телефону конфиденциальную информацию о счете, паспортных данных, кодах доступа и так далее. Для производства всех необходимых операций банки приглашают клиентов непосредственно в свои отделения и никогда не требуют проводить какие-либо операции клиентов в банкоматах самостоятельно, консультируя их по телефону.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СПАСИБО ЗА ВНИМАНИЕ!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</TotalTime>
  <Words>221</Words>
  <Application>Microsoft Office PowerPoint</Application>
  <PresentationFormat>Экран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Направление :  ФИНАНСОВАЯ ГРАМОТНОСТЬ по теме: Уроки финансовой грамотности  для пенсионеров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18</cp:revision>
  <dcterms:created xsi:type="dcterms:W3CDTF">2020-08-14T04:32:59Z</dcterms:created>
  <dcterms:modified xsi:type="dcterms:W3CDTF">2020-08-19T20:53:58Z</dcterms:modified>
</cp:coreProperties>
</file>