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59" r:id="rId3"/>
    <p:sldId id="260" r:id="rId4"/>
    <p:sldId id="261" r:id="rId5"/>
    <p:sldId id="262" r:id="rId6"/>
    <p:sldId id="263" r:id="rId7"/>
    <p:sldId id="264" r:id="rId8"/>
    <p:sldId id="265" r:id="rId9"/>
    <p:sldId id="266" r:id="rId10"/>
    <p:sldId id="267"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29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Заголовок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10" name="Дата 9"/>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07.09.2020</a:t>
            </a:fld>
            <a:endParaRPr lang="ru-RU"/>
          </a:p>
        </p:txBody>
      </p:sp>
      <p:sp>
        <p:nvSpPr>
          <p:cNvPr id="11" name="Номер слайда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2" name="Нижний колонтитул 11"/>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7" name="Прямоугольник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8" name="Дата 7"/>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07.09.2020</a:t>
            </a:fld>
            <a:endParaRPr lang="ru-RU"/>
          </a:p>
        </p:txBody>
      </p:sp>
      <p:sp>
        <p:nvSpPr>
          <p:cNvPr id="9" name="Номер слайда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
        <p:nvSpPr>
          <p:cNvPr id="10" name="Прямоугольник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Прямоугольник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Прямоугольник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Заголовок 1"/>
          <p:cNvSpPr>
            <a:spLocks noGrp="1"/>
          </p:cNvSpPr>
          <p:nvPr>
            <p:ph type="title"/>
          </p:nvPr>
        </p:nvSpPr>
        <p:spPr>
          <a:xfrm>
            <a:off x="457200" y="251948"/>
            <a:ext cx="8229600"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a:xfrm>
            <a:off x="8641080" y="6514568"/>
            <a:ext cx="464288" cy="274320"/>
          </a:xfrm>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53218"/>
            <a:ext cx="8229600"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725C68B6-61C2-468F-89AB-4B9F7531AA68}" type="slidenum">
              <a:rPr lang="ru-RU" smtClean="0"/>
              <a:pPr/>
              <a:t>‹#›</a:t>
            </a:fld>
            <a:endParaRPr lang="ru-RU"/>
          </a:p>
        </p:txBody>
      </p:sp>
      <p:sp>
        <p:nvSpPr>
          <p:cNvPr id="7" name="Прямоугольник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2"/>
      </p:bgRef>
    </p:bg>
    <p:spTree>
      <p:nvGrpSpPr>
        <p:cNvPr id="1" name=""/>
        <p:cNvGrpSpPr/>
        <p:nvPr/>
      </p:nvGrpSpPr>
      <p:grpSpPr>
        <a:xfrm>
          <a:off x="0" y="0"/>
          <a:ext cx="0" cy="0"/>
          <a:chOff x="0" y="0"/>
          <a:chExt cx="0" cy="0"/>
        </a:xfrm>
      </p:grpSpPr>
      <p:sp>
        <p:nvSpPr>
          <p:cNvPr id="8" name="Прямоугольник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4963136" y="304800"/>
            <a:ext cx="3931920" cy="762000"/>
          </a:xfrm>
        </p:spPr>
        <p:txBody>
          <a:bodyPr anchor="b"/>
          <a:lstStyle>
            <a:lvl1pPr marL="0" algn="r">
              <a:buNone/>
              <a:defRPr sz="2000" b="1"/>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9" name="Дата 8"/>
          <p:cNvSpPr>
            <a:spLocks noGrp="1"/>
          </p:cNvSpPr>
          <p:nvPr>
            <p:ph type="dt" sz="half" idx="10"/>
          </p:nvPr>
        </p:nvSpPr>
        <p:spPr>
          <a:xfrm>
            <a:off x="5562600" y="6513670"/>
            <a:ext cx="3002280" cy="274320"/>
          </a:xfrm>
        </p:spPr>
        <p:txBody>
          <a:bodyPr vert="horz" rtlCol="0"/>
          <a:lstStyle>
            <a:extLst/>
          </a:lstStyle>
          <a:p>
            <a:fld id="{5B106E36-FD25-4E2D-B0AA-010F637433A0}" type="datetimeFigureOut">
              <a:rPr lang="ru-RU" smtClean="0"/>
              <a:pPr/>
              <a:t>07.09.2020</a:t>
            </a:fld>
            <a:endParaRPr lang="ru-RU"/>
          </a:p>
        </p:txBody>
      </p:sp>
      <p:sp>
        <p:nvSpPr>
          <p:cNvPr id="10" name="Номер слайда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1" name="Нижний колонтитул 10"/>
          <p:cNvSpPr>
            <a:spLocks noGrp="1"/>
          </p:cNvSpPr>
          <p:nvPr>
            <p:ph type="ftr" sz="quarter" idx="12"/>
          </p:nvPr>
        </p:nvSpPr>
        <p:spPr>
          <a:xfrm>
            <a:off x="1600200" y="6513670"/>
            <a:ext cx="3907464" cy="274320"/>
          </a:xfrm>
        </p:spPr>
        <p:txBody>
          <a:bodyPr vert="horz" rtlCol="0"/>
          <a:lstStyle>
            <a:extLst/>
          </a:lstStyle>
          <a:p>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040443" y="4724400"/>
            <a:ext cx="5486400" cy="664536"/>
          </a:xfrm>
        </p:spPr>
        <p:txBody>
          <a:bodyPr anchor="b"/>
          <a:lstStyle>
            <a:lvl1pPr marL="0" algn="r">
              <a:buNone/>
              <a:defRPr sz="2000" b="1"/>
            </a:lvl1pPr>
            <a:extLst/>
          </a:lstStyle>
          <a:p>
            <a:r>
              <a:rPr kumimoji="0" lang="ru-RU" smtClean="0"/>
              <a:t>Образец заголовка</a:t>
            </a:r>
            <a:endParaRPr kumimoji="0" lang="en-US"/>
          </a:p>
        </p:txBody>
      </p:sp>
      <p:sp>
        <p:nvSpPr>
          <p:cNvPr id="4" name="Текст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13" name="Рисунок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8" name="Дата 7"/>
          <p:cNvSpPr>
            <a:spLocks noGrp="1"/>
          </p:cNvSpPr>
          <p:nvPr>
            <p:ph type="dt" sz="half" idx="10"/>
          </p:nvPr>
        </p:nvSpPr>
        <p:spPr>
          <a:xfrm>
            <a:off x="5562600" y="6509004"/>
            <a:ext cx="3002280" cy="274320"/>
          </a:xfrm>
        </p:spPr>
        <p:txBody>
          <a:bodyPr vert="horz" rtlCol="0"/>
          <a:lstStyle>
            <a:extLst/>
          </a:lstStyle>
          <a:p>
            <a:fld id="{5B106E36-FD25-4E2D-B0AA-010F637433A0}" type="datetimeFigureOut">
              <a:rPr lang="ru-RU" smtClean="0"/>
              <a:pPr/>
              <a:t>07.09.2020</a:t>
            </a:fld>
            <a:endParaRPr lang="ru-RU"/>
          </a:p>
        </p:txBody>
      </p:sp>
      <p:sp>
        <p:nvSpPr>
          <p:cNvPr id="9" name="Номер слайда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25C68B6-61C2-468F-89AB-4B9F7531AA68}" type="slidenum">
              <a:rPr lang="ru-RU" smtClean="0"/>
              <a:pPr/>
              <a:t>‹#›</a:t>
            </a:fld>
            <a:endParaRPr lang="ru-RU"/>
          </a:p>
        </p:txBody>
      </p:sp>
      <p:sp>
        <p:nvSpPr>
          <p:cNvPr id="10" name="Нижний колонтитул 9"/>
          <p:cNvSpPr>
            <a:spLocks noGrp="1"/>
          </p:cNvSpPr>
          <p:nvPr>
            <p:ph type="ftr" sz="quarter" idx="12"/>
          </p:nvPr>
        </p:nvSpPr>
        <p:spPr>
          <a:xfrm>
            <a:off x="1600200" y="6509004"/>
            <a:ext cx="3907464" cy="274320"/>
          </a:xfrm>
        </p:spPr>
        <p:txBody>
          <a:bodyPr vert="horz" rtlCol="0"/>
          <a:lstStyle>
            <a:extLst/>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lvl1pPr algn="l">
              <a:defRPr/>
            </a:lvl1pPr>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5B106E36-FD25-4E2D-B0AA-010F637433A0}" type="datetimeFigureOut">
              <a:rPr lang="ru-RU" smtClean="0"/>
              <a:pPr/>
              <a:t>07.09.2020</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оугольник с двумя скругленными противолежащими углами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Нижний колонтитул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ru-RU"/>
          </a:p>
        </p:txBody>
      </p:sp>
      <p:sp>
        <p:nvSpPr>
          <p:cNvPr id="14" name="Дата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5B106E36-FD25-4E2D-B0AA-010F637433A0}" type="datetimeFigureOut">
              <a:rPr lang="ru-RU" smtClean="0"/>
              <a:pPr/>
              <a:t>07.09.2020</a:t>
            </a:fld>
            <a:endParaRPr lang="ru-RU"/>
          </a:p>
        </p:txBody>
      </p:sp>
      <p:sp>
        <p:nvSpPr>
          <p:cNvPr id="23" name="Номер слайда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25C68B6-61C2-468F-89AB-4B9F7531AA68}" type="slidenum">
              <a:rPr lang="ru-RU" smtClean="0"/>
              <a:pPr/>
              <a:t>‹#›</a:t>
            </a:fld>
            <a:endParaRPr lang="ru-RU"/>
          </a:p>
        </p:txBody>
      </p:sp>
      <p:sp>
        <p:nvSpPr>
          <p:cNvPr id="22" name="Заголовок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611560" y="3140968"/>
            <a:ext cx="7851648" cy="1828800"/>
          </a:xfrm>
        </p:spPr>
        <p:txBody>
          <a:bodyPr>
            <a:normAutofit fontScale="90000"/>
          </a:bodyPr>
          <a:lstStyle/>
          <a:p>
            <a:r>
              <a:rPr lang="ru-RU" sz="2000" i="1" dirty="0" smtClean="0"/>
              <a:t>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a:t>
            </a:r>
            <a:br>
              <a:rPr lang="ru-RU" sz="2000" i="1" dirty="0" smtClean="0"/>
            </a:br>
            <a:r>
              <a:rPr lang="ru-RU" sz="2000" i="1" dirty="0" smtClean="0"/>
              <a:t/>
            </a:r>
            <a:br>
              <a:rPr lang="ru-RU" sz="2000" i="1" dirty="0" smtClean="0"/>
            </a:br>
            <a:r>
              <a:rPr lang="ru-RU" sz="2000" i="1" dirty="0" smtClean="0"/>
              <a:t> </a:t>
            </a:r>
            <a:br>
              <a:rPr lang="ru-RU" sz="2000" i="1" dirty="0" smtClean="0"/>
            </a:br>
            <a:r>
              <a:rPr lang="ru-RU" sz="3100" b="1" i="1" dirty="0" smtClean="0"/>
              <a:t>Школа пожилого возраста по направлению «Садоводы и огородники</a:t>
            </a:r>
            <a:r>
              <a:rPr lang="ru-RU" sz="3100" b="1" i="1" dirty="0" smtClean="0"/>
              <a:t>»</a:t>
            </a:r>
            <a:br>
              <a:rPr lang="ru-RU" sz="3100" b="1" i="1" dirty="0" smtClean="0"/>
            </a:br>
            <a:r>
              <a:rPr lang="ru-RU" sz="3100" b="1" i="1" dirty="0" smtClean="0"/>
              <a:t>тема: «Техника безопасности на садовом участке при работе с садовым инструментом</a:t>
            </a:r>
            <a:r>
              <a:rPr lang="ru-RU" sz="2000" b="1" i="1" dirty="0" smtClean="0"/>
              <a:t/>
            </a:r>
            <a:br>
              <a:rPr lang="ru-RU" sz="2000" b="1" i="1" dirty="0" smtClean="0"/>
            </a:br>
            <a:r>
              <a:rPr lang="ru-RU" sz="2000" b="1" i="1" dirty="0" smtClean="0"/>
              <a:t/>
            </a:r>
            <a:br>
              <a:rPr lang="ru-RU" sz="2000" b="1" i="1" dirty="0" smtClean="0"/>
            </a:br>
            <a:r>
              <a:rPr lang="ru-RU" sz="2000" b="1" i="1" dirty="0" smtClean="0"/>
              <a:t/>
            </a:r>
            <a:br>
              <a:rPr lang="ru-RU" sz="2000" b="1" i="1" dirty="0" smtClean="0"/>
            </a:br>
            <a:endParaRPr lang="ru-RU" dirty="0"/>
          </a:p>
        </p:txBody>
      </p:sp>
      <p:sp>
        <p:nvSpPr>
          <p:cNvPr id="3" name="Подзаголовок 2"/>
          <p:cNvSpPr>
            <a:spLocks noGrp="1"/>
          </p:cNvSpPr>
          <p:nvPr>
            <p:ph type="subTitle" idx="1"/>
          </p:nvPr>
        </p:nvSpPr>
        <p:spPr>
          <a:xfrm>
            <a:off x="2743200" y="4797152"/>
            <a:ext cx="6400800" cy="1600200"/>
          </a:xfrm>
        </p:spPr>
        <p:txBody>
          <a:bodyPr>
            <a:normAutofit/>
          </a:bodyPr>
          <a:lstStyle/>
          <a:p>
            <a:pPr algn="r"/>
            <a:r>
              <a:rPr lang="ru-RU" sz="2000" dirty="0" smtClean="0">
                <a:solidFill>
                  <a:schemeClr val="tx1"/>
                </a:solidFill>
              </a:rPr>
              <a:t>Руководитель: специалист по социальной работе </a:t>
            </a:r>
            <a:r>
              <a:rPr lang="ru-RU" sz="2000" dirty="0" err="1" smtClean="0">
                <a:solidFill>
                  <a:schemeClr val="tx1"/>
                </a:solidFill>
              </a:rPr>
              <a:t>Грехова</a:t>
            </a:r>
            <a:r>
              <a:rPr lang="ru-RU" sz="2000" dirty="0" smtClean="0">
                <a:solidFill>
                  <a:schemeClr val="tx1"/>
                </a:solidFill>
              </a:rPr>
              <a:t> Татьяна Владимировна</a:t>
            </a:r>
            <a:endParaRPr lang="ru-RU" sz="2000"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dirty="0" smtClean="0"/>
              <a:t>При работе с </a:t>
            </a:r>
            <a:r>
              <a:rPr lang="ru-RU" dirty="0" err="1" smtClean="0"/>
              <a:t>садово</a:t>
            </a:r>
            <a:r>
              <a:rPr lang="ru-RU" dirty="0" smtClean="0"/>
              <a:t>- огородным инвентарём (грабли, метла, лопаты) следует соблюдать элементарные правила техники безопасности, чтобы не нанести ущерба своему здоровью. Многие садовые инструменты (лопаты, грабли) имеют острые режущие кромки, поэтому при пользовании ими рекомендуется соблюдать осторожность.</a:t>
            </a:r>
          </a:p>
          <a:p>
            <a:endParaRPr lang="ru-R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620688"/>
            <a:ext cx="8229600" cy="1143000"/>
          </a:xfrm>
        </p:spPr>
        <p:txBody>
          <a:bodyPr>
            <a:noAutofit/>
          </a:bodyPr>
          <a:lstStyle/>
          <a:p>
            <a:r>
              <a:rPr lang="ru-RU" sz="1800" b="1" dirty="0" smtClean="0"/>
              <a:t>-</a:t>
            </a:r>
            <a:r>
              <a:rPr lang="ru-RU" sz="1800" b="1" dirty="0" smtClean="0"/>
              <a:t>перед </a:t>
            </a:r>
            <a:r>
              <a:rPr lang="ru-RU" sz="1800" b="1" dirty="0" smtClean="0"/>
              <a:t>началом работ нужно проверить исправность инструментов (режущие части должны быть остро заточены, рукоятки – надежно закреплены);</a:t>
            </a:r>
            <a:br>
              <a:rPr lang="ru-RU" sz="1800" b="1" dirty="0" smtClean="0"/>
            </a:br>
            <a:r>
              <a:rPr lang="ru-RU" sz="1800" b="1" dirty="0" smtClean="0"/>
              <a:t>– использовать инструменты можно только по их прямому назначению;</a:t>
            </a:r>
            <a:br>
              <a:rPr lang="ru-RU" sz="1800" b="1" dirty="0" smtClean="0"/>
            </a:br>
            <a:endParaRPr lang="ru-RU" sz="1800" b="1" dirty="0"/>
          </a:p>
        </p:txBody>
      </p:sp>
      <p:pic>
        <p:nvPicPr>
          <p:cNvPr id="2050" name="Picture 2" descr="C:\Users\123\Desktop\9 участок сентябрь шпв\6.jpg"/>
          <p:cNvPicPr>
            <a:picLocks noGrp="1" noChangeAspect="1" noChangeArrowheads="1"/>
          </p:cNvPicPr>
          <p:nvPr>
            <p:ph idx="1"/>
          </p:nvPr>
        </p:nvPicPr>
        <p:blipFill>
          <a:blip r:embed="rId2" cstate="print"/>
          <a:srcRect/>
          <a:stretch>
            <a:fillRect/>
          </a:stretch>
        </p:blipFill>
        <p:spPr bwMode="auto">
          <a:xfrm>
            <a:off x="2123728" y="1628800"/>
            <a:ext cx="4824536" cy="4886002"/>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1800" b="1" dirty="0" smtClean="0"/>
              <a:t>– при обработке почвы и обрезке кустарников следует беречь руки и ноги, чтобы не поранить их острыми краями инструментов;</a:t>
            </a:r>
            <a:br>
              <a:rPr lang="ru-RU" sz="1800" b="1" dirty="0" smtClean="0"/>
            </a:br>
            <a:r>
              <a:rPr lang="ru-RU" sz="1800" b="1" dirty="0" smtClean="0"/>
              <a:t>– нельзя бросать инструменты, лучше передавать их из рук в руки;</a:t>
            </a:r>
            <a:br>
              <a:rPr lang="ru-RU" sz="1800" b="1" dirty="0" smtClean="0"/>
            </a:br>
            <a:endParaRPr lang="ru-RU" sz="1800" b="1" dirty="0"/>
          </a:p>
        </p:txBody>
      </p:sp>
      <p:pic>
        <p:nvPicPr>
          <p:cNvPr id="3074" name="Picture 2" descr="C:\Users\123\Desktop\9 участок сентябрь шпв\img11.jpg"/>
          <p:cNvPicPr>
            <a:picLocks noGrp="1" noChangeAspect="1" noChangeArrowheads="1"/>
          </p:cNvPicPr>
          <p:nvPr>
            <p:ph idx="1"/>
          </p:nvPr>
        </p:nvPicPr>
        <p:blipFill>
          <a:blip r:embed="rId2" cstate="print"/>
          <a:srcRect/>
          <a:stretch>
            <a:fillRect/>
          </a:stretch>
        </p:blipFill>
        <p:spPr bwMode="auto">
          <a:xfrm>
            <a:off x="1554692" y="1646238"/>
            <a:ext cx="6034616" cy="452596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1800" b="1" dirty="0" smtClean="0"/>
              <a:t>– после окончания работы следует убрать инвентарь в отведенное для него место;</a:t>
            </a:r>
            <a:br>
              <a:rPr lang="ru-RU" sz="1800" b="1" dirty="0" smtClean="0"/>
            </a:br>
            <a:r>
              <a:rPr lang="ru-RU" sz="1800" b="1" dirty="0" smtClean="0"/>
              <a:t>– при перевозке лопат, вил, грабель, мотыг на острые поверхности следует надевать защитный чехол;</a:t>
            </a:r>
            <a:br>
              <a:rPr lang="ru-RU" sz="1800" b="1" dirty="0" smtClean="0"/>
            </a:br>
            <a:endParaRPr lang="ru-RU" sz="1800" b="1" dirty="0"/>
          </a:p>
        </p:txBody>
      </p:sp>
      <p:pic>
        <p:nvPicPr>
          <p:cNvPr id="4098" name="Picture 2" descr="C:\Users\123\Desktop\9 участок сентябрь шпв\HTB1ycd7LXXXXXXdXXXXq6xXFXXXL.jpg"/>
          <p:cNvPicPr>
            <a:picLocks noGrp="1" noChangeAspect="1" noChangeArrowheads="1"/>
          </p:cNvPicPr>
          <p:nvPr>
            <p:ph idx="1"/>
          </p:nvPr>
        </p:nvPicPr>
        <p:blipFill>
          <a:blip r:embed="rId2" cstate="print"/>
          <a:srcRect/>
          <a:stretch>
            <a:fillRect/>
          </a:stretch>
        </p:blipFill>
        <p:spPr bwMode="auto">
          <a:xfrm>
            <a:off x="2309019" y="1646238"/>
            <a:ext cx="4525962" cy="4525962"/>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1" dirty="0" smtClean="0"/>
              <a:t>– нельзя позволять детям пользоваться секаторами, садовыми ножами и другими острыми инструментами.</a:t>
            </a:r>
            <a:br>
              <a:rPr lang="ru-RU" sz="2000" b="1" dirty="0" smtClean="0"/>
            </a:br>
            <a:endParaRPr lang="ru-RU" sz="2000" b="1" dirty="0"/>
          </a:p>
        </p:txBody>
      </p:sp>
      <p:pic>
        <p:nvPicPr>
          <p:cNvPr id="5122" name="Picture 2" descr="C:\Users\123\Desktop\9 участок сентябрь шпв\10Pcs-Garden-Tool-Sets-a-Plant-Rope-Soft-Gloves-6-Ergonomic-Gardening-Tools-and-a-Garden.jpg"/>
          <p:cNvPicPr>
            <a:picLocks noGrp="1" noChangeAspect="1" noChangeArrowheads="1"/>
          </p:cNvPicPr>
          <p:nvPr>
            <p:ph idx="1"/>
          </p:nvPr>
        </p:nvPicPr>
        <p:blipFill>
          <a:blip r:embed="rId2" cstate="print"/>
          <a:srcRect/>
          <a:stretch>
            <a:fillRect/>
          </a:stretch>
        </p:blipFill>
        <p:spPr bwMode="auto">
          <a:xfrm>
            <a:off x="2309019" y="1646238"/>
            <a:ext cx="4525962" cy="452596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ru-RU" dirty="0" smtClean="0"/>
              <a:t>Для защиты рук рекомендуется применять перчатки и рукавицы. Их изготавливают из натуральных и синтетических материалов. Самыми дешевыми являются трикотажные хлопчатобумажные перчатки отечественного производства, они предохраняют кожу от образования мозолей при работе с садовыми инструментами. Их недостаток – небольшой срок службы: такие перчатки быстро протираются и рвутся.</a:t>
            </a:r>
          </a:p>
          <a:p>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77500" lnSpcReduction="20000"/>
          </a:bodyPr>
          <a:lstStyle/>
          <a:p>
            <a:r>
              <a:rPr lang="ru-RU" dirty="0" smtClean="0"/>
              <a:t>Садовые перчатки с точечным напылением из поливинилхлорида менее подвержены истиранию при контакте с твердыми поверхностями. В них удобнее работать, так как покрытие не дает рукояткам инструментов выскальзывать.</a:t>
            </a:r>
          </a:p>
          <a:p>
            <a:r>
              <a:rPr lang="ru-RU" dirty="0" smtClean="0"/>
              <a:t>Плотные обливные перчатки не пропускают влагу и обладают высокой износостойкостью. Они подходят для пересадки растений, полива, прополки грядок.</a:t>
            </a:r>
          </a:p>
          <a:p>
            <a:r>
              <a:rPr lang="ru-RU" dirty="0" smtClean="0"/>
              <a:t>Универсальные садовые перчатки изготавливаются из прочного материала и используются при выполнении длительных по времени работ – вскапывании почвы, обрезке деревьев и кустарников.</a:t>
            </a:r>
          </a:p>
          <a:p>
            <a:r>
              <a:rPr lang="ru-RU" dirty="0" smtClean="0"/>
              <a:t> </a:t>
            </a:r>
          </a:p>
          <a:p>
            <a:endParaRPr lang="ru-RU"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Общие требования безопасности.</a:t>
            </a:r>
            <a:br>
              <a:rPr lang="ru-RU" dirty="0" smtClean="0"/>
            </a:br>
            <a:endParaRPr lang="ru-RU" dirty="0"/>
          </a:p>
        </p:txBody>
      </p:sp>
      <p:sp>
        <p:nvSpPr>
          <p:cNvPr id="3" name="Содержимое 2"/>
          <p:cNvSpPr>
            <a:spLocks noGrp="1"/>
          </p:cNvSpPr>
          <p:nvPr>
            <p:ph idx="1"/>
          </p:nvPr>
        </p:nvSpPr>
        <p:spPr>
          <a:xfrm>
            <a:off x="457200" y="980728"/>
            <a:ext cx="8229600" cy="5877272"/>
          </a:xfrm>
        </p:spPr>
        <p:txBody>
          <a:bodyPr>
            <a:normAutofit fontScale="47500" lnSpcReduction="20000"/>
          </a:bodyPr>
          <a:lstStyle/>
          <a:p>
            <a:r>
              <a:rPr lang="ru-RU" sz="4200" dirty="0" smtClean="0"/>
              <a:t>1</a:t>
            </a:r>
            <a:r>
              <a:rPr lang="ru-RU" sz="4200" dirty="0" smtClean="0"/>
              <a:t>. Перед началом работ следует проверить исправность инструментов (режущие части должны быть остро заточены, рукоятки – надёжно закреплены).</a:t>
            </a:r>
          </a:p>
          <a:p>
            <a:r>
              <a:rPr lang="ru-RU" sz="4200" dirty="0" smtClean="0"/>
              <a:t>2. Использовать инструменты можно только по их прямому назначению.</a:t>
            </a:r>
          </a:p>
          <a:p>
            <a:r>
              <a:rPr lang="ru-RU" sz="4200" dirty="0" smtClean="0"/>
              <a:t>3.  Переносить заостренные сельскохозяйственные орудия (лопаты, грабли, вилы) в вертикальном положении, рабочей частью вниз.</a:t>
            </a:r>
          </a:p>
          <a:p>
            <a:r>
              <a:rPr lang="ru-RU" sz="4200" dirty="0" smtClean="0"/>
              <a:t>4. При обработке почвы граблями следует беречь ноги, чтобы не поранить их острыми краями инструментов.</a:t>
            </a:r>
          </a:p>
          <a:p>
            <a:r>
              <a:rPr lang="ru-RU" sz="4200" dirty="0" smtClean="0"/>
              <a:t>5. Нельзя бросать инструменты, передавать их нужно из рук в руки.</a:t>
            </a:r>
          </a:p>
          <a:p>
            <a:r>
              <a:rPr lang="ru-RU" sz="4200" dirty="0" smtClean="0"/>
              <a:t>6. Нельзя находиться вблизи (сзади) человека, работающего граблями.</a:t>
            </a:r>
          </a:p>
          <a:p>
            <a:r>
              <a:rPr lang="ru-RU" sz="4200" dirty="0" smtClean="0"/>
              <a:t>7. Для защиты рук рекомендуется пользоваться перчатками и рукавицами.</a:t>
            </a:r>
          </a:p>
          <a:p>
            <a:r>
              <a:rPr lang="ru-RU" sz="4200" dirty="0" smtClean="0"/>
              <a:t>8. При переносе лопат, граблей, вил на острые поверхности следует надевать защитный чехол.</a:t>
            </a:r>
          </a:p>
          <a:p>
            <a:r>
              <a:rPr lang="ru-RU" sz="4200" dirty="0" smtClean="0"/>
              <a:t>9. После работы инструменты должны быть очищены от земли   </a:t>
            </a:r>
          </a:p>
          <a:p>
            <a:r>
              <a:rPr lang="ru-RU" sz="4200" dirty="0" smtClean="0"/>
              <a:t>и сложены в условленном месте.</a:t>
            </a:r>
          </a:p>
          <a:p>
            <a:r>
              <a:rPr lang="ru-RU" sz="4200" dirty="0" smtClean="0"/>
              <a:t> 10.  Вымыть руки с мылом, привести одежду в порядок.</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smtClean="0"/>
              <a:t>Спасибо за внимание!!!</a:t>
            </a:r>
            <a:endParaRPr lang="ru-RU" dirty="0"/>
          </a:p>
        </p:txBody>
      </p:sp>
      <p:sp>
        <p:nvSpPr>
          <p:cNvPr id="3" name="Содержимое 2"/>
          <p:cNvSpPr>
            <a:spLocks noGrp="1"/>
          </p:cNvSpPr>
          <p:nvPr>
            <p:ph idx="1"/>
          </p:nvPr>
        </p:nvSpPr>
        <p:spPr/>
        <p:txBody>
          <a:bodyPr/>
          <a:lstStyle/>
          <a:p>
            <a:endParaRPr lang="ru-RU"/>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Литейная">
  <a:themeElements>
    <a:clrScheme name="Литейная">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Литейная">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Литейная">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3</TotalTime>
  <Words>314</Words>
  <Application>Microsoft Office PowerPoint</Application>
  <PresentationFormat>Экран (4:3)</PresentationFormat>
  <Paragraphs>25</Paragraphs>
  <Slides>10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Литейная</vt:lpstr>
      <vt:lpstr>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«Техника безопасности на садовом участке при работе с садовым инструментом   </vt:lpstr>
      <vt:lpstr>Слайд 2</vt:lpstr>
      <vt:lpstr>-перед началом работ нужно проверить исправность инструментов (режущие части должны быть остро заточены, рукоятки – надежно закреплены); – использовать инструменты можно только по их прямому назначению; </vt:lpstr>
      <vt:lpstr>– при обработке почвы и обрезке кустарников следует беречь руки и ноги, чтобы не поранить их острыми краями инструментов; – нельзя бросать инструменты, лучше передавать их из рук в руки; </vt:lpstr>
      <vt:lpstr>– после окончания работы следует убрать инвентарь в отведенное для него место; – при перевозке лопат, вил, грабель, мотыг на острые поверхности следует надевать защитный чехол; </vt:lpstr>
      <vt:lpstr>– нельзя позволять детям пользоваться секаторами, садовыми ножами и другими острыми инструментами. </vt:lpstr>
      <vt:lpstr>Слайд 7</vt:lpstr>
      <vt:lpstr>Слайд 8</vt:lpstr>
      <vt:lpstr>Общие требования безопасности. </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Государственное автономное учреждение социального обслуживания населения Свердловской области «Комплексный центр социального обслуживания населения города Каменска-Уральского»    Школа пожилого возраста по направлению «Садоводы и огородники» тема: «Техника безопасности на садовом участке при работе с садовым инструментом   </dc:title>
  <dc:creator>123</dc:creator>
  <cp:lastModifiedBy>Евгения</cp:lastModifiedBy>
  <cp:revision>2</cp:revision>
  <dcterms:created xsi:type="dcterms:W3CDTF">2020-09-07T13:02:39Z</dcterms:created>
  <dcterms:modified xsi:type="dcterms:W3CDTF">2020-09-07T17:15:55Z</dcterms:modified>
</cp:coreProperties>
</file>