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embeddedFontLst>
    <p:embeddedFont>
      <p:font typeface="Impact" pitchFamily="34" charset="0"/>
      <p:regular r:id="rId15"/>
    </p:embeddedFont>
    <p:embeddedFont>
      <p:font typeface="Lobster" charset="-52"/>
      <p:regular r:id="rId16"/>
    </p:embeddedFont>
    <p:embeddedFont>
      <p:font typeface="Comfortaa" charset="0"/>
      <p:regular r:id="rId17"/>
      <p:bold r:id="rId18"/>
    </p:embeddedFont>
    <p:embeddedFont>
      <p:font typeface="Caveat" charset="-52"/>
      <p:regular r:id="rId19"/>
      <p:bold r:id="rId20"/>
    </p:embeddedFont>
    <p:embeddedFont>
      <p:font typeface="Amatic SC" charset="-79"/>
      <p:regular r:id="rId21"/>
      <p:bold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115" d="100"/>
          <a:sy n="115" d="100"/>
        </p:scale>
        <p:origin x="-678" y="-10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99abaccd36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99abaccd36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99abaccd36_1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99abaccd36_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99abaccd36_1_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99abaccd36_1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99abaccd36_1_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99abaccd36_1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99abaccd36_1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99abaccd36_1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9a4e4b786b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9a4e4b786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9a4e4b786b_1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9a4e4b786b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9a4e4b786b_7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9a4e4b786b_7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9a4e4b786b_8_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9a4e4b786b_8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9a4e4b786b_8_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9a4e4b786b_8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5.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0" y="282633"/>
            <a:ext cx="8520600" cy="1354974"/>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ru" sz="2800" dirty="0">
                <a:solidFill>
                  <a:srgbClr val="0000FF"/>
                </a:solidFill>
              </a:rPr>
              <a:t>Школа пожилого возраста</a:t>
            </a:r>
            <a:endParaRPr sz="2800">
              <a:solidFill>
                <a:srgbClr val="0000FF"/>
              </a:solidFill>
            </a:endParaRPr>
          </a:p>
          <a:p>
            <a:pPr marL="0" lvl="0" indent="0" algn="ctr" rtl="0">
              <a:spcBef>
                <a:spcPts val="0"/>
              </a:spcBef>
              <a:spcAft>
                <a:spcPts val="0"/>
              </a:spcAft>
              <a:buNone/>
            </a:pPr>
            <a:r>
              <a:rPr lang="ru" sz="2800" dirty="0">
                <a:solidFill>
                  <a:srgbClr val="0000FF"/>
                </a:solidFill>
              </a:rPr>
              <a:t>по направлению</a:t>
            </a:r>
            <a:endParaRPr sz="2800">
              <a:solidFill>
                <a:srgbClr val="0000FF"/>
              </a:solidFill>
            </a:endParaRPr>
          </a:p>
          <a:p>
            <a:pPr marL="0" lvl="0" indent="0" algn="ctr" rtl="0">
              <a:spcBef>
                <a:spcPts val="0"/>
              </a:spcBef>
              <a:spcAft>
                <a:spcPts val="0"/>
              </a:spcAft>
              <a:buNone/>
            </a:pPr>
            <a:r>
              <a:rPr lang="ru" sz="3200" i="1" dirty="0">
                <a:solidFill>
                  <a:srgbClr val="0000FF"/>
                </a:solidFill>
                <a:latin typeface="Impact"/>
                <a:ea typeface="Impact"/>
                <a:cs typeface="Impact"/>
                <a:sym typeface="Impact"/>
              </a:rPr>
              <a:t>АКТИВНОЕ    ДОЛГОЛЕТИЕ</a:t>
            </a:r>
            <a:endParaRPr sz="3200" i="1">
              <a:solidFill>
                <a:srgbClr val="0000FF"/>
              </a:solidFill>
              <a:latin typeface="Impact"/>
              <a:ea typeface="Impact"/>
              <a:cs typeface="Impact"/>
              <a:sym typeface="Impact"/>
            </a:endParaRPr>
          </a:p>
        </p:txBody>
      </p:sp>
      <p:sp>
        <p:nvSpPr>
          <p:cNvPr id="55" name="Google Shape;55;p13"/>
          <p:cNvSpPr txBox="1">
            <a:spLocks noGrp="1"/>
          </p:cNvSpPr>
          <p:nvPr>
            <p:ph type="subTitle" idx="1"/>
          </p:nvPr>
        </p:nvSpPr>
        <p:spPr>
          <a:xfrm>
            <a:off x="561250" y="1662545"/>
            <a:ext cx="8520600" cy="1701455"/>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 sz="2000" dirty="0" smtClean="0"/>
              <a:t>Тема: « Долголетие людей.Основные факторы.Генетические корни долголетия». </a:t>
            </a:r>
          </a:p>
          <a:p>
            <a:pPr marL="0" lvl="0" indent="0" algn="ctr" rtl="0">
              <a:spcBef>
                <a:spcPts val="0"/>
              </a:spcBef>
              <a:spcAft>
                <a:spcPts val="0"/>
              </a:spcAft>
              <a:buNone/>
            </a:pPr>
            <a:r>
              <a:rPr lang="ru" sz="2000" dirty="0" smtClean="0"/>
              <a:t>Руководитель</a:t>
            </a:r>
            <a:r>
              <a:rPr lang="ru" sz="2000" dirty="0"/>
              <a:t>: специалист по социальной работе</a:t>
            </a:r>
            <a:endParaRPr sz="2000"/>
          </a:p>
          <a:p>
            <a:pPr marL="0" lvl="0" indent="0" algn="ctr" rtl="0">
              <a:spcBef>
                <a:spcPts val="0"/>
              </a:spcBef>
              <a:spcAft>
                <a:spcPts val="0"/>
              </a:spcAft>
              <a:buNone/>
            </a:pPr>
            <a:r>
              <a:rPr lang="ru" dirty="0">
                <a:solidFill>
                  <a:srgbClr val="9900FF"/>
                </a:solidFill>
              </a:rPr>
              <a:t>Соломеина Алла Алексеевна</a:t>
            </a:r>
            <a:endParaRPr>
              <a:solidFill>
                <a:srgbClr val="9900FF"/>
              </a:solidFill>
            </a:endParaRPr>
          </a:p>
          <a:p>
            <a:pPr marL="0" lvl="0" indent="0" algn="ctr" rtl="0">
              <a:spcBef>
                <a:spcPts val="0"/>
              </a:spcBef>
              <a:spcAft>
                <a:spcPts val="0"/>
              </a:spcAft>
              <a:buNone/>
            </a:pPr>
            <a:endParaRPr>
              <a:solidFill>
                <a:srgbClr val="9900FF"/>
              </a:solidFill>
            </a:endParaRPr>
          </a:p>
        </p:txBody>
      </p:sp>
      <p:pic>
        <p:nvPicPr>
          <p:cNvPr id="56" name="Google Shape;56;p13"/>
          <p:cNvPicPr preferRelativeResize="0"/>
          <p:nvPr/>
        </p:nvPicPr>
        <p:blipFill>
          <a:blip r:embed="rId3">
            <a:alphaModFix/>
          </a:blip>
          <a:stretch>
            <a:fillRect/>
          </a:stretch>
        </p:blipFill>
        <p:spPr>
          <a:xfrm>
            <a:off x="1720735" y="3300153"/>
            <a:ext cx="5528808" cy="1381936"/>
          </a:xfrm>
          <a:prstGeom prst="rect">
            <a:avLst/>
          </a:prstGeom>
          <a:noFill/>
          <a:ln>
            <a:noFill/>
          </a:ln>
        </p:spPr>
      </p:pic>
    </p:spTree>
  </p:cSld>
  <p:clrMapOvr>
    <a:masterClrMapping/>
  </p:clrMapOvr>
  <mc:AlternateContent xmlns:mc="http://schemas.openxmlformats.org/markup-compatibility/2006">
    <mc:Choice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Requires="p14">
      <p:transition spd="slow" p14:dur="2900">
        <p14:gallery dir="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Shape 60"/>
        <p:cNvGrpSpPr/>
        <p:nvPr/>
      </p:nvGrpSpPr>
      <p:grpSpPr>
        <a:xfrm>
          <a:off x="0" y="0"/>
          <a:ext cx="0" cy="0"/>
          <a:chOff x="0" y="0"/>
          <a:chExt cx="0" cy="0"/>
        </a:xfrm>
      </p:grpSpPr>
      <p:sp>
        <p:nvSpPr>
          <p:cNvPr id="61" name="Google Shape;61;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latin typeface="Lobster"/>
                <a:ea typeface="Lobster"/>
                <a:cs typeface="Lobster"/>
                <a:sym typeface="Lobster"/>
              </a:rPr>
              <a:t>          Долголетие людей.Основные факторы.</a:t>
            </a:r>
            <a:endParaRPr>
              <a:latin typeface="Lobster"/>
              <a:ea typeface="Lobster"/>
              <a:cs typeface="Lobster"/>
              <a:sym typeface="Lobster"/>
            </a:endParaRPr>
          </a:p>
        </p:txBody>
      </p:sp>
      <p:sp>
        <p:nvSpPr>
          <p:cNvPr id="62" name="Google Shape;62;p14"/>
          <p:cNvSpPr txBox="1">
            <a:spLocks noGrp="1"/>
          </p:cNvSpPr>
          <p:nvPr>
            <p:ph type="body" idx="1"/>
          </p:nvPr>
        </p:nvSpPr>
        <p:spPr>
          <a:xfrm>
            <a:off x="311700" y="1152475"/>
            <a:ext cx="8520600" cy="39909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ru"/>
              <a:t>Долголетие,или долгожительство-что это такое? Это понятие подразумевает социально-биологическое явление,характеризующееся доживаемостью человека до высоких возрастных рубежей,значительно превышающих среднюю продолжительность жизни. Долгожителем считается человек старше 90 лет.</a:t>
            </a:r>
            <a:r>
              <a:rPr lang="ru">
                <a:latin typeface="Comfortaa"/>
                <a:ea typeface="Comfortaa"/>
                <a:cs typeface="Comfortaa"/>
                <a:sym typeface="Comfortaa"/>
              </a:rPr>
              <a:t> Долголетие- это исключение из правил или норма жизни? </a:t>
            </a:r>
            <a:r>
              <a:rPr lang="ru"/>
              <a:t>По статистике продолжительность жизни людей во всем мире увеличилась.Этому способствовала эволюция,развитие государств,достижения науки,здравоохранения и медицины. Однако людей,доживших до 100 лет и больше,всё же не так много.Ученые до сих пор не нашли “ПИЛЮЛЮ”, которая бы приостановила процесс старения человеческого организма и позволила бы каждому индивиду прожить на десяток лет подольше.</a:t>
            </a:r>
            <a:endParaRPr/>
          </a:p>
        </p:txBody>
      </p:sp>
      <p:sp>
        <p:nvSpPr>
          <p:cNvPr id="63" name="Google Shape;63;p14"/>
          <p:cNvSpPr txBox="1"/>
          <p:nvPr/>
        </p:nvSpPr>
        <p:spPr>
          <a:xfrm>
            <a:off x="3094575" y="-199650"/>
            <a:ext cx="5749800" cy="670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4" name="Google Shape;64;p14"/>
          <p:cNvSpPr txBox="1"/>
          <p:nvPr/>
        </p:nvSpPr>
        <p:spPr>
          <a:xfrm>
            <a:off x="-411400" y="0"/>
            <a:ext cx="5347800" cy="624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68"/>
        <p:cNvGrpSpPr/>
        <p:nvPr/>
      </p:nvGrpSpPr>
      <p:grpSpPr>
        <a:xfrm>
          <a:off x="0" y="0"/>
          <a:ext cx="0" cy="0"/>
          <a:chOff x="0" y="0"/>
          <a:chExt cx="0" cy="0"/>
        </a:xfrm>
      </p:grpSpPr>
      <p:sp>
        <p:nvSpPr>
          <p:cNvPr id="69" name="Google Shape;69;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0" name="Google Shape;70;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A9999"/>
        </a:solidFill>
        <a:effectLst/>
      </p:bgPr>
    </p:bg>
    <p:spTree>
      <p:nvGrpSpPr>
        <p:cNvPr id="1" name="Shape 74"/>
        <p:cNvGrpSpPr/>
        <p:nvPr/>
      </p:nvGrpSpPr>
      <p:grpSpPr>
        <a:xfrm>
          <a:off x="0" y="0"/>
          <a:ext cx="0" cy="0"/>
          <a:chOff x="0" y="0"/>
          <a:chExt cx="0" cy="0"/>
        </a:xfrm>
      </p:grpSpPr>
      <p:sp>
        <p:nvSpPr>
          <p:cNvPr id="75" name="Google Shape;75;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b="1" i="1"/>
              <a:t>Какие же факторы влияют на долголетие?</a:t>
            </a:r>
            <a:endParaRPr b="1" i="1"/>
          </a:p>
        </p:txBody>
      </p:sp>
      <p:sp>
        <p:nvSpPr>
          <p:cNvPr id="76" name="Google Shape;76;p16"/>
          <p:cNvSpPr txBox="1">
            <a:spLocks noGrp="1"/>
          </p:cNvSpPr>
          <p:nvPr>
            <p:ph type="body" idx="1"/>
          </p:nvPr>
        </p:nvSpPr>
        <p:spPr>
          <a:xfrm>
            <a:off x="311700" y="1152475"/>
            <a:ext cx="8520600" cy="3878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latin typeface="Lobster"/>
                <a:ea typeface="Lobster"/>
                <a:cs typeface="Lobster"/>
                <a:sym typeface="Lobster"/>
              </a:rPr>
              <a:t>К основным существенным факторам,которые влияют на продолжительность жизни человека относят:</a:t>
            </a:r>
            <a:endParaRPr>
              <a:latin typeface="Lobster"/>
              <a:ea typeface="Lobster"/>
              <a:cs typeface="Lobster"/>
              <a:sym typeface="Lobster"/>
            </a:endParaRPr>
          </a:p>
          <a:p>
            <a:pPr marL="457200" lvl="0" indent="-342900" algn="l" rtl="0">
              <a:spcBef>
                <a:spcPts val="1600"/>
              </a:spcBef>
              <a:spcAft>
                <a:spcPts val="0"/>
              </a:spcAft>
              <a:buSzPts val="1800"/>
              <a:buFont typeface="Lobster"/>
              <a:buAutoNum type="arabicPeriod"/>
            </a:pPr>
            <a:r>
              <a:rPr lang="ru">
                <a:latin typeface="Lobster"/>
                <a:ea typeface="Lobster"/>
                <a:cs typeface="Lobster"/>
                <a:sym typeface="Lobster"/>
              </a:rPr>
              <a:t>ПОЛ ЧЕЛОВЕКА</a:t>
            </a:r>
            <a:endParaRPr>
              <a:latin typeface="Lobster"/>
              <a:ea typeface="Lobster"/>
              <a:cs typeface="Lobster"/>
              <a:sym typeface="Lobster"/>
            </a:endParaRPr>
          </a:p>
          <a:p>
            <a:pPr marL="457200" lvl="0" indent="-342900" algn="l" rtl="0">
              <a:spcBef>
                <a:spcPts val="0"/>
              </a:spcBef>
              <a:spcAft>
                <a:spcPts val="0"/>
              </a:spcAft>
              <a:buSzPts val="1800"/>
              <a:buFont typeface="Lobster"/>
              <a:buAutoNum type="arabicPeriod"/>
            </a:pPr>
            <a:r>
              <a:rPr lang="ru">
                <a:latin typeface="Lobster"/>
                <a:ea typeface="Lobster"/>
                <a:cs typeface="Lobster"/>
                <a:sym typeface="Lobster"/>
              </a:rPr>
              <a:t>НАСЛЕДСТВЕННОСТЬ ИЛИ ГЕНЕТИКА</a:t>
            </a:r>
            <a:endParaRPr>
              <a:latin typeface="Lobster"/>
              <a:ea typeface="Lobster"/>
              <a:cs typeface="Lobster"/>
              <a:sym typeface="Lobster"/>
            </a:endParaRPr>
          </a:p>
          <a:p>
            <a:pPr marL="457200" lvl="0" indent="-342900" algn="l" rtl="0">
              <a:spcBef>
                <a:spcPts val="0"/>
              </a:spcBef>
              <a:spcAft>
                <a:spcPts val="0"/>
              </a:spcAft>
              <a:buSzPts val="1800"/>
              <a:buFont typeface="Lobster"/>
              <a:buAutoNum type="arabicPeriod"/>
            </a:pPr>
            <a:r>
              <a:rPr lang="ru">
                <a:latin typeface="Lobster"/>
                <a:ea typeface="Lobster"/>
                <a:cs typeface="Lobster"/>
                <a:sym typeface="Lobster"/>
              </a:rPr>
              <a:t>УРОВЕНЬ ЗДРАВООХРАНЕНИЯ</a:t>
            </a:r>
            <a:endParaRPr>
              <a:latin typeface="Lobster"/>
              <a:ea typeface="Lobster"/>
              <a:cs typeface="Lobster"/>
              <a:sym typeface="Lobster"/>
            </a:endParaRPr>
          </a:p>
          <a:p>
            <a:pPr marL="457200" lvl="0" indent="-342900" algn="l" rtl="0">
              <a:spcBef>
                <a:spcPts val="0"/>
              </a:spcBef>
              <a:spcAft>
                <a:spcPts val="0"/>
              </a:spcAft>
              <a:buSzPts val="1800"/>
              <a:buFont typeface="Lobster"/>
              <a:buAutoNum type="arabicPeriod"/>
            </a:pPr>
            <a:r>
              <a:rPr lang="ru">
                <a:latin typeface="Lobster"/>
                <a:ea typeface="Lobster"/>
                <a:cs typeface="Lobster"/>
                <a:sym typeface="Lobster"/>
              </a:rPr>
              <a:t>КАЧЕСТВО ПИЩИ И ДИЕТА</a:t>
            </a:r>
            <a:endParaRPr>
              <a:latin typeface="Lobster"/>
              <a:ea typeface="Lobster"/>
              <a:cs typeface="Lobster"/>
              <a:sym typeface="Lobster"/>
            </a:endParaRPr>
          </a:p>
          <a:p>
            <a:pPr marL="457200" lvl="0" indent="-342900" algn="l" rtl="0">
              <a:spcBef>
                <a:spcPts val="0"/>
              </a:spcBef>
              <a:spcAft>
                <a:spcPts val="0"/>
              </a:spcAft>
              <a:buSzPts val="1800"/>
              <a:buFont typeface="Lobster"/>
              <a:buAutoNum type="arabicPeriod"/>
            </a:pPr>
            <a:r>
              <a:rPr lang="ru">
                <a:latin typeface="Lobster"/>
                <a:ea typeface="Lobster"/>
                <a:cs typeface="Lobster"/>
                <a:sym typeface="Lobster"/>
              </a:rPr>
              <a:t>ФИЗИЧЕСКАЯ АКТИВНОСТЬ</a:t>
            </a:r>
            <a:endParaRPr>
              <a:latin typeface="Lobster"/>
              <a:ea typeface="Lobster"/>
              <a:cs typeface="Lobster"/>
              <a:sym typeface="Lobster"/>
            </a:endParaRPr>
          </a:p>
          <a:p>
            <a:pPr marL="457200" lvl="0" indent="-342900" algn="l" rtl="0">
              <a:spcBef>
                <a:spcPts val="0"/>
              </a:spcBef>
              <a:spcAft>
                <a:spcPts val="0"/>
              </a:spcAft>
              <a:buSzPts val="1800"/>
              <a:buFont typeface="Lobster"/>
              <a:buAutoNum type="arabicPeriod"/>
            </a:pPr>
            <a:r>
              <a:rPr lang="ru">
                <a:latin typeface="Lobster"/>
                <a:ea typeface="Lobster"/>
                <a:cs typeface="Lobster"/>
                <a:sym typeface="Lobster"/>
              </a:rPr>
              <a:t>ОБРАЗ ЖИЗНИ</a:t>
            </a:r>
            <a:endParaRPr>
              <a:latin typeface="Lobster"/>
              <a:ea typeface="Lobster"/>
              <a:cs typeface="Lobster"/>
              <a:sym typeface="Lobster"/>
            </a:endParaRPr>
          </a:p>
          <a:p>
            <a:pPr marL="457200" lvl="0" indent="-342900" algn="l" rtl="0">
              <a:spcBef>
                <a:spcPts val="0"/>
              </a:spcBef>
              <a:spcAft>
                <a:spcPts val="0"/>
              </a:spcAft>
              <a:buSzPts val="1800"/>
              <a:buFont typeface="Lobster"/>
              <a:buAutoNum type="arabicPeriod"/>
            </a:pPr>
            <a:r>
              <a:rPr lang="ru">
                <a:latin typeface="Lobster"/>
                <a:ea typeface="Lobster"/>
                <a:cs typeface="Lobster"/>
                <a:sym typeface="Lobster"/>
              </a:rPr>
              <a:t>СОЦИАЛЬНАЯ СРЕДА</a:t>
            </a:r>
            <a:endParaRPr>
              <a:latin typeface="Lobster"/>
              <a:ea typeface="Lobster"/>
              <a:cs typeface="Lobster"/>
              <a:sym typeface="Lobster"/>
            </a:endParaRPr>
          </a:p>
          <a:p>
            <a:pPr marL="0" lvl="0" indent="0" algn="l" rtl="0">
              <a:spcBef>
                <a:spcPts val="1600"/>
              </a:spcBef>
              <a:spcAft>
                <a:spcPts val="1600"/>
              </a:spcAft>
              <a:buNone/>
            </a:pPr>
            <a:endParaRPr>
              <a:latin typeface="Lobster"/>
              <a:ea typeface="Lobster"/>
              <a:cs typeface="Lobster"/>
              <a:sym typeface="Lobster"/>
            </a:endParaRPr>
          </a:p>
        </p:txBody>
      </p:sp>
      <p:pic>
        <p:nvPicPr>
          <p:cNvPr id="77" name="Google Shape;77;p16"/>
          <p:cNvPicPr preferRelativeResize="0"/>
          <p:nvPr/>
        </p:nvPicPr>
        <p:blipFill>
          <a:blip r:embed="rId3">
            <a:alphaModFix/>
          </a:blip>
          <a:stretch>
            <a:fillRect/>
          </a:stretch>
        </p:blipFill>
        <p:spPr>
          <a:xfrm>
            <a:off x="4721750" y="1857375"/>
            <a:ext cx="4422250" cy="31239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24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81"/>
        <p:cNvGrpSpPr/>
        <p:nvPr/>
      </p:nvGrpSpPr>
      <p:grpSpPr>
        <a:xfrm>
          <a:off x="0" y="0"/>
          <a:ext cx="0" cy="0"/>
          <a:chOff x="0" y="0"/>
          <a:chExt cx="0" cy="0"/>
        </a:xfrm>
      </p:grpSpPr>
      <p:sp>
        <p:nvSpPr>
          <p:cNvPr id="82" name="Google Shape;82;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t>      ФАКТОРЫ АКТИВНОГО ДОЛГОЛЕТИЯ</a:t>
            </a:r>
            <a:endParaRPr/>
          </a:p>
        </p:txBody>
      </p:sp>
      <p:sp>
        <p:nvSpPr>
          <p:cNvPr id="83" name="Google Shape;83;p17"/>
          <p:cNvSpPr txBox="1">
            <a:spLocks noGrp="1"/>
          </p:cNvSpPr>
          <p:nvPr>
            <p:ph type="body" idx="1"/>
          </p:nvPr>
        </p:nvSpPr>
        <p:spPr>
          <a:xfrm>
            <a:off x="311700" y="1152475"/>
            <a:ext cx="8520600" cy="39087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ru">
                <a:latin typeface="Comfortaa"/>
                <a:ea typeface="Comfortaa"/>
                <a:cs typeface="Comfortaa"/>
                <a:sym typeface="Comfortaa"/>
              </a:rPr>
              <a:t>Существенным фактором активного долголетия является </a:t>
            </a:r>
            <a:r>
              <a:rPr lang="ru" b="1">
                <a:latin typeface="Comfortaa"/>
                <a:ea typeface="Comfortaa"/>
                <a:cs typeface="Comfortaa"/>
                <a:sym typeface="Comfortaa"/>
              </a:rPr>
              <a:t>удивительный жизненный оптимизм, стремление развиваться(наличие любимого дела ), умение планировать свой день и жизнь в целом, ставить долгосрочные цели. Активное долголетие вполне достижимо при условии,что каждый станет творцом собственного здоровья,без которого невозможно и долголетие, и ощущение радости и полноты жизни. Прежде всего необходимо изменить привычки  и стереотипы поведения,которые отстают от темпа современной жизни, научиться рациональному образу жизни и последующем строго ему следовать. ***********************************************************************************************</a:t>
            </a:r>
            <a:endParaRPr>
              <a:latin typeface="Comfortaa"/>
              <a:ea typeface="Comfortaa"/>
              <a:cs typeface="Comfortaa"/>
              <a:sym typeface="Comforta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87"/>
        <p:cNvGrpSpPr/>
        <p:nvPr/>
      </p:nvGrpSpPr>
      <p:grpSpPr>
        <a:xfrm>
          <a:off x="0" y="0"/>
          <a:ext cx="0" cy="0"/>
          <a:chOff x="0" y="0"/>
          <a:chExt cx="0" cy="0"/>
        </a:xfrm>
      </p:grpSpPr>
      <p:sp>
        <p:nvSpPr>
          <p:cNvPr id="88" name="Google Shape;88;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18"/>
          <p:cNvSpPr txBox="1">
            <a:spLocks noGrp="1"/>
          </p:cNvSpPr>
          <p:nvPr>
            <p:ph type="body" idx="1"/>
          </p:nvPr>
        </p:nvSpPr>
        <p:spPr>
          <a:xfrm>
            <a:off x="69875" y="134275"/>
            <a:ext cx="8762400" cy="4917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latin typeface="Impact"/>
                <a:ea typeface="Impact"/>
                <a:cs typeface="Impact"/>
                <a:sym typeface="Impact"/>
              </a:rPr>
              <a:t>Соблюдение гигиены труда и отдыха, режимов питания и двигательной активности,закаливание,отказ от вредных привычек не только увеличивают продолжительность жизни человека ,но и повышают его творческую активность.Хорошо известно мнение И.П. Павлова о том,что человек,запрограммированный природой жить более 100 лет,живет в относительно полном здравии лишь половину этого срока благодаря безответственному обращению с собственным организмом.</a:t>
            </a:r>
            <a:endParaRPr>
              <a:latin typeface="Impact"/>
              <a:ea typeface="Impact"/>
              <a:cs typeface="Impact"/>
              <a:sym typeface="Impact"/>
            </a:endParaRPr>
          </a:p>
          <a:p>
            <a:pPr marL="0" lvl="0" indent="0" algn="l" rtl="0">
              <a:spcBef>
                <a:spcPts val="1600"/>
              </a:spcBef>
              <a:spcAft>
                <a:spcPts val="0"/>
              </a:spcAft>
              <a:buNone/>
            </a:pPr>
            <a:r>
              <a:rPr lang="ru">
                <a:latin typeface="Impact"/>
                <a:ea typeface="Impact"/>
                <a:cs typeface="Impact"/>
                <a:sym typeface="Impact"/>
              </a:rPr>
              <a:t>Активный отдых также играет важную роль в профилактике преждевременного старения, помогает человеку быстрее и полнее восстанавливать силы после трудной работы. Недостаток движения оборачивается боль-</a:t>
            </a:r>
            <a:endParaRPr>
              <a:latin typeface="Impact"/>
              <a:ea typeface="Impact"/>
              <a:cs typeface="Impact"/>
              <a:sym typeface="Impact"/>
            </a:endParaRPr>
          </a:p>
          <a:p>
            <a:pPr marL="0" lvl="0" indent="0" algn="l" rtl="0">
              <a:spcBef>
                <a:spcPts val="1600"/>
              </a:spcBef>
              <a:spcAft>
                <a:spcPts val="0"/>
              </a:spcAft>
              <a:buNone/>
            </a:pPr>
            <a:r>
              <a:rPr lang="ru">
                <a:latin typeface="Impact"/>
                <a:ea typeface="Impact"/>
                <a:cs typeface="Impact"/>
                <a:sym typeface="Impact"/>
              </a:rPr>
              <a:t>шим ущербом для здоровья. К физической активности</a:t>
            </a:r>
            <a:endParaRPr>
              <a:latin typeface="Impact"/>
              <a:ea typeface="Impact"/>
              <a:cs typeface="Impact"/>
              <a:sym typeface="Impact"/>
            </a:endParaRPr>
          </a:p>
          <a:p>
            <a:pPr marL="0" lvl="0" indent="0" algn="l" rtl="0">
              <a:spcBef>
                <a:spcPts val="1600"/>
              </a:spcBef>
              <a:spcAft>
                <a:spcPts val="0"/>
              </a:spcAft>
              <a:buNone/>
            </a:pPr>
            <a:r>
              <a:rPr lang="ru">
                <a:latin typeface="Impact"/>
                <a:ea typeface="Impact"/>
                <a:cs typeface="Impact"/>
                <a:sym typeface="Impact"/>
              </a:rPr>
              <a:t>следует относиться как к нормальной и небходимой</a:t>
            </a:r>
            <a:endParaRPr>
              <a:latin typeface="Impact"/>
              <a:ea typeface="Impact"/>
              <a:cs typeface="Impact"/>
              <a:sym typeface="Impact"/>
            </a:endParaRPr>
          </a:p>
          <a:p>
            <a:pPr marL="0" lvl="0" indent="0" algn="l" rtl="0">
              <a:spcBef>
                <a:spcPts val="1600"/>
              </a:spcBef>
              <a:spcAft>
                <a:spcPts val="1600"/>
              </a:spcAft>
              <a:buNone/>
            </a:pPr>
            <a:r>
              <a:rPr lang="ru">
                <a:latin typeface="Impact"/>
                <a:ea typeface="Impact"/>
                <a:cs typeface="Impact"/>
                <a:sym typeface="Impact"/>
              </a:rPr>
              <a:t>составной части здорового образа жизни человека.</a:t>
            </a:r>
            <a:endParaRPr>
              <a:latin typeface="Impact"/>
              <a:ea typeface="Impact"/>
              <a:cs typeface="Impact"/>
              <a:sym typeface="Impact"/>
            </a:endParaRPr>
          </a:p>
        </p:txBody>
      </p:sp>
      <p:pic>
        <p:nvPicPr>
          <p:cNvPr id="90" name="Google Shape;90;p18"/>
          <p:cNvPicPr preferRelativeResize="0"/>
          <p:nvPr/>
        </p:nvPicPr>
        <p:blipFill>
          <a:blip r:embed="rId3">
            <a:alphaModFix/>
          </a:blip>
          <a:stretch>
            <a:fillRect/>
          </a:stretch>
        </p:blipFill>
        <p:spPr>
          <a:xfrm>
            <a:off x="6194250" y="3258800"/>
            <a:ext cx="2949750" cy="18383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D9D9"/>
        </a:solidFill>
        <a:effectLst/>
      </p:bgPr>
    </p:bg>
    <p:spTree>
      <p:nvGrpSpPr>
        <p:cNvPr id="1" name="Shape 94"/>
        <p:cNvGrpSpPr/>
        <p:nvPr/>
      </p:nvGrpSpPr>
      <p:grpSpPr>
        <a:xfrm>
          <a:off x="0" y="0"/>
          <a:ext cx="0" cy="0"/>
          <a:chOff x="0" y="0"/>
          <a:chExt cx="0" cy="0"/>
        </a:xfrm>
      </p:grpSpPr>
      <p:sp>
        <p:nvSpPr>
          <p:cNvPr id="95" name="Google Shape;95;p19"/>
          <p:cNvSpPr txBox="1">
            <a:spLocks noGrp="1"/>
          </p:cNvSpPr>
          <p:nvPr>
            <p:ph type="title"/>
          </p:nvPr>
        </p:nvSpPr>
        <p:spPr>
          <a:xfrm>
            <a:off x="311700" y="0"/>
            <a:ext cx="8520600" cy="1017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000" i="1">
                <a:solidFill>
                  <a:srgbClr val="FF0000"/>
                </a:solidFill>
                <a:latin typeface="Impact"/>
                <a:ea typeface="Impact"/>
                <a:cs typeface="Impact"/>
                <a:sym typeface="Impact"/>
              </a:rPr>
              <a:t>ВЛИЯНИЕ ГЕНЕТИКИ НА ПРОДОЛЖИТЕЛЬНОСТЬ ЖИЗНИ</a:t>
            </a:r>
            <a:endParaRPr sz="3000" i="1">
              <a:solidFill>
                <a:srgbClr val="FF0000"/>
              </a:solidFill>
              <a:latin typeface="Impact"/>
              <a:ea typeface="Impact"/>
              <a:cs typeface="Impact"/>
              <a:sym typeface="Impact"/>
            </a:endParaRPr>
          </a:p>
        </p:txBody>
      </p:sp>
      <p:sp>
        <p:nvSpPr>
          <p:cNvPr id="96" name="Google Shape;96;p19"/>
          <p:cNvSpPr txBox="1">
            <a:spLocks noGrp="1"/>
          </p:cNvSpPr>
          <p:nvPr>
            <p:ph type="body" idx="1"/>
          </p:nvPr>
        </p:nvSpPr>
        <p:spPr>
          <a:xfrm>
            <a:off x="311700" y="574500"/>
            <a:ext cx="8520600" cy="39945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ru" sz="2000" b="1" i="1">
                <a:latin typeface="Caveat"/>
                <a:ea typeface="Caveat"/>
                <a:cs typeface="Caveat"/>
                <a:sym typeface="Caveat"/>
              </a:rPr>
              <a:t>Генетика почти не влияет на продолжительность  жизни человека,выяснили ученые благодаря самому большому генеалогическому древу в мире,которое включает в себя почти полмиллиарда людей. Исследование опубликовано в журнале </a:t>
            </a:r>
            <a:r>
              <a:rPr lang="ru" sz="2000" b="1" i="1">
                <a:latin typeface="Comfortaa"/>
                <a:ea typeface="Comfortaa"/>
                <a:cs typeface="Comfortaa"/>
                <a:sym typeface="Comfortaa"/>
              </a:rPr>
              <a:t>Genetics.</a:t>
            </a:r>
            <a:r>
              <a:rPr lang="ru" sz="2000" b="1" i="1">
                <a:latin typeface="Amatic SC"/>
                <a:ea typeface="Amatic SC"/>
                <a:cs typeface="Amatic SC"/>
                <a:sym typeface="Amatic SC"/>
              </a:rPr>
              <a:t> </a:t>
            </a:r>
            <a:r>
              <a:rPr lang="ru" sz="2000" b="1" i="1">
                <a:latin typeface="Caveat"/>
                <a:ea typeface="Caveat"/>
                <a:cs typeface="Caveat"/>
                <a:sym typeface="Caveat"/>
              </a:rPr>
              <a:t>Анализируя данные,генетики из Сан-Франциско обратили внимание на одну закономерность-продолжительность жизни супругов была близкой к друг другу. Супруги гораздо чаще жили примерно равное число лет,чем просто близкие родственники. Этот феномен раньше не учитывался при изучении влияния генов на долголетие. Дальнейший анализ этого древа поможет найти ученым гены,отвечающие за этот небольшой,но значимый вклад в долголетие человека. Истинная наследуемость продолжительности жизни человека,скорее всего, составляет не более семи процентов,заключает автор исследования </a:t>
            </a:r>
            <a:endParaRPr sz="2000" b="1" i="1">
              <a:latin typeface="Caveat"/>
              <a:ea typeface="Caveat"/>
              <a:cs typeface="Caveat"/>
              <a:sym typeface="Cavea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20"/>
          <p:cNvSpPr txBox="1">
            <a:spLocks noGrp="1"/>
          </p:cNvSpPr>
          <p:nvPr>
            <p:ph type="title"/>
          </p:nvPr>
        </p:nvSpPr>
        <p:spPr>
          <a:xfrm>
            <a:off x="311700" y="84675"/>
            <a:ext cx="8520600" cy="933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700">
                <a:solidFill>
                  <a:srgbClr val="FF00FF"/>
                </a:solidFill>
                <a:latin typeface="Lobster"/>
                <a:ea typeface="Lobster"/>
                <a:cs typeface="Lobster"/>
                <a:sym typeface="Lobster"/>
              </a:rPr>
              <a:t>ГЕНЕТИЧЕСКИЙ прогноз продолжительности жизни:</a:t>
            </a:r>
            <a:endParaRPr sz="2700">
              <a:solidFill>
                <a:srgbClr val="FF00FF"/>
              </a:solidFill>
              <a:latin typeface="Lobster"/>
              <a:ea typeface="Lobster"/>
              <a:cs typeface="Lobster"/>
              <a:sym typeface="Lobster"/>
            </a:endParaRPr>
          </a:p>
          <a:p>
            <a:pPr marL="0" lvl="0" indent="0" algn="l" rtl="0">
              <a:spcBef>
                <a:spcPts val="0"/>
              </a:spcBef>
              <a:spcAft>
                <a:spcPts val="0"/>
              </a:spcAft>
              <a:buNone/>
            </a:pPr>
            <a:r>
              <a:rPr lang="ru" sz="2700">
                <a:solidFill>
                  <a:srgbClr val="741B47"/>
                </a:solidFill>
                <a:latin typeface="Lobster"/>
                <a:ea typeface="Lobster"/>
                <a:cs typeface="Lobster"/>
                <a:sym typeface="Lobster"/>
              </a:rPr>
              <a:t>новое открытие ученых.</a:t>
            </a:r>
            <a:endParaRPr sz="2700">
              <a:solidFill>
                <a:srgbClr val="741B47"/>
              </a:solidFill>
              <a:latin typeface="Lobster"/>
              <a:ea typeface="Lobster"/>
              <a:cs typeface="Lobster"/>
              <a:sym typeface="Lobster"/>
            </a:endParaRPr>
          </a:p>
        </p:txBody>
      </p:sp>
      <p:sp>
        <p:nvSpPr>
          <p:cNvPr id="102" name="Google Shape;102;p2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
        <p:nvSpPr>
          <p:cNvPr id="103" name="Google Shape;103;p20"/>
          <p:cNvSpPr txBox="1"/>
          <p:nvPr/>
        </p:nvSpPr>
        <p:spPr>
          <a:xfrm>
            <a:off x="912525" y="1768600"/>
            <a:ext cx="56400" cy="3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104" name="Google Shape;104;p20"/>
          <p:cNvPicPr preferRelativeResize="0"/>
          <p:nvPr/>
        </p:nvPicPr>
        <p:blipFill>
          <a:blip r:embed="rId3">
            <a:alphaModFix/>
          </a:blip>
          <a:stretch>
            <a:fillRect/>
          </a:stretch>
        </p:blipFill>
        <p:spPr>
          <a:xfrm>
            <a:off x="311701" y="1152475"/>
            <a:ext cx="8709998" cy="399102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21"/>
          <p:cNvSpPr txBox="1">
            <a:spLocks noGrp="1"/>
          </p:cNvSpPr>
          <p:nvPr>
            <p:ph type="title"/>
          </p:nvPr>
        </p:nvSpPr>
        <p:spPr>
          <a:xfrm>
            <a:off x="311700" y="0"/>
            <a:ext cx="8520600" cy="1017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t>Исследователи выявили 6 генов,ассоциированных с процессом старения.</a:t>
            </a:r>
            <a:endParaRPr/>
          </a:p>
        </p:txBody>
      </p:sp>
      <p:sp>
        <p:nvSpPr>
          <p:cNvPr id="110" name="Google Shape;110;p21"/>
          <p:cNvSpPr txBox="1">
            <a:spLocks noGrp="1"/>
          </p:cNvSpPr>
          <p:nvPr>
            <p:ph type="body" idx="1"/>
          </p:nvPr>
        </p:nvSpPr>
        <p:spPr>
          <a:xfrm>
            <a:off x="0" y="1017600"/>
            <a:ext cx="9029100" cy="4073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i="1"/>
              <a:t>Ученые также определили  21  геномную область,которая влияет на продолжительность жизни. Различные генные вариации могут определить развитие у человека болезни Альцгеймера( 1 человек из 200),заболеваний сердечно-сосудистой системы и склонность к курению.</a:t>
            </a:r>
            <a:endParaRPr i="1"/>
          </a:p>
          <a:p>
            <a:pPr marL="0" lvl="0" indent="0" algn="l" rtl="0">
              <a:spcBef>
                <a:spcPts val="1600"/>
              </a:spcBef>
              <a:spcAft>
                <a:spcPts val="0"/>
              </a:spcAft>
              <a:buNone/>
            </a:pPr>
            <a:r>
              <a:rPr lang="ru" i="1"/>
              <a:t>Кроме того, исследователи установили,что гены играют ключевую роль в работе клеток головного мозга и метаболизме жиров. </a:t>
            </a:r>
            <a:endParaRPr i="1"/>
          </a:p>
          <a:p>
            <a:pPr marL="0" lvl="0" indent="0" algn="l" rtl="0">
              <a:spcBef>
                <a:spcPts val="1600"/>
              </a:spcBef>
              <a:spcAft>
                <a:spcPts val="1600"/>
              </a:spcAft>
              <a:buNone/>
            </a:pPr>
            <a:r>
              <a:rPr lang="ru" i="1"/>
              <a:t>                                       </a:t>
            </a:r>
            <a:endParaRPr i="1"/>
          </a:p>
        </p:txBody>
      </p:sp>
      <p:pic>
        <p:nvPicPr>
          <p:cNvPr id="111" name="Google Shape;111;p21"/>
          <p:cNvPicPr preferRelativeResize="0"/>
          <p:nvPr/>
        </p:nvPicPr>
        <p:blipFill>
          <a:blip r:embed="rId3">
            <a:alphaModFix/>
          </a:blip>
          <a:stretch>
            <a:fillRect/>
          </a:stretch>
        </p:blipFill>
        <p:spPr>
          <a:xfrm>
            <a:off x="5145850" y="3151500"/>
            <a:ext cx="3913476" cy="1992001"/>
          </a:xfrm>
          <a:prstGeom prst="rect">
            <a:avLst/>
          </a:prstGeom>
          <a:noFill/>
          <a:ln>
            <a:noFill/>
          </a:ln>
        </p:spPr>
      </p:pic>
      <p:pic>
        <p:nvPicPr>
          <p:cNvPr id="112" name="Google Shape;112;p21"/>
          <p:cNvPicPr preferRelativeResize="0"/>
          <p:nvPr/>
        </p:nvPicPr>
        <p:blipFill>
          <a:blip r:embed="rId4">
            <a:alphaModFix/>
          </a:blip>
          <a:stretch>
            <a:fillRect/>
          </a:stretch>
        </p:blipFill>
        <p:spPr>
          <a:xfrm>
            <a:off x="311700" y="3296138"/>
            <a:ext cx="2885575" cy="17027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2"/>
          <p:cNvSpPr txBox="1">
            <a:spLocks noGrp="1"/>
          </p:cNvSpPr>
          <p:nvPr>
            <p:ph type="title"/>
          </p:nvPr>
        </p:nvSpPr>
        <p:spPr>
          <a:xfrm>
            <a:off x="311700" y="-47025"/>
            <a:ext cx="8520600" cy="1824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8" name="Google Shape;118;p22"/>
          <p:cNvSpPr txBox="1">
            <a:spLocks noGrp="1"/>
          </p:cNvSpPr>
          <p:nvPr>
            <p:ph type="body" idx="1"/>
          </p:nvPr>
        </p:nvSpPr>
        <p:spPr>
          <a:xfrm>
            <a:off x="311700" y="1778000"/>
            <a:ext cx="8520600" cy="3440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000">
                <a:solidFill>
                  <a:srgbClr val="38761D"/>
                </a:solidFill>
                <a:latin typeface="Lobster"/>
                <a:ea typeface="Lobster"/>
                <a:cs typeface="Lobster"/>
                <a:sym typeface="Lobster"/>
              </a:rPr>
              <a:t>ЧТОБЫ  ДОЖИТЬ ДО ГЛУБОКОЙ СТАРОСТИ В ДОБРОМ ЗДРАВИИ И СОХРАНИТЬ ЯСНОСТЬ УМА,НУЖНО СОЧЕТАНИЕ ДВУХ ФАКТОРОВ:</a:t>
            </a:r>
            <a:endParaRPr sz="2000">
              <a:solidFill>
                <a:srgbClr val="38761D"/>
              </a:solidFill>
              <a:latin typeface="Lobster"/>
              <a:ea typeface="Lobster"/>
              <a:cs typeface="Lobster"/>
              <a:sym typeface="Lobster"/>
            </a:endParaRPr>
          </a:p>
          <a:p>
            <a:pPr marL="457200" lvl="0" indent="-355600" algn="l" rtl="0">
              <a:spcBef>
                <a:spcPts val="1600"/>
              </a:spcBef>
              <a:spcAft>
                <a:spcPts val="0"/>
              </a:spcAft>
              <a:buClr>
                <a:srgbClr val="38761D"/>
              </a:buClr>
              <a:buSzPts val="2000"/>
              <a:buFont typeface="Comfortaa"/>
              <a:buAutoNum type="arabicParenR"/>
            </a:pPr>
            <a:r>
              <a:rPr lang="ru" sz="2000">
                <a:solidFill>
                  <a:srgbClr val="38761D"/>
                </a:solidFill>
                <a:latin typeface="Comfortaa"/>
                <a:ea typeface="Comfortaa"/>
                <a:cs typeface="Comfortaa"/>
                <a:sym typeface="Comfortaa"/>
              </a:rPr>
              <a:t>“правильные” варианты некоторых генов</a:t>
            </a:r>
            <a:endParaRPr sz="2000">
              <a:solidFill>
                <a:srgbClr val="38761D"/>
              </a:solidFill>
              <a:latin typeface="Comfortaa"/>
              <a:ea typeface="Comfortaa"/>
              <a:cs typeface="Comfortaa"/>
              <a:sym typeface="Comfortaa"/>
            </a:endParaRPr>
          </a:p>
          <a:p>
            <a:pPr marL="457200" lvl="0" indent="-355600" algn="l" rtl="0">
              <a:spcBef>
                <a:spcPts val="0"/>
              </a:spcBef>
              <a:spcAft>
                <a:spcPts val="0"/>
              </a:spcAft>
              <a:buClr>
                <a:srgbClr val="38761D"/>
              </a:buClr>
              <a:buSzPts val="2000"/>
              <a:buFont typeface="Comfortaa"/>
              <a:buAutoNum type="arabicParenR"/>
            </a:pPr>
            <a:r>
              <a:rPr lang="ru" sz="2000">
                <a:solidFill>
                  <a:srgbClr val="38761D"/>
                </a:solidFill>
                <a:latin typeface="Comfortaa"/>
                <a:ea typeface="Comfortaa"/>
                <a:cs typeface="Comfortaa"/>
                <a:sym typeface="Comfortaa"/>
              </a:rPr>
              <a:t>здоровый образ жизни                                                                 Сравнение геномов долгожителей и молодежи позволило выявить участки хромосом,где могут находиться “гены долголетия”</a:t>
            </a:r>
            <a:endParaRPr sz="2000">
              <a:solidFill>
                <a:srgbClr val="38761D"/>
              </a:solidFill>
              <a:latin typeface="Comfortaa"/>
              <a:ea typeface="Comfortaa"/>
              <a:cs typeface="Comfortaa"/>
              <a:sym typeface="Comfortaa"/>
            </a:endParaRPr>
          </a:p>
          <a:p>
            <a:pPr marL="457200" lvl="0" indent="0" algn="l" rtl="0">
              <a:spcBef>
                <a:spcPts val="1600"/>
              </a:spcBef>
              <a:spcAft>
                <a:spcPts val="1600"/>
              </a:spcAft>
              <a:buNone/>
            </a:pPr>
            <a:endParaRPr sz="2000">
              <a:solidFill>
                <a:srgbClr val="38761D"/>
              </a:solidFill>
              <a:latin typeface="Comfortaa"/>
              <a:ea typeface="Comfortaa"/>
              <a:cs typeface="Comfortaa"/>
              <a:sym typeface="Comfortaa"/>
            </a:endParaRPr>
          </a:p>
        </p:txBody>
      </p:sp>
      <p:pic>
        <p:nvPicPr>
          <p:cNvPr id="119" name="Google Shape;119;p22"/>
          <p:cNvPicPr preferRelativeResize="0"/>
          <p:nvPr/>
        </p:nvPicPr>
        <p:blipFill>
          <a:blip r:embed="rId3">
            <a:alphaModFix/>
          </a:blip>
          <a:stretch>
            <a:fillRect/>
          </a:stretch>
        </p:blipFill>
        <p:spPr>
          <a:xfrm>
            <a:off x="1825050" y="0"/>
            <a:ext cx="4769549" cy="177787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3"/>
          <p:cNvSpPr txBox="1">
            <a:spLocks noGrp="1"/>
          </p:cNvSpPr>
          <p:nvPr>
            <p:ph type="title"/>
          </p:nvPr>
        </p:nvSpPr>
        <p:spPr>
          <a:xfrm>
            <a:off x="377550" y="103475"/>
            <a:ext cx="8520600" cy="983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100">
                <a:solidFill>
                  <a:srgbClr val="660000"/>
                </a:solidFill>
                <a:latin typeface="Comfortaa"/>
                <a:ea typeface="Comfortaa"/>
                <a:cs typeface="Comfortaa"/>
                <a:sym typeface="Comfortaa"/>
              </a:rPr>
              <a:t>Долголетие должно быть АКТИВНЫМ</a:t>
            </a:r>
            <a:endParaRPr sz="3100">
              <a:solidFill>
                <a:srgbClr val="660000"/>
              </a:solidFill>
              <a:latin typeface="Comfortaa"/>
              <a:ea typeface="Comfortaa"/>
              <a:cs typeface="Comfortaa"/>
              <a:sym typeface="Comfortaa"/>
            </a:endParaRPr>
          </a:p>
        </p:txBody>
      </p:sp>
      <p:sp>
        <p:nvSpPr>
          <p:cNvPr id="125" name="Google Shape;125;p23"/>
          <p:cNvSpPr txBox="1">
            <a:spLocks noGrp="1"/>
          </p:cNvSpPr>
          <p:nvPr>
            <p:ph type="body" idx="1"/>
          </p:nvPr>
        </p:nvSpPr>
        <p:spPr>
          <a:xfrm>
            <a:off x="65850" y="1152475"/>
            <a:ext cx="8766300" cy="40497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26" name="Google Shape;126;p23"/>
          <p:cNvPicPr preferRelativeResize="0"/>
          <p:nvPr/>
        </p:nvPicPr>
        <p:blipFill>
          <a:blip r:embed="rId3">
            <a:alphaModFix/>
          </a:blip>
          <a:stretch>
            <a:fillRect/>
          </a:stretch>
        </p:blipFill>
        <p:spPr>
          <a:xfrm>
            <a:off x="244575" y="3250325"/>
            <a:ext cx="2944525" cy="1726200"/>
          </a:xfrm>
          <a:prstGeom prst="rect">
            <a:avLst/>
          </a:prstGeom>
          <a:noFill/>
          <a:ln>
            <a:noFill/>
          </a:ln>
        </p:spPr>
      </p:pic>
      <p:pic>
        <p:nvPicPr>
          <p:cNvPr id="127" name="Google Shape;127;p23"/>
          <p:cNvPicPr preferRelativeResize="0"/>
          <p:nvPr/>
        </p:nvPicPr>
        <p:blipFill>
          <a:blip r:embed="rId4">
            <a:alphaModFix/>
          </a:blip>
          <a:stretch>
            <a:fillRect/>
          </a:stretch>
        </p:blipFill>
        <p:spPr>
          <a:xfrm>
            <a:off x="5776125" y="3132324"/>
            <a:ext cx="3189126" cy="2011176"/>
          </a:xfrm>
          <a:prstGeom prst="rect">
            <a:avLst/>
          </a:prstGeom>
          <a:noFill/>
          <a:ln>
            <a:noFill/>
          </a:ln>
        </p:spPr>
      </p:pic>
      <p:pic>
        <p:nvPicPr>
          <p:cNvPr id="128" name="Google Shape;128;p23"/>
          <p:cNvPicPr preferRelativeResize="0"/>
          <p:nvPr/>
        </p:nvPicPr>
        <p:blipFill>
          <a:blip r:embed="rId5">
            <a:alphaModFix/>
          </a:blip>
          <a:stretch>
            <a:fillRect/>
          </a:stretch>
        </p:blipFill>
        <p:spPr>
          <a:xfrm>
            <a:off x="3320825" y="3387625"/>
            <a:ext cx="2290675" cy="1588901"/>
          </a:xfrm>
          <a:prstGeom prst="rect">
            <a:avLst/>
          </a:prstGeom>
          <a:noFill/>
          <a:ln>
            <a:noFill/>
          </a:ln>
        </p:spPr>
      </p:pic>
      <p:pic>
        <p:nvPicPr>
          <p:cNvPr id="129" name="Google Shape;129;p23"/>
          <p:cNvPicPr preferRelativeResize="0"/>
          <p:nvPr/>
        </p:nvPicPr>
        <p:blipFill>
          <a:blip r:embed="rId6">
            <a:alphaModFix/>
          </a:blip>
          <a:stretch>
            <a:fillRect/>
          </a:stretch>
        </p:blipFill>
        <p:spPr>
          <a:xfrm>
            <a:off x="3480713" y="1712150"/>
            <a:ext cx="1970901" cy="1486375"/>
          </a:xfrm>
          <a:prstGeom prst="rect">
            <a:avLst/>
          </a:prstGeom>
          <a:noFill/>
          <a:ln>
            <a:noFill/>
          </a:ln>
        </p:spPr>
      </p:pic>
      <p:pic>
        <p:nvPicPr>
          <p:cNvPr id="130" name="Google Shape;130;p23"/>
          <p:cNvPicPr preferRelativeResize="0"/>
          <p:nvPr/>
        </p:nvPicPr>
        <p:blipFill>
          <a:blip r:embed="rId7">
            <a:alphaModFix/>
          </a:blip>
          <a:stretch>
            <a:fillRect/>
          </a:stretch>
        </p:blipFill>
        <p:spPr>
          <a:xfrm>
            <a:off x="5611500" y="1211925"/>
            <a:ext cx="1616099" cy="1726200"/>
          </a:xfrm>
          <a:prstGeom prst="rect">
            <a:avLst/>
          </a:prstGeom>
          <a:noFill/>
          <a:ln>
            <a:noFill/>
          </a:ln>
        </p:spPr>
      </p:pic>
      <p:pic>
        <p:nvPicPr>
          <p:cNvPr id="131" name="Google Shape;131;p23"/>
          <p:cNvPicPr preferRelativeResize="0"/>
          <p:nvPr/>
        </p:nvPicPr>
        <p:blipFill>
          <a:blip r:embed="rId8">
            <a:alphaModFix/>
          </a:blip>
          <a:stretch>
            <a:fillRect/>
          </a:stretch>
        </p:blipFill>
        <p:spPr>
          <a:xfrm>
            <a:off x="479025" y="1211925"/>
            <a:ext cx="2484299" cy="1901876"/>
          </a:xfrm>
          <a:prstGeom prst="rect">
            <a:avLst/>
          </a:prstGeom>
          <a:noFill/>
          <a:ln>
            <a:noFill/>
          </a:ln>
        </p:spPr>
      </p:pic>
      <p:pic>
        <p:nvPicPr>
          <p:cNvPr id="132" name="Google Shape;132;p23"/>
          <p:cNvPicPr preferRelativeResize="0"/>
          <p:nvPr/>
        </p:nvPicPr>
        <p:blipFill>
          <a:blip r:embed="rId9">
            <a:alphaModFix/>
          </a:blip>
          <a:stretch>
            <a:fillRect/>
          </a:stretch>
        </p:blipFill>
        <p:spPr>
          <a:xfrm>
            <a:off x="7387475" y="1086600"/>
            <a:ext cx="1513175" cy="137347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pPr algn="ctr"/>
            <a:endParaRPr lang="ru-RU" sz="3200" dirty="0" smtClean="0"/>
          </a:p>
          <a:p>
            <a:pPr algn="ctr"/>
            <a:endParaRPr lang="ru-RU" sz="3200" dirty="0" smtClean="0"/>
          </a:p>
          <a:p>
            <a:pPr algn="ctr"/>
            <a:r>
              <a:rPr lang="ru-RU" sz="3200" dirty="0" smtClean="0"/>
              <a:t>Спасибо за внимание!</a:t>
            </a:r>
            <a:endParaRPr lang="ru-RU" sz="3200" dirty="0"/>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562</Words>
  <PresentationFormat>Экран (16:9)</PresentationFormat>
  <Paragraphs>39</Paragraphs>
  <Slides>12</Slides>
  <Notes>11</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12</vt:i4>
      </vt:variant>
    </vt:vector>
  </HeadingPairs>
  <TitlesOfParts>
    <vt:vector size="19" baseType="lpstr">
      <vt:lpstr>Arial</vt:lpstr>
      <vt:lpstr>Impact</vt:lpstr>
      <vt:lpstr>Lobster</vt:lpstr>
      <vt:lpstr>Comfortaa</vt:lpstr>
      <vt:lpstr>Caveat</vt:lpstr>
      <vt:lpstr>Amatic SC</vt:lpstr>
      <vt:lpstr>Simple Light</vt:lpstr>
      <vt:lpstr>Школа пожилого возраста по направлению АКТИВНОЕ    ДОЛГОЛЕТИЕ</vt:lpstr>
      <vt:lpstr>          Долголетие людей.Основные факторы.</vt:lpstr>
      <vt:lpstr>Слайд 3</vt:lpstr>
      <vt:lpstr>Какие же факторы влияют на долголетие?</vt:lpstr>
      <vt:lpstr>      ФАКТОРЫ АКТИВНОГО ДОЛГОЛЕТИЯ</vt:lpstr>
      <vt:lpstr>Слайд 6</vt:lpstr>
      <vt:lpstr>ВЛИЯНИЕ ГЕНЕТИКИ НА ПРОДОЛЖИТЕЛЬНОСТЬ ЖИЗНИ</vt:lpstr>
      <vt:lpstr>ГЕНЕТИЧЕСКИЙ прогноз продолжительности жизни: новое открытие ученых.</vt:lpstr>
      <vt:lpstr>Исследователи выявили 6 генов,ассоциированных с процессом старения.</vt:lpstr>
      <vt:lpstr>Слайд 10</vt:lpstr>
      <vt:lpstr>Долголетие должно быть АКТИВНЫМ</vt:lpstr>
      <vt:lpstr>Слайд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Школа пожилого возраста по направлению АКТИВНОЕ    ДОЛГОЛЕТИЕ</dc:title>
  <cp:lastModifiedBy>Shafikova_GA</cp:lastModifiedBy>
  <cp:revision>1</cp:revision>
  <dcterms:modified xsi:type="dcterms:W3CDTF">2020-09-24T06:30:26Z</dcterms:modified>
</cp:coreProperties>
</file>