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730" r:id="rId2"/>
  </p:sldMasterIdLst>
  <p:notesMasterIdLst>
    <p:notesMasterId r:id="rId12"/>
  </p:notesMasterIdLst>
  <p:sldIdLst>
    <p:sldId id="364" r:id="rId3"/>
    <p:sldId id="359" r:id="rId4"/>
    <p:sldId id="403" r:id="rId5"/>
    <p:sldId id="399" r:id="rId6"/>
    <p:sldId id="397" r:id="rId7"/>
    <p:sldId id="407" r:id="rId8"/>
    <p:sldId id="401" r:id="rId9"/>
    <p:sldId id="393" r:id="rId10"/>
    <p:sldId id="404" r:id="rId1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 autoAdjust="0"/>
    <p:restoredTop sz="89687" autoAdjust="0"/>
  </p:normalViewPr>
  <p:slideViewPr>
    <p:cSldViewPr>
      <p:cViewPr varScale="1">
        <p:scale>
          <a:sx n="103" d="100"/>
          <a:sy n="103" d="100"/>
        </p:scale>
        <p:origin x="186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200" b="1" dirty="0" smtClean="0">
              <a:latin typeface="Arial" pitchFamily="34" charset="0"/>
              <a:cs typeface="Arial" pitchFamily="34" charset="0"/>
            </a:rPr>
            <a:t>Организация предоставления сведений о доходах, имуществе и обязательствах имущественного характера государственными гражданскими служащим. Проведение проверки сведений о доходах, имуществе, обязательствах имущественного характера, представляемых государственными гражданскими служащими </a:t>
          </a:r>
          <a:endParaRPr lang="ru-RU" sz="1200" b="1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200" b="1" dirty="0" smtClean="0">
              <a:latin typeface="Arial" pitchFamily="34" charset="0"/>
              <a:cs typeface="Arial" pitchFamily="34" charset="0"/>
            </a:rPr>
            <a:t>Выявление случаев возникновения конфликта интересов, возникающих у государственных гражданских служащих Управления</a:t>
          </a:r>
          <a:endParaRPr lang="ru-RU" sz="1200" b="1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200" b="1" dirty="0" smtClean="0">
              <a:latin typeface="Arial" pitchFamily="34" charset="0"/>
              <a:cs typeface="Arial" pitchFamily="34" charset="0"/>
            </a:rPr>
            <a:t>Обеспечение деятельности комиссии по соблюдению требований к служебному поведению и урегулированию конфликта интересов Управления социальной политики по Богдановичскому району</a:t>
          </a:r>
          <a:endParaRPr lang="ru-RU" sz="1200" b="1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200" b="1" dirty="0" smtClean="0">
              <a:latin typeface="Arial" pitchFamily="34" charset="0"/>
              <a:cs typeface="Arial" pitchFamily="34" charset="0"/>
            </a:rPr>
            <a:t>Мониторинг и актуализация перечней должностей, замещение которых налагает обязанность представлять сведения о доходах, расходах, об имуществе и обязательствах имущественного характера; перечня коррупционно-опасных сфер деятельности</a:t>
          </a:r>
          <a:endParaRPr lang="ru-RU" sz="1200" b="1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2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5" custScaleX="114518" custScaleY="209279" custLinFactY="400000" custLinFactNeighborX="-10896" custLinFactNeighborY="4812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5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5" custScaleX="113174" custLinFactY="-100000" custLinFactNeighborX="5368" custLinFactNeighborY="-1258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5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5" custScaleX="112639" custLinFactY="-100000" custLinFactNeighborX="5368" custLinFactNeighborY="-1282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5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3" presStyleCnt="5" custScaleX="109737" custScaleY="133324" custLinFactY="-100000" custLinFactNeighborX="5368" custLinFactNeighborY="-1306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3" presStyleCnt="5" custLinFactY="-9781" custLinFactNeighborX="1224" custLinFactNeighborY="-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4" presStyleCnt="5" custScaleX="110504" custScaleY="157802" custLinFactY="-100000" custLinFactNeighborX="5368" custLinFactNeighborY="-136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4" presStyleCnt="5" custFlipVert="0" custScaleY="24401" custLinFactY="8660" custLinFactNeighborX="-1648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E899AD7-721E-4378-8597-D38A4FB73E69}" srcId="{C225EFBF-786F-448A-9E43-9213DB2BD48D}" destId="{46F88086-F336-4A01-B2D9-0AAB498EFD91}" srcOrd="4" destOrd="0" parTransId="{F1C23AAE-A8FD-4BEE-84BF-1131E37FC5E4}" sibTransId="{AF87CFEC-82CD-4EC8-8180-92C3307FDAB5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05888D08-1661-43EF-B1EB-B60C723BE280}" srcId="{C225EFBF-786F-448A-9E43-9213DB2BD48D}" destId="{AF809D82-56C2-435E-B93E-4E43F9FEA652}" srcOrd="3" destOrd="0" parTransId="{27141C35-AF65-411F-92CA-EED5133EBFC7}" sibTransId="{63B59DFF-8179-485B-83CF-1969F4F74EA7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  <dgm:cxn modelId="{7D27B281-3D19-4C98-B2AF-61B514D80EBF}" type="presParOf" srcId="{29FC8C5E-3B2D-46C9-B0CB-29B53541D895}" destId="{AD6F557F-5891-4D66-9B71-561D3A2C0908}" srcOrd="11" destOrd="0" presId="urn:microsoft.com/office/officeart/2005/8/layout/list1"/>
    <dgm:cxn modelId="{1E1361DD-C972-454F-8A01-E570C59A1924}" type="presParOf" srcId="{29FC8C5E-3B2D-46C9-B0CB-29B53541D895}" destId="{DA11D77B-BEC2-4538-A047-25A5B28054CA}" srcOrd="12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3" destOrd="0" presId="urn:microsoft.com/office/officeart/2005/8/layout/list1"/>
    <dgm:cxn modelId="{25F18A29-1294-4AFD-8936-F3BB4CA14645}" type="presParOf" srcId="{29FC8C5E-3B2D-46C9-B0CB-29B53541D895}" destId="{24FAA2C2-2DEF-468F-8FF6-F4FC8B9D4D4A}" srcOrd="14" destOrd="0" presId="urn:microsoft.com/office/officeart/2005/8/layout/list1"/>
    <dgm:cxn modelId="{D5A65F46-F547-45C3-9403-F848595CFB59}" type="presParOf" srcId="{29FC8C5E-3B2D-46C9-B0CB-29B53541D895}" destId="{633A50CE-F22E-46AF-8D5A-866DE6EF4F85}" srcOrd="15" destOrd="0" presId="urn:microsoft.com/office/officeart/2005/8/layout/list1"/>
    <dgm:cxn modelId="{58DD0B56-4EEF-4076-8223-36C0E9983F39}" type="presParOf" srcId="{29FC8C5E-3B2D-46C9-B0CB-29B53541D895}" destId="{9648ABF1-D720-42A8-A82F-5836D8066829}" srcOrd="16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17" destOrd="0" presId="urn:microsoft.com/office/officeart/2005/8/layout/list1"/>
    <dgm:cxn modelId="{E699465E-87FB-4880-9F60-93AE685ADD97}" type="presParOf" srcId="{29FC8C5E-3B2D-46C9-B0CB-29B53541D895}" destId="{D1B0E364-E53E-45ED-8081-9F3517920ECD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Управлениях</a:t>
          </a:r>
          <a:r>
            <a:rPr lang="en-US" sz="1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политики по Богдановичскому району</a:t>
          </a:r>
          <a:endParaRPr lang="ru-RU" sz="1600" dirty="0">
            <a:solidFill>
              <a:srgbClr val="0070C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– 3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 dirty="0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 dirty="0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3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 dirty="0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398144" custScaleY="114084" custLinFactNeighborX="-5158" custLinFactNeighborY="1090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3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3" custScaleX="213913" custLinFactNeighborX="-13151" custLinFactNeighborY="-43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3" custScaleX="226767" custLinFactNeighborX="-13151" custLinFactNeighborY="-25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3" custScaleX="234117" custScaleY="95980" custLinFactNeighborX="-13151" custLinFactNeighborY="-46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6943755A-EFF0-450A-AB83-610B5A4D9255}" type="presOf" srcId="{41E4A1B6-8835-4057-A942-EB663DC40B93}" destId="{D87A3276-DC32-4917-A30B-B74513FAF140}" srcOrd="0" destOrd="0" presId="urn:microsoft.com/office/officeart/2005/8/layout/hierarchy3"/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1DF7F7EE-1832-4F4E-8EA3-F9715B346464}" type="presOf" srcId="{20FDE401-1F17-40B1-875F-EEF6B33507A4}" destId="{DF6990CA-D4B4-48B3-AEF0-64335ABE0099}" srcOrd="0" destOrd="0" presId="urn:microsoft.com/office/officeart/2005/8/layout/hierarchy3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60C70263-416A-4234-A9B8-250D4C1CE592}" type="presOf" srcId="{8881F7BA-5C6A-4EBD-8366-E43DB309FC21}" destId="{08127882-A062-442E-8704-9912D83EB6B7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C0390ED9-F2A8-4AB1-A295-7E042145A7B2}" type="presOf" srcId="{DE5E2668-DC79-41EC-A726-F1809464048F}" destId="{A35E033D-6B7E-489B-981C-DE36F1B24FB7}" srcOrd="0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  <dgm:cxn modelId="{DC1BBE94-0F72-43FB-8E1F-3EB02B875790}" type="presParOf" srcId="{6F0BFD8B-3902-48D7-87F9-9803D2018101}" destId="{A35E033D-6B7E-489B-981C-DE36F1B24FB7}" srcOrd="2" destOrd="0" presId="urn:microsoft.com/office/officeart/2005/8/layout/hierarchy3"/>
    <dgm:cxn modelId="{95CF2B9B-F4DE-403D-A67A-43B33C2C9DFC}" type="presParOf" srcId="{6F0BFD8B-3902-48D7-87F9-9803D2018101}" destId="{D87A3276-DC32-4917-A30B-B74513FAF140}" srcOrd="3" destOrd="0" presId="urn:microsoft.com/office/officeart/2005/8/layout/hierarchy3"/>
    <dgm:cxn modelId="{4AD37810-9042-4DD6-B6F1-84941CD7A2D3}" type="presParOf" srcId="{6F0BFD8B-3902-48D7-87F9-9803D2018101}" destId="{08127882-A062-442E-8704-9912D83EB6B7}" srcOrd="4" destOrd="0" presId="urn:microsoft.com/office/officeart/2005/8/layout/hierarchy3"/>
    <dgm:cxn modelId="{70F506A5-ED34-44B4-ACA4-6564A027A887}" type="presParOf" srcId="{6F0BFD8B-3902-48D7-87F9-9803D2018101}" destId="{DF6990CA-D4B4-48B3-AEF0-64335ABE009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(34376) 5-08-78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93316014-3BA8-4B90-A1D1-B7B8937D844A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8CDFA1-6A23-438B-88AA-F76559EA97EA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B613CF98-3773-4A6F-8BCD-3C6481EAE826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FB09B0-50AB-49B5-A7C0-6D11141A3573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B780C448-2E81-4F5D-8934-93B5385AA447}" type="presOf" srcId="{3B779955-A4EB-4B8B-BA42-B228CE3D44CA}" destId="{B613CF98-3773-4A6F-8BCD-3C6481EAE826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2077A8F1-DF01-4CE7-972E-1D5C98CCADD8}" type="presOf" srcId="{C17B2624-12F6-45B0-885D-3BE564034B63}" destId="{93316014-3BA8-4B90-A1D1-B7B8937D844A}" srcOrd="0" destOrd="0" presId="urn:microsoft.com/office/officeart/2008/layout/VerticalCurvedList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428BBCB4-E605-4983-AA77-65A0FAEEED06}" type="presParOf" srcId="{C88CE419-C7B4-4FD6-9667-0829CBC83A5B}" destId="{93316014-3BA8-4B90-A1D1-B7B8937D844A}" srcOrd="7" destOrd="0" presId="urn:microsoft.com/office/officeart/2008/layout/VerticalCurvedList"/>
    <dgm:cxn modelId="{FA10A27F-F839-4FB4-B558-FAB4A77E97A0}" type="presParOf" srcId="{C88CE419-C7B4-4FD6-9667-0829CBC83A5B}" destId="{9E8CDFA1-6A23-438B-88AA-F76559EA97EA}" srcOrd="8" destOrd="0" presId="urn:microsoft.com/office/officeart/2008/layout/VerticalCurvedList"/>
    <dgm:cxn modelId="{F9A42962-56D4-4997-8E04-19689ED7F111}" type="presParOf" srcId="{9E8CDFA1-6A23-438B-88AA-F76559EA97EA}" destId="{9CA5FDD4-ED40-485D-99F7-525FEE1712FE}" srcOrd="0" destOrd="0" presId="urn:microsoft.com/office/officeart/2008/layout/VerticalCurvedList"/>
    <dgm:cxn modelId="{D4DB064A-7E63-4398-9343-863F1412C065}" type="presParOf" srcId="{C88CE419-C7B4-4FD6-9667-0829CBC83A5B}" destId="{B613CF98-3773-4A6F-8BCD-3C6481EAE826}" srcOrd="9" destOrd="0" presId="urn:microsoft.com/office/officeart/2008/layout/VerticalCurvedList"/>
    <dgm:cxn modelId="{63D18DF3-E04D-41A6-A2E1-E931F5A9F29F}" type="presParOf" srcId="{C88CE419-C7B4-4FD6-9667-0829CBC83A5B}" destId="{6EFB09B0-50AB-49B5-A7C0-6D11141A3573}" srcOrd="10" destOrd="0" presId="urn:microsoft.com/office/officeart/2008/layout/VerticalCurvedList"/>
    <dgm:cxn modelId="{FE1FF373-B1DD-45C2-ACE0-25923468FD7B}" type="presParOf" srcId="{6EFB09B0-50AB-49B5-A7C0-6D11141A3573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по Богдановичскому району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по Богдановичскому району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по Богдановичскому району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Богдановичскому району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/>
      <dgm:spPr/>
      <dgm:t>
        <a:bodyPr/>
        <a:lstStyle/>
        <a:p>
          <a:endParaRPr lang="ru-RU" dirty="0"/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3" presStyleCnt="4" custLinFactNeighborX="0" custLinFactNeighborY="-7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 custLinFactNeighborX="331" custLinFactNeighborY="61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>
    <a:effectLst>
      <a:softEdge rad="12700"/>
    </a:effectLst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1027528"/>
          <a:ext cx="8784976" cy="4788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391388" y="4226795"/>
          <a:ext cx="7042265" cy="117380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Arial" pitchFamily="34" charset="0"/>
              <a:cs typeface="Arial" pitchFamily="34" charset="0"/>
            </a:rPr>
            <a:t>Организация предоставления сведений о доходах, имуществе и обязательствах имущественного характера государственными гражданскими служащим. Проведение проверки сведений о доходах, имуществе, обязательствах имущественного характера, представляемых государственными гражданскими служащими </a:t>
          </a:r>
          <a:endParaRPr lang="ru-RU" sz="1200" b="1" kern="1200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448688" y="4284095"/>
        <a:ext cx="6927665" cy="1059204"/>
      </dsp:txXfrm>
    </dsp:sp>
    <dsp:sp modelId="{F1DDECCD-72B7-4FC5-B66B-EA8FD237EC5C}">
      <dsp:nvSpPr>
        <dsp:cNvPr id="0" name=""/>
        <dsp:cNvSpPr/>
      </dsp:nvSpPr>
      <dsp:spPr>
        <a:xfrm>
          <a:off x="0" y="1889368"/>
          <a:ext cx="8784976" cy="4788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62827" y="342051"/>
          <a:ext cx="6959616" cy="5608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Arial" pitchFamily="34" charset="0"/>
              <a:cs typeface="Arial" pitchFamily="34" charset="0"/>
            </a:rPr>
            <a:t>Выявление случаев возникновения конфликта интересов, возникающих у государственных гражданских служащих Управления</a:t>
          </a:r>
          <a:endParaRPr lang="ru-RU" sz="1200" b="1" kern="1200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490207" y="369431"/>
        <a:ext cx="6904856" cy="506120"/>
      </dsp:txXfrm>
    </dsp:sp>
    <dsp:sp modelId="{40701B9E-78C3-4524-9C5A-C186300220FD}">
      <dsp:nvSpPr>
        <dsp:cNvPr id="0" name=""/>
        <dsp:cNvSpPr/>
      </dsp:nvSpPr>
      <dsp:spPr>
        <a:xfrm>
          <a:off x="0" y="2751208"/>
          <a:ext cx="8784976" cy="478800"/>
        </a:xfrm>
        <a:prstGeom prst="rect">
          <a:avLst/>
        </a:prstGeom>
        <a:solidFill>
          <a:srgbClr val="92D050">
            <a:alpha val="90000"/>
          </a:srgb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62827" y="1190380"/>
          <a:ext cx="6926716" cy="5608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2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0207" y="1217760"/>
        <a:ext cx="6871956" cy="506120"/>
      </dsp:txXfrm>
    </dsp:sp>
    <dsp:sp modelId="{24FAA2C2-2DEF-468F-8FF6-F4FC8B9D4D4A}">
      <dsp:nvSpPr>
        <dsp:cNvPr id="0" name=""/>
        <dsp:cNvSpPr/>
      </dsp:nvSpPr>
      <dsp:spPr>
        <a:xfrm>
          <a:off x="0" y="3650524"/>
          <a:ext cx="8784976" cy="478800"/>
        </a:xfrm>
        <a:prstGeom prst="rect">
          <a:avLst/>
        </a:prstGeom>
        <a:solidFill>
          <a:srgbClr val="FFFF00">
            <a:alpha val="90000"/>
          </a:srgb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62827" y="2038708"/>
          <a:ext cx="6748258" cy="74778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Arial" pitchFamily="34" charset="0"/>
              <a:cs typeface="Arial" pitchFamily="34" charset="0"/>
            </a:rPr>
            <a:t>Обеспечение деятельности комиссии по соблюдению требований к служебному поведению и урегулированию конфликта интересов Управления социальной политики по Богдановичскому району</a:t>
          </a:r>
          <a:endParaRPr lang="ru-RU" sz="1200" b="1" kern="1200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499331" y="2075212"/>
        <a:ext cx="6675250" cy="674779"/>
      </dsp:txXfrm>
    </dsp:sp>
    <dsp:sp modelId="{D1B0E364-E53E-45ED-8081-9F3517920ECD}">
      <dsp:nvSpPr>
        <dsp:cNvPr id="0" name=""/>
        <dsp:cNvSpPr/>
      </dsp:nvSpPr>
      <dsp:spPr>
        <a:xfrm>
          <a:off x="0" y="5283768"/>
          <a:ext cx="8784976" cy="116831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62827" y="3056697"/>
          <a:ext cx="6795424" cy="88507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Arial" pitchFamily="34" charset="0"/>
              <a:cs typeface="Arial" pitchFamily="34" charset="0"/>
            </a:rPr>
            <a:t>Мониторинг и актуализация перечней должностей, замещение которых налагает обязанность представлять сведения о доходах, расходах, об имуществе и обязательствах имущественного характера; перечня коррупционно-опасных сфер деятельности</a:t>
          </a:r>
          <a:endParaRPr lang="ru-RU" sz="1200" b="1" kern="1200" dirty="0"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>
        <a:off x="506033" y="3099903"/>
        <a:ext cx="6709012" cy="7986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31984" y="11731"/>
          <a:ext cx="7915904" cy="1134109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Управлениях</a:t>
          </a:r>
          <a:r>
            <a:rPr lang="en-US" sz="1600" b="1" kern="1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политики по Богдановичскому району</a:t>
          </a:r>
          <a:endParaRPr lang="ru-RU" sz="1600" kern="1200" dirty="0">
            <a:solidFill>
              <a:srgbClr val="0070C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5201" y="44948"/>
        <a:ext cx="7849470" cy="1067675"/>
      </dsp:txXfrm>
    </dsp:sp>
    <dsp:sp modelId="{CD3AC7B0-8D48-4C22-9368-078FB63BD0A5}">
      <dsp:nvSpPr>
        <dsp:cNvPr id="0" name=""/>
        <dsp:cNvSpPr/>
      </dsp:nvSpPr>
      <dsp:spPr>
        <a:xfrm>
          <a:off x="1123574" y="1145841"/>
          <a:ext cx="684967" cy="6918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1834"/>
              </a:lnTo>
              <a:lnTo>
                <a:pt x="684967" y="691834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808541" y="1340625"/>
          <a:ext cx="3402416" cy="9941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– 3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37657" y="1369741"/>
        <a:ext cx="3344184" cy="935868"/>
      </dsp:txXfrm>
    </dsp:sp>
    <dsp:sp modelId="{A35E033D-6B7E-489B-981C-DE36F1B24FB7}">
      <dsp:nvSpPr>
        <dsp:cNvPr id="0" name=""/>
        <dsp:cNvSpPr/>
      </dsp:nvSpPr>
      <dsp:spPr>
        <a:xfrm>
          <a:off x="1123574" y="1145841"/>
          <a:ext cx="684967" cy="17254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5410"/>
              </a:lnTo>
              <a:lnTo>
                <a:pt x="684967" y="172541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808541" y="2374202"/>
          <a:ext cx="3606867" cy="9941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3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37657" y="2403318"/>
        <a:ext cx="3548635" cy="935868"/>
      </dsp:txXfrm>
    </dsp:sp>
    <dsp:sp modelId="{08127882-A062-442E-8704-9912D83EB6B7}">
      <dsp:nvSpPr>
        <dsp:cNvPr id="0" name=""/>
        <dsp:cNvSpPr/>
      </dsp:nvSpPr>
      <dsp:spPr>
        <a:xfrm>
          <a:off x="1123574" y="1145841"/>
          <a:ext cx="684967" cy="2739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9015"/>
              </a:lnTo>
              <a:lnTo>
                <a:pt x="684967" y="273901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808541" y="3407788"/>
          <a:ext cx="3723773" cy="95413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36487" y="3435734"/>
        <a:ext cx="3667881" cy="8982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9525" cap="flat" cmpd="sng" algn="ctr">
          <a:solidFill>
            <a:schemeClr val="accent3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9525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(34376) 5-08-78 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3316014-3BA8-4B90-A1D1-B7B8937D844A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9525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613CF98-3773-4A6F-8BCD-3C6481EAE826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3462" y="322872"/>
          <a:ext cx="1289750" cy="90282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80823"/>
        <a:ext cx="902825" cy="386925"/>
      </dsp:txXfrm>
    </dsp:sp>
    <dsp:sp modelId="{B5D9B1B7-031B-4C9C-8C42-8FF3721FBFCA}">
      <dsp:nvSpPr>
        <dsp:cNvPr id="0" name=""/>
        <dsp:cNvSpPr/>
      </dsp:nvSpPr>
      <dsp:spPr>
        <a:xfrm rot="5400000">
          <a:off x="4270089" y="-3357506"/>
          <a:ext cx="1078082" cy="78126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по Богдановичскому району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2825" y="62386"/>
        <a:ext cx="7759982" cy="972826"/>
      </dsp:txXfrm>
    </dsp:sp>
    <dsp:sp modelId="{06388F85-6B45-471E-AD17-4246AD137CC8}">
      <dsp:nvSpPr>
        <dsp:cNvPr id="0" name=""/>
        <dsp:cNvSpPr/>
      </dsp:nvSpPr>
      <dsp:spPr>
        <a:xfrm rot="5400000">
          <a:off x="-193462" y="1595982"/>
          <a:ext cx="1289750" cy="902825"/>
        </a:xfrm>
        <a:prstGeom prst="chevron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53933"/>
        <a:ext cx="902825" cy="386925"/>
      </dsp:txXfrm>
    </dsp:sp>
    <dsp:sp modelId="{1C21BE01-8072-4D0F-A3AD-AA123D95EF46}">
      <dsp:nvSpPr>
        <dsp:cNvPr id="0" name=""/>
        <dsp:cNvSpPr/>
      </dsp:nvSpPr>
      <dsp:spPr>
        <a:xfrm rot="5400000">
          <a:off x="4274120" y="-2084616"/>
          <a:ext cx="1070021" cy="78126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по Богдановичскому району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2826" y="1338912"/>
        <a:ext cx="7760376" cy="965553"/>
      </dsp:txXfrm>
    </dsp:sp>
    <dsp:sp modelId="{64EB2BE6-13B2-472B-A8F8-9195DD22749D}">
      <dsp:nvSpPr>
        <dsp:cNvPr id="0" name=""/>
        <dsp:cNvSpPr/>
      </dsp:nvSpPr>
      <dsp:spPr>
        <a:xfrm rot="5400000">
          <a:off x="-193462" y="2842587"/>
          <a:ext cx="1289750" cy="902825"/>
        </a:xfrm>
        <a:prstGeom prst="chevron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100538"/>
        <a:ext cx="902825" cy="386925"/>
      </dsp:txXfrm>
    </dsp:sp>
    <dsp:sp modelId="{DC5A9139-1E26-4D70-913C-FA3DB144623E}">
      <dsp:nvSpPr>
        <dsp:cNvPr id="0" name=""/>
        <dsp:cNvSpPr/>
      </dsp:nvSpPr>
      <dsp:spPr>
        <a:xfrm rot="5400000">
          <a:off x="4300624" y="-838011"/>
          <a:ext cx="1017013" cy="78126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по Богдановичскому району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2826" y="2609433"/>
        <a:ext cx="7762964" cy="917721"/>
      </dsp:txXfrm>
    </dsp:sp>
    <dsp:sp modelId="{19315E22-BF9D-43E7-A29C-9D941CC22A87}">
      <dsp:nvSpPr>
        <dsp:cNvPr id="0" name=""/>
        <dsp:cNvSpPr/>
      </dsp:nvSpPr>
      <dsp:spPr>
        <a:xfrm rot="5400000">
          <a:off x="-193462" y="4098725"/>
          <a:ext cx="1289750" cy="902825"/>
        </a:xfrm>
        <a:prstGeom prst="chevron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 dirty="0"/>
        </a:p>
      </dsp:txBody>
      <dsp:txXfrm rot="-5400000">
        <a:off x="1" y="4356676"/>
        <a:ext cx="902825" cy="386925"/>
      </dsp:txXfrm>
    </dsp:sp>
    <dsp:sp modelId="{0732ACB9-B448-4294-A2DC-DE5B82E2F1D8}">
      <dsp:nvSpPr>
        <dsp:cNvPr id="0" name=""/>
        <dsp:cNvSpPr/>
      </dsp:nvSpPr>
      <dsp:spPr>
        <a:xfrm rot="5400000">
          <a:off x="4280889" y="479585"/>
          <a:ext cx="1056482" cy="7812610"/>
        </a:xfrm>
        <a:prstGeom prst="round2SameRect">
          <a:avLst/>
        </a:prstGeom>
        <a:solidFill>
          <a:srgbClr val="FFC000">
            <a:alpha val="90000"/>
          </a:srgb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Богдановичскому району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2826" y="3909222"/>
        <a:ext cx="7761037" cy="9533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28.01.2020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28.01.2020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28.01.2020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Группа 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8" name="Скругленный прямоугольник 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Скругленный прямоугольник 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0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2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7" name="Прямоугольник 1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28.01.2020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28.01.2020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Прямоугольник 14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6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5A858-38C2-4522-B132-B27BA58E84F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944CF-2C14-4903-8520-4D14F3650C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87624" y="1412776"/>
            <a:ext cx="6552728" cy="273630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выполнении 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 противодействию коррупции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 2019 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28 января 2020 года</a:t>
            </a:r>
            <a:endParaRPr lang="ru-RU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285728"/>
            <a:ext cx="82153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Территориальный отраслевой исполнительный орган государственной власти</a:t>
            </a:r>
          </a:p>
          <a:p>
            <a:pPr algn="ctr"/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Свердловской области – Управление социальной политики Министерства социальной политики Свердловской области по Богдановичскому району</a:t>
            </a: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4075" y="620688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Организация сферы социальной защиты на территории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 Богданович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500174"/>
            <a:ext cx="8424936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Управление социальной политики по Богдановичскому району</a:t>
            </a:r>
          </a:p>
          <a:p>
            <a:pPr algn="ctr"/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2569147"/>
            <a:ext cx="3643338" cy="2554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учреждение социального обслуживания Свердловской области Центр социальной помощи семье и детям города Богдановича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29190" y="2569147"/>
            <a:ext cx="3714776" cy="2554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Государственное казенное учреждение социального обслуживания Свердловской области Социально-реабилитационный центр для несовершеннолетних города Богдановича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835696" y="2254305"/>
            <a:ext cx="0" cy="310098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786578" y="2283395"/>
            <a:ext cx="0" cy="3100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7667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buClr>
                <a:schemeClr val="accent1"/>
              </a:buClr>
              <a:buSzPct val="100000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Совершенствование работы по профилактике коррупционных и иных правонарушений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62823355"/>
              </p:ext>
            </p:extLst>
          </p:nvPr>
        </p:nvGraphicFramePr>
        <p:xfrm>
          <a:off x="214282" y="1214422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2866755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93610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</a:pP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Предоставление 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362441"/>
            <a:ext cx="57961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2019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году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Сведения о доходах, расходах, имуществе и обязательствах имущественного характера представили: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u-RU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420889"/>
            <a:ext cx="3779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17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гражданских служащих Управления социальной политики по Богдановичскому району</a:t>
            </a:r>
          </a:p>
          <a:p>
            <a:endParaRPr lang="ru-RU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3714753"/>
            <a:ext cx="38576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Инспекцию федеральной налоговой службы направлено 40 справок о доходах, об имуществе и обязательствах имущественного характера, представленных государственными гражданскими служащими на себя, на супругов и несовершеннолетних детей. Расхождений не выявлено.</a:t>
            </a:r>
            <a:endParaRPr lang="ru-RU" sz="1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3779912" y="2285771"/>
            <a:ext cx="5036573" cy="334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Соблюдение государственными гражданскими служащими Управления социальной политики по Богдановичскому району  ограничений, запретов, обязанностей, установленных в целях противодействия коррупции</a:t>
            </a:r>
            <a:endParaRPr lang="ru-RU" sz="22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571612"/>
            <a:ext cx="792961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n>
                  <a:solidFill>
                    <a:srgbClr val="FFC000"/>
                  </a:solidFill>
                </a:ln>
                <a:solidFill>
                  <a:srgbClr val="002060"/>
                </a:solidFill>
              </a:rPr>
              <a:t>В</a:t>
            </a:r>
            <a:r>
              <a:rPr lang="ru-RU" sz="1400" dirty="0" smtClean="0">
                <a:ln>
                  <a:solidFill>
                    <a:srgbClr val="FFC000"/>
                  </a:solidFill>
                </a:ln>
                <a:solidFill>
                  <a:srgbClr val="002060"/>
                </a:solidFill>
              </a:rPr>
              <a:t> </a:t>
            </a:r>
            <a:r>
              <a:rPr lang="ru-RU" sz="1400" b="1" dirty="0" smtClean="0">
                <a:ln>
                  <a:solidFill>
                    <a:srgbClr val="FFC000"/>
                  </a:solidFill>
                </a:ln>
                <a:solidFill>
                  <a:srgbClr val="002060"/>
                </a:solidFill>
              </a:rPr>
              <a:t>перечень должностей государственной гражданской службы территориального отраслевого исполнительного органа государственной власти Свердловской области - Управления социальной политики Министерства социальной политики Свердловской области по Богдановичскому району, при назначении на которые граждане и при замещении которых государственные гражданские служащие Свердловской области обязаны представлять сведения о доходах, расходах, об имуществе и обязательствах имущественного характера, а также сведения о доходах, расходах, об имуществе и обязательствах имущественного характера  своих супруги (супруга) и несовершеннолетних детей -  включены 21 </a:t>
            </a:r>
            <a:r>
              <a:rPr lang="ru-RU" sz="1400" b="1" dirty="0" smtClean="0">
                <a:ln>
                  <a:solidFill>
                    <a:srgbClr val="FFC000"/>
                  </a:solidFill>
                </a:ln>
                <a:solidFill>
                  <a:srgbClr val="002060"/>
                </a:solidFill>
              </a:rPr>
              <a:t>служащий.</a:t>
            </a:r>
            <a:endParaRPr lang="ru-RU" sz="1400" dirty="0" smtClean="0">
              <a:ln>
                <a:solidFill>
                  <a:srgbClr val="FFC000"/>
                </a:solidFill>
              </a:ln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14348" y="3714752"/>
            <a:ext cx="77867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n>
                  <a:solidFill>
                    <a:srgbClr val="FFC000"/>
                  </a:solidFill>
                </a:ln>
                <a:solidFill>
                  <a:srgbClr val="002060"/>
                </a:solidFill>
              </a:rPr>
              <a:t>В 2016-2019 годах государственные гражданские служащие Управления социальной политики по Богдановичскому району  к ответственности не привлекались. Ограничения и запреты, связанные с прохождением государственной гражданской службы Свердловской области, соблюдаются.</a:t>
            </a:r>
            <a:endParaRPr lang="ru-RU" sz="1400" b="1" dirty="0">
              <a:ln>
                <a:solidFill>
                  <a:srgbClr val="FFC000"/>
                </a:solidFill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357167"/>
            <a:ext cx="8893652" cy="7143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Обеспечение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открытости Управления социальной политики по Богдановичскому району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50057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Обеспечение доступа к  информации о деятельности органов социальной защиты </a:t>
            </a:r>
            <a:endParaRPr lang="ru-RU" sz="1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 Богданович</a:t>
            </a:r>
            <a:endParaRPr lang="ru-RU" sz="1600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990" y="1049234"/>
            <a:ext cx="5938019" cy="345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3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55275362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81211368"/>
              </p:ext>
            </p:extLst>
          </p:nvPr>
        </p:nvGraphicFramePr>
        <p:xfrm>
          <a:off x="214282" y="1285860"/>
          <a:ext cx="871543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7340</TotalTime>
  <Words>585</Words>
  <Application>Microsoft Office PowerPoint</Application>
  <PresentationFormat>Экран (4:3)</PresentationFormat>
  <Paragraphs>43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Тема Office</vt:lpstr>
      <vt:lpstr>Презентация PowerPoint</vt:lpstr>
      <vt:lpstr>Презентация PowerPoint</vt:lpstr>
      <vt:lpstr>Презентация PowerPoint</vt:lpstr>
      <vt:lpstr>Организация работы комиссии по соблюдению требований к служебному поведению и урегулированию конфликта интересов</vt:lpstr>
      <vt:lpstr>Предоставление сведений о доходах, расходах, имуществе и обязательствах имущественного характера </vt:lpstr>
      <vt:lpstr>Соблюдение государственными гражданскими служащими Управления социальной политики по Богдановичскому району  ограничений, запретов, обязанностей, установленных в целях противодействия коррупции</vt:lpstr>
      <vt:lpstr>Обеспечение открытости Управления социальной политики по Богдановичскому району</vt:lpstr>
      <vt:lpstr>Прием обращений граждан и организаций  по вопросам коррупции </vt:lpstr>
      <vt:lpstr>Результаты работы по противодействию коррупции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Пользователь Windows</cp:lastModifiedBy>
  <cp:revision>474</cp:revision>
  <cp:lastPrinted>2014-01-31T04:56:33Z</cp:lastPrinted>
  <dcterms:created xsi:type="dcterms:W3CDTF">2013-09-24T14:29:11Z</dcterms:created>
  <dcterms:modified xsi:type="dcterms:W3CDTF">2020-01-28T10:19:51Z</dcterms:modified>
</cp:coreProperties>
</file>