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6" r:id="rId1"/>
  </p:sldMasterIdLst>
  <p:notesMasterIdLst>
    <p:notesMasterId r:id="rId16"/>
  </p:notesMasterIdLst>
  <p:sldIdLst>
    <p:sldId id="256" r:id="rId2"/>
    <p:sldId id="257" r:id="rId3"/>
    <p:sldId id="278" r:id="rId4"/>
    <p:sldId id="274" r:id="rId5"/>
    <p:sldId id="279" r:id="rId6"/>
    <p:sldId id="281" r:id="rId7"/>
    <p:sldId id="280" r:id="rId8"/>
    <p:sldId id="282" r:id="rId9"/>
    <p:sldId id="283" r:id="rId10"/>
    <p:sldId id="284" r:id="rId11"/>
    <p:sldId id="285" r:id="rId12"/>
    <p:sldId id="286" r:id="rId13"/>
    <p:sldId id="288" r:id="rId14"/>
    <p:sldId id="277"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33" autoAdjust="0"/>
    <p:restoredTop sz="94660"/>
  </p:normalViewPr>
  <p:slideViewPr>
    <p:cSldViewPr snapToGrid="0">
      <p:cViewPr varScale="1">
        <p:scale>
          <a:sx n="86" d="100"/>
          <a:sy n="86" d="100"/>
        </p:scale>
        <p:origin x="-678"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174A3E-30D7-4D6F-9F08-EE22F652A70D}" type="datetimeFigureOut">
              <a:rPr lang="ru-RU" smtClean="0"/>
              <a:pPr/>
              <a:t>20.08.2020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40E2A-1F63-4D39-B0DB-A320B6F5BA00}" type="slidenum">
              <a:rPr lang="ru-RU" smtClean="0"/>
              <a:pPr/>
              <a:t>‹#›</a:t>
            </a:fld>
            <a:endParaRPr lang="ru-RU"/>
          </a:p>
        </p:txBody>
      </p:sp>
    </p:spTree>
    <p:extLst>
      <p:ext uri="{BB962C8B-B14F-4D97-AF65-F5344CB8AC3E}">
        <p14:creationId xmlns:p14="http://schemas.microsoft.com/office/powerpoint/2010/main" xmlns="" val="3967028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3556000" y="0"/>
            <a:ext cx="8636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127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4489157" y="533400"/>
            <a:ext cx="68072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4472589" y="3539864"/>
            <a:ext cx="6819704"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7828299" y="6557946"/>
            <a:ext cx="2669952" cy="226902"/>
          </a:xfrm>
        </p:spPr>
        <p:txBody>
          <a:bodyPr/>
          <a:lstStyle>
            <a:lvl1pPr>
              <a:defRPr lang="en-US" smtClean="0">
                <a:solidFill>
                  <a:srgbClr val="FFFFFF"/>
                </a:solidFill>
              </a:defRPr>
            </a:lvl1pPr>
            <a:extLst/>
          </a:lstStyle>
          <a:p>
            <a:fld id="{50CCDB34-BA98-459C-B5B4-36527947AFF1}" type="datetimeFigureOut">
              <a:rPr lang="ru-RU" smtClean="0"/>
              <a:pPr/>
              <a:t>20.08.2020</a:t>
            </a:fld>
            <a:endParaRPr lang="ru-RU"/>
          </a:p>
        </p:txBody>
      </p:sp>
      <p:sp>
        <p:nvSpPr>
          <p:cNvPr id="18" name="Нижний колонтитул 17"/>
          <p:cNvSpPr>
            <a:spLocks noGrp="1"/>
          </p:cNvSpPr>
          <p:nvPr>
            <p:ph type="ftr" sz="quarter" idx="11"/>
          </p:nvPr>
        </p:nvSpPr>
        <p:spPr>
          <a:xfrm>
            <a:off x="3759200" y="6557946"/>
            <a:ext cx="3903629"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10507845" y="6556248"/>
            <a:ext cx="784448" cy="228600"/>
          </a:xfrm>
        </p:spPr>
        <p:txBody>
          <a:bodyPr/>
          <a:lstStyle>
            <a:lvl1pPr>
              <a:defRPr lang="en-US" smtClean="0">
                <a:solidFill>
                  <a:srgbClr val="FFFFFF"/>
                </a:solidFill>
              </a:defRPr>
            </a:lvl1pPr>
            <a:extLst/>
          </a:lstStyle>
          <a:p>
            <a:fld id="{789C27A0-1C1C-4BF5-AEFB-5F12A25ADD11}"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2400" y="2821838"/>
            <a:ext cx="8340651"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422400" y="1905001"/>
            <a:ext cx="8340651"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298984" y="6556810"/>
            <a:ext cx="2669952" cy="226902"/>
          </a:xfrm>
        </p:spPr>
        <p:txBody>
          <a:bodyPr bIns="0" anchor="b"/>
          <a:lstStyle>
            <a:lvl1pPr>
              <a:defRPr>
                <a:solidFill>
                  <a:schemeClr val="tx2"/>
                </a:solidFill>
              </a:defRPr>
            </a:lvl1pPr>
            <a:extLst/>
          </a:lstStyle>
          <a:p>
            <a:fld id="{50CCDB34-BA98-459C-B5B4-36527947AFF1}" type="datetimeFigureOut">
              <a:rPr lang="ru-RU" smtClean="0"/>
              <a:pPr/>
              <a:t>20.08.2020</a:t>
            </a:fld>
            <a:endParaRPr lang="ru-RU"/>
          </a:p>
        </p:txBody>
      </p:sp>
      <p:sp>
        <p:nvSpPr>
          <p:cNvPr id="5" name="Нижний колонтитул 4"/>
          <p:cNvSpPr>
            <a:spLocks noGrp="1"/>
          </p:cNvSpPr>
          <p:nvPr>
            <p:ph type="ftr" sz="quarter" idx="11"/>
          </p:nvPr>
        </p:nvSpPr>
        <p:spPr>
          <a:xfrm>
            <a:off x="2313811" y="6556810"/>
            <a:ext cx="38608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8978603" y="6555112"/>
            <a:ext cx="784448" cy="228600"/>
          </a:xfrm>
        </p:spPr>
        <p:txBody>
          <a:bodyPr/>
          <a:lstStyle>
            <a:extLst/>
          </a:lstStyle>
          <a:p>
            <a:fld id="{789C27A0-1C1C-4BF5-AEFB-5F12A25ADD11}"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571744"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5867400"/>
            <a:ext cx="469392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5571744" y="5867400"/>
            <a:ext cx="469392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5571744"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0CCDB34-BA98-459C-B5B4-36527947AFF1}" type="datetimeFigureOut">
              <a:rPr lang="ru-RU" smtClean="0"/>
              <a:pPr/>
              <a:t>20.08.2020</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28600"/>
            <a:ext cx="786384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09600" y="1497416"/>
            <a:ext cx="786384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609600" y="2133600"/>
            <a:ext cx="9652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797292" y="1004669"/>
            <a:ext cx="5759369"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795609" y="998817"/>
            <a:ext cx="5759369"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7185464" y="1143000"/>
            <a:ext cx="4572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7185464" y="3283634"/>
            <a:ext cx="4572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89C27A0-1C1C-4BF5-AEFB-5F12A25ADD11}" type="slidenum">
              <a:rPr lang="ru-RU" smtClean="0"/>
              <a:pPr/>
              <a:t>‹#›</a:t>
            </a:fld>
            <a:endParaRPr lang="ru-RU"/>
          </a:p>
        </p:txBody>
      </p:sp>
      <p:sp>
        <p:nvSpPr>
          <p:cNvPr id="10" name="Рисунок 9"/>
          <p:cNvSpPr>
            <a:spLocks noGrp="1"/>
          </p:cNvSpPr>
          <p:nvPr>
            <p:ph type="pic" idx="1"/>
          </p:nvPr>
        </p:nvSpPr>
        <p:spPr>
          <a:xfrm>
            <a:off x="884909" y="1041002"/>
            <a:ext cx="560832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0CCDB34-BA98-459C-B5B4-36527947AFF1}" type="datetimeFigureOut">
              <a:rPr lang="ru-RU" smtClean="0"/>
              <a:pPr/>
              <a:t>20.08.2020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89C27A0-1C1C-4BF5-AEFB-5F12A25ADD1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37600" y="274956"/>
            <a:ext cx="2032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43"/>
            <a:ext cx="8026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5657088" y="6557946"/>
            <a:ext cx="2669952" cy="226902"/>
          </a:xfrm>
        </p:spPr>
        <p:txBody>
          <a:bodyPr/>
          <a:lstStyle>
            <a:extLst/>
          </a:lstStyle>
          <a:p>
            <a:fld id="{50CCDB34-BA98-459C-B5B4-36527947AFF1}" type="datetimeFigureOut">
              <a:rPr lang="ru-RU" smtClean="0"/>
              <a:pPr/>
              <a:t>20.08.2020</a:t>
            </a:fld>
            <a:endParaRPr lang="ru-RU"/>
          </a:p>
        </p:txBody>
      </p:sp>
      <p:sp>
        <p:nvSpPr>
          <p:cNvPr id="5" name="Нижний колонтитул 4"/>
          <p:cNvSpPr>
            <a:spLocks noGrp="1"/>
          </p:cNvSpPr>
          <p:nvPr>
            <p:ph type="ftr" sz="quarter" idx="11"/>
          </p:nvPr>
        </p:nvSpPr>
        <p:spPr>
          <a:xfrm>
            <a:off x="609600" y="6556248"/>
            <a:ext cx="4876800" cy="228600"/>
          </a:xfrm>
        </p:spPr>
        <p:txBody>
          <a:bodyPr/>
          <a:lstStyle>
            <a:extLst/>
          </a:lstStyle>
          <a:p>
            <a:endParaRPr lang="ru-RU"/>
          </a:p>
        </p:txBody>
      </p:sp>
      <p:sp>
        <p:nvSpPr>
          <p:cNvPr id="6" name="Номер слайда 5"/>
          <p:cNvSpPr>
            <a:spLocks noGrp="1"/>
          </p:cNvSpPr>
          <p:nvPr>
            <p:ph type="sldNum" sz="quarter" idx="12"/>
          </p:nvPr>
        </p:nvSpPr>
        <p:spPr>
          <a:xfrm>
            <a:off x="8339328" y="6553200"/>
            <a:ext cx="784448" cy="228600"/>
          </a:xfrm>
        </p:spPr>
        <p:txBody>
          <a:bodyPr/>
          <a:lstStyle>
            <a:lvl1pPr>
              <a:defRPr>
                <a:solidFill>
                  <a:schemeClr val="tx2"/>
                </a:solidFill>
              </a:defRPr>
            </a:lvl1pPr>
            <a:extLst/>
          </a:lstStyle>
          <a:p>
            <a:fld id="{789C27A0-1C1C-4BF5-AEFB-5F12A25ADD1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10871200" y="0"/>
            <a:ext cx="13208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609600" y="320040"/>
            <a:ext cx="9652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609600" y="1609416"/>
            <a:ext cx="9652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5661248" y="6557946"/>
            <a:ext cx="2669952" cy="226902"/>
          </a:xfrm>
          <a:prstGeom prst="rect">
            <a:avLst/>
          </a:prstGeom>
        </p:spPr>
        <p:txBody>
          <a:bodyPr vert="horz" tIns="0" bIns="0" anchor="b"/>
          <a:lstStyle>
            <a:lvl1pPr algn="l" eaLnBrk="1" latinLnBrk="0" hangingPunct="1">
              <a:defRPr kumimoji="0" sz="1000">
                <a:solidFill>
                  <a:schemeClr val="tx2"/>
                </a:solidFill>
              </a:defRPr>
            </a:lvl1pPr>
            <a:extLst/>
          </a:lstStyle>
          <a:p>
            <a:fld id="{50CCDB34-BA98-459C-B5B4-36527947AFF1}" type="datetimeFigureOut">
              <a:rPr lang="ru-RU" smtClean="0"/>
              <a:pPr/>
              <a:t>20.08.2020</a:t>
            </a:fld>
            <a:endParaRPr lang="ru-RU"/>
          </a:p>
        </p:txBody>
      </p:sp>
      <p:sp>
        <p:nvSpPr>
          <p:cNvPr id="4" name="Нижний колонтитул 3"/>
          <p:cNvSpPr>
            <a:spLocks noGrp="1"/>
          </p:cNvSpPr>
          <p:nvPr>
            <p:ph type="ftr" sz="quarter" idx="3"/>
          </p:nvPr>
        </p:nvSpPr>
        <p:spPr>
          <a:xfrm>
            <a:off x="609600" y="6557946"/>
            <a:ext cx="48768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8335264" y="6556248"/>
            <a:ext cx="784448"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89C27A0-1C1C-4BF5-AEFB-5F12A25ADD1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ogorod.ru/ru/sad/care/9415/Okulirovka-glazkom-legkij-sposob-letnej-privivki-derevjev.htm" TargetMode="Externa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ogorod.ru/ru/sad/raspberry/10420/Kak-pravilno-obrezat-malinu-vesnoj-letom-i-osenju.htm"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ogorod.ru/ru/sad/strawberry/10876/Uhod-za-klubnikoj-posle-sbora-urozhaya.htm" TargetMode="Externa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hyperlink" Target="https://www.ogorod.ru/ru/sad/currant/14321/Ukhod-za-smorodinoy-posle-sbora-urozhaya-chem-podkormit-kak-pravilno-obrezat.ht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498" y="537142"/>
            <a:ext cx="10515600" cy="1590424"/>
          </a:xfrm>
        </p:spPr>
        <p:txBody>
          <a:bodyPr>
            <a:normAutofit/>
          </a:bodyPr>
          <a:lstStyle/>
          <a:p>
            <a:pPr algn="ctr"/>
            <a:r>
              <a:rPr lang="ru-RU" sz="1800" b="1" dirty="0" smtClean="0"/>
              <a:t>ГАУ «КЦСОН </a:t>
            </a:r>
            <a:r>
              <a:rPr lang="ru-RU" sz="1800" b="1" dirty="0" smtClean="0"/>
              <a:t>города </a:t>
            </a:r>
            <a:r>
              <a:rPr lang="ru-RU" sz="1800" b="1" dirty="0" smtClean="0"/>
              <a:t>КАМЕНСКА – УРАЛЬСКОГО»</a:t>
            </a:r>
            <a:br>
              <a:rPr lang="ru-RU" sz="1800" b="1" dirty="0" smtClean="0"/>
            </a:br>
            <a:r>
              <a:rPr lang="ru-RU" dirty="0" smtClean="0"/>
              <a:t/>
            </a:r>
            <a:br>
              <a:rPr lang="ru-RU" dirty="0" smtClean="0"/>
            </a:br>
            <a:endParaRPr lang="ru-RU" b="1" dirty="0"/>
          </a:p>
        </p:txBody>
      </p:sp>
      <p:sp>
        <p:nvSpPr>
          <p:cNvPr id="3" name="Объект 2"/>
          <p:cNvSpPr>
            <a:spLocks noGrp="1"/>
          </p:cNvSpPr>
          <p:nvPr>
            <p:ph idx="1"/>
          </p:nvPr>
        </p:nvSpPr>
        <p:spPr>
          <a:xfrm>
            <a:off x="642796" y="2299580"/>
            <a:ext cx="10711004" cy="4237022"/>
          </a:xfrm>
        </p:spPr>
        <p:txBody>
          <a:bodyPr/>
          <a:lstStyle/>
          <a:p>
            <a:pPr algn="ctr"/>
            <a:endParaRPr lang="ru-RU" dirty="0"/>
          </a:p>
          <a:p>
            <a:pPr algn="ctr"/>
            <a:r>
              <a:rPr lang="ru-RU"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НАПРАВЛЕНИЕ : </a:t>
            </a:r>
            <a:r>
              <a:rPr lang="ru-RU" sz="40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«САДОВОДЫ И ОГОРОДНИКИ»</a:t>
            </a:r>
            <a:endParaRPr lang="ru-RU" sz="40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algn="ctr"/>
            <a:endParaRPr lang="ru-RU" sz="40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r>
              <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Руководитель:</a:t>
            </a:r>
            <a:endParaRPr lang="ru-RU" sz="16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r">
              <a:buNone/>
            </a:pPr>
            <a:r>
              <a:rPr lang="ru-RU" sz="14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Специалист по социальной работе </a:t>
            </a:r>
            <a:r>
              <a:rPr lang="ru-RU" sz="14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Холкина </a:t>
            </a:r>
            <a:r>
              <a:rPr lang="ru-RU" sz="14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С.А.</a:t>
            </a:r>
          </a:p>
          <a:p>
            <a:pPr marL="0" indent="0" algn="ctr">
              <a:buNone/>
            </a:pPr>
            <a:endParaRPr lang="ru-RU"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Прямоугольник 3"/>
          <p:cNvSpPr/>
          <p:nvPr/>
        </p:nvSpPr>
        <p:spPr>
          <a:xfrm>
            <a:off x="740498" y="1167897"/>
            <a:ext cx="10738625" cy="707886"/>
          </a:xfrm>
          <a:prstGeom prst="rect">
            <a:avLst/>
          </a:prstGeom>
          <a:noFill/>
        </p:spPr>
        <p:txBody>
          <a:bodyPr wrap="squar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ШКОЛА ПОЖИЛОГО ВОЗРАСТА</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xmlns="" val="2890646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320" y="110972"/>
            <a:ext cx="10753174" cy="1398494"/>
          </a:xfrm>
        </p:spPr>
        <p:txBody>
          <a:bodyPr>
            <a:noAutofit/>
          </a:bodyPr>
          <a:lstStyle/>
          <a:p>
            <a:r>
              <a:rPr lang="ru-RU" sz="2000" dirty="0">
                <a:solidFill>
                  <a:srgbClr val="000000"/>
                </a:solidFill>
                <a:latin typeface="Arial" panose="020B0604020202020204" pitchFamily="34" charset="0"/>
              </a:rPr>
              <a:t/>
            </a:r>
            <a:br>
              <a:rPr lang="ru-RU" sz="2000" dirty="0">
                <a:solidFill>
                  <a:srgbClr val="000000"/>
                </a:solidFill>
                <a:latin typeface="Arial" panose="020B0604020202020204" pitchFamily="34" charset="0"/>
              </a:rPr>
            </a:br>
            <a:endParaRPr lang="ru-RU" sz="2000" b="1" i="1" dirty="0"/>
          </a:p>
        </p:txBody>
      </p:sp>
      <p:sp>
        <p:nvSpPr>
          <p:cNvPr id="7" name="Объект 6"/>
          <p:cNvSpPr>
            <a:spLocks noGrp="1"/>
          </p:cNvSpPr>
          <p:nvPr>
            <p:ph idx="1"/>
          </p:nvPr>
        </p:nvSpPr>
        <p:spPr>
          <a:xfrm>
            <a:off x="350983" y="1117599"/>
            <a:ext cx="10486906" cy="5357091"/>
          </a:xfrm>
        </p:spPr>
        <p:txBody>
          <a:bodyPr>
            <a:normAutofit fontScale="40000" lnSpcReduction="20000"/>
          </a:bodyPr>
          <a:lstStyle/>
          <a:p>
            <a:endParaRPr lang="ru-RU" sz="4000" dirty="0" smtClean="0"/>
          </a:p>
          <a:p>
            <a:pPr algn="just"/>
            <a:r>
              <a:rPr lang="ru-RU" sz="4500" dirty="0" smtClean="0"/>
              <a:t>Излюбленное занятие пенсионеров нашей страны – растить картошку да помидоры с огурцами. Любят дедушки и бабушки натуральные продукты, и внуков своих кормят. Да только внуки помогают не всегда, и сложно приходится старикам одним с огородом управляться. Земля то хоть и забирает отрицательную энергию из человека, но требует к себе много внимания и времени. Чтобы облегчить нелёгкий труд и засеять огород без хлопот, мы расскажем о нескольких практических советов. </a:t>
            </a:r>
          </a:p>
          <a:p>
            <a:endParaRPr lang="ru-RU" sz="6400" dirty="0" smtClean="0"/>
          </a:p>
          <a:p>
            <a:endParaRPr lang="ru-RU" sz="6400" dirty="0"/>
          </a:p>
          <a:p>
            <a:endParaRPr lang="ru-RU" sz="6400" dirty="0" smtClean="0"/>
          </a:p>
          <a:p>
            <a:endParaRPr lang="ru-RU" sz="6400" dirty="0" smtClean="0"/>
          </a:p>
          <a:p>
            <a:endParaRPr lang="ru-RU" sz="6400" dirty="0" smtClean="0"/>
          </a:p>
          <a:p>
            <a:endParaRPr lang="ru-RU" sz="6400" dirty="0"/>
          </a:p>
          <a:p>
            <a:pPr algn="r"/>
            <a:endParaRPr lang="ru-RU" sz="6400" dirty="0"/>
          </a:p>
          <a:p>
            <a:pPr algn="r"/>
            <a:endParaRPr lang="ru-RU" sz="6400" dirty="0"/>
          </a:p>
          <a:p>
            <a:pPr algn="r"/>
            <a:r>
              <a:rPr lang="ru-RU" dirty="0" smtClean="0"/>
              <a:t> </a:t>
            </a:r>
          </a:p>
          <a:p>
            <a:pPr algn="r"/>
            <a:endParaRPr lang="ru-RU" dirty="0" smtClean="0"/>
          </a:p>
          <a:p>
            <a:endParaRPr lang="ru-RU" dirty="0"/>
          </a:p>
        </p:txBody>
      </p:sp>
      <p:sp>
        <p:nvSpPr>
          <p:cNvPr id="3" name="Прямоугольник 2"/>
          <p:cNvSpPr/>
          <p:nvPr/>
        </p:nvSpPr>
        <p:spPr>
          <a:xfrm>
            <a:off x="0" y="221673"/>
            <a:ext cx="10778547" cy="954107"/>
          </a:xfrm>
          <a:prstGeom prst="rect">
            <a:avLst/>
          </a:prstGeom>
          <a:noFill/>
        </p:spPr>
        <p:txBody>
          <a:bodyPr wrap="square" lIns="91440" tIns="45720" rIns="91440" bIns="45720">
            <a:spAutoFit/>
          </a:bodyPr>
          <a:lstStyle/>
          <a:p>
            <a:pPr algn="ctr"/>
            <a:r>
              <a:rPr lang="ru-RU" sz="2800" b="1" cap="none" spc="0"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Тема: Как </a:t>
            </a:r>
            <a:r>
              <a:rPr lang="ru-RU" sz="2800" b="1" cap="none" spc="0"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облегчить труд на садовом участке пожилому человеку</a:t>
            </a:r>
            <a:endParaRPr lang="ru-RU" sz="28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pic>
        <p:nvPicPr>
          <p:cNvPr id="6" name="Рисунок 5" descr="Огород без хлопот"/>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37338" y="3013022"/>
            <a:ext cx="4517324" cy="3372788"/>
          </a:xfrm>
          <a:prstGeom prst="rect">
            <a:avLst/>
          </a:prstGeom>
          <a:noFill/>
          <a:ln>
            <a:noFill/>
          </a:ln>
        </p:spPr>
      </p:pic>
    </p:spTree>
    <p:extLst>
      <p:ext uri="{BB962C8B-B14F-4D97-AF65-F5344CB8AC3E}">
        <p14:creationId xmlns:p14="http://schemas.microsoft.com/office/powerpoint/2010/main" xmlns="" val="37252627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54636" y="167298"/>
            <a:ext cx="10148342"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Для пожилых людей довольно трудно перекапывать землю лопатой, да ещё и несколько раз за год. А кроме перекопки надо поливать насаждения, окучивать их, прорывать сорную траву. Конечно, корме этих манипуляций своя фазенда требует кучу других, но вот эти самые трудные для пенсионеров.</a:t>
            </a:r>
          </a:p>
          <a:p>
            <a:pPr marL="0" marR="0" lvl="0" indent="0" algn="l" defTabSz="914400" rtl="0" eaLnBrk="1" fontAlgn="base" latinLnBrk="0" hangingPunct="1">
              <a:lnSpc>
                <a:spcPct val="100000"/>
              </a:lnSpc>
              <a:spcBef>
                <a:spcPct val="0"/>
              </a:spcBef>
              <a:spcAft>
                <a:spcPct val="0"/>
              </a:spcAft>
              <a:buClrTx/>
              <a:buSzTx/>
              <a:buFontTx/>
              <a:buNone/>
              <a:tabLst/>
            </a:pPr>
            <a:endParaRPr lang="ru-RU" dirty="0" smtClean="0">
              <a:solidFill>
                <a:srgbClr val="333333"/>
              </a:solidFill>
              <a:latin typeface="Helvetica"/>
              <a:cs typeface="Times New Roman" pitchFamily="18" charset="0"/>
            </a:endParaRPr>
          </a:p>
          <a:p>
            <a:pPr marL="342900" lvl="0" indent="-342900">
              <a:buFont typeface="+mj-lt"/>
              <a:buAutoNum type="arabicPeriod"/>
            </a:pPr>
            <a:r>
              <a:rPr lang="ru-RU" dirty="0" smtClean="0"/>
              <a:t>Землю под картошку не надо удобрять и тем более перекапывать.</a:t>
            </a:r>
          </a:p>
          <a:p>
            <a:pPr marL="342900" lvl="0" indent="-342900">
              <a:buFont typeface="+mj-lt"/>
              <a:buAutoNum type="arabicPeriod"/>
            </a:pPr>
            <a:r>
              <a:rPr lang="ru-RU" dirty="0" smtClean="0"/>
              <a:t>Вообще, землю не надо удобрять, не для каких овощей.</a:t>
            </a:r>
          </a:p>
          <a:p>
            <a:pPr marL="342900" lvl="0" indent="-342900">
              <a:buFont typeface="+mj-lt"/>
              <a:buAutoNum type="arabicPeriod"/>
            </a:pPr>
            <a:r>
              <a:rPr lang="ru-RU" dirty="0" smtClean="0"/>
              <a:t>Поливать грядки можно и нужно значительно реже.</a:t>
            </a:r>
          </a:p>
          <a:p>
            <a:pPr marL="342900" lvl="0" indent="-342900">
              <a:buFont typeface="+mj-lt"/>
              <a:buAutoNum type="arabicPeriod"/>
            </a:pPr>
            <a:r>
              <a:rPr lang="ru-RU" dirty="0" smtClean="0"/>
              <a:t>С сорняками надо бороться весной.                   </a:t>
            </a:r>
          </a:p>
          <a:p>
            <a:pPr marL="342900" lvl="0" indent="-342900">
              <a:buFont typeface="+mj-lt"/>
              <a:buAutoNum type="arabicPeriod"/>
            </a:pPr>
            <a:endParaRPr lang="ru-RU" dirty="0" smtClean="0"/>
          </a:p>
          <a:p>
            <a:pPr algn="r"/>
            <a:r>
              <a:rPr lang="ru-RU" dirty="0" smtClean="0"/>
              <a:t>На первый взгляд эти советы кажутся абсурдными, </a:t>
            </a:r>
          </a:p>
          <a:p>
            <a:pPr algn="r"/>
            <a:r>
              <a:rPr lang="ru-RU" dirty="0" smtClean="0"/>
              <a:t>потому что противоречат устоявшимся представлениям </a:t>
            </a:r>
          </a:p>
          <a:p>
            <a:pPr algn="r"/>
            <a:r>
              <a:rPr lang="ru-RU" dirty="0" smtClean="0"/>
              <a:t>о работе на дачном участке.</a:t>
            </a:r>
          </a:p>
          <a:p>
            <a:pPr algn="r"/>
            <a:r>
              <a:rPr lang="ru-RU" dirty="0" smtClean="0"/>
              <a:t>Так и есть – люди вручную копают бесконечные сотки земли, </a:t>
            </a:r>
          </a:p>
          <a:p>
            <a:pPr algn="r"/>
            <a:r>
              <a:rPr lang="ru-RU" dirty="0" smtClean="0"/>
              <a:t>мешая её с удобрением, носят полные вёдра воды и </a:t>
            </a:r>
          </a:p>
          <a:p>
            <a:pPr algn="r"/>
            <a:r>
              <a:rPr lang="ru-RU" dirty="0" smtClean="0"/>
              <a:t>проводят часы на солнце, прорывая грядки от сорняков. </a:t>
            </a:r>
          </a:p>
          <a:p>
            <a:pPr marL="342900" lvl="0" indent="-342900">
              <a:buFont typeface="+mj-lt"/>
              <a:buAutoNum type="arabicPeriod"/>
            </a:pPr>
            <a:endParaRPr lang="ru-RU"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endParaRPr>
          </a:p>
        </p:txBody>
      </p:sp>
      <p:pic>
        <p:nvPicPr>
          <p:cNvPr id="3" name="Рисунок 2" descr="https://videohandmade.ru/wp-content/uploads/2019/08/4-7-445x414.jp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0656" y="3162925"/>
            <a:ext cx="3066944" cy="307298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265" y="271604"/>
            <a:ext cx="8596668" cy="1149790"/>
          </a:xfrm>
        </p:spPr>
        <p:txBody>
          <a:bodyPr>
            <a:normAutofit fontScale="90000"/>
          </a:bodyPr>
          <a:lstStyle/>
          <a:p>
            <a:pPr algn="ctr"/>
            <a:r>
              <a:rPr lang="ru-RU" dirty="0" smtClean="0"/>
              <a:t>Сажаем картошку без удобрения</a:t>
            </a:r>
            <a:br>
              <a:rPr lang="ru-RU" dirty="0" smtClean="0"/>
            </a:br>
            <a:endParaRPr lang="ru-RU" dirty="0">
              <a:solidFill>
                <a:schemeClr val="accent5">
                  <a:lumMod val="50000"/>
                </a:schemeClr>
              </a:solidFill>
            </a:endParaRPr>
          </a:p>
        </p:txBody>
      </p:sp>
      <p:sp>
        <p:nvSpPr>
          <p:cNvPr id="4" name="Содержимое 3"/>
          <p:cNvSpPr>
            <a:spLocks noGrp="1"/>
          </p:cNvSpPr>
          <p:nvPr>
            <p:ph idx="1"/>
          </p:nvPr>
        </p:nvSpPr>
        <p:spPr>
          <a:xfrm>
            <a:off x="609600" y="1004341"/>
            <a:ext cx="9652000" cy="5451395"/>
          </a:xfrm>
        </p:spPr>
        <p:txBody>
          <a:bodyPr>
            <a:normAutofit fontScale="55000" lnSpcReduction="20000"/>
          </a:bodyPr>
          <a:lstStyle/>
          <a:p>
            <a:pPr algn="just"/>
            <a:r>
              <a:rPr lang="ru-RU" sz="3200" dirty="0" smtClean="0"/>
              <a:t>Заядлые огородники привыкли сажать картофель только после основательного удобрения почвы. А чтобы её основательно удобрить, надо полностью перекопать огород. Но земля обладает своей особой структурой. В ней на разной глубине живут бактерии, которые благотворно влияют на жизнедеятельность почвы. Это аэробы и анаэробы.</a:t>
            </a:r>
          </a:p>
          <a:p>
            <a:pPr algn="just"/>
            <a:endParaRPr lang="ru-RU" sz="3200" dirty="0" smtClean="0"/>
          </a:p>
          <a:p>
            <a:pPr algn="just"/>
            <a:r>
              <a:rPr lang="ru-RU" sz="3200" dirty="0" smtClean="0"/>
              <a:t>Аэробные бактерии располагаются на глубине от 20 до 40 сантиметров. Процесс их жизнедеятельности протекает без участия кислорода. А вот анаэробные бактерии расположены в верхних слоях (до 20 см), и для их жизни необходим кислород. Что же обычно делаем мы, когда перекапываем землю? Мы целенаправленно меняем местами эти самые живые организмы, заведомо убивая в них жизнь.</a:t>
            </a:r>
          </a:p>
          <a:p>
            <a:pPr algn="just"/>
            <a:endParaRPr lang="ru-RU" sz="3200" dirty="0" smtClean="0"/>
          </a:p>
          <a:p>
            <a:pPr algn="just"/>
            <a:r>
              <a:rPr lang="ru-RU" sz="3200" dirty="0" smtClean="0"/>
              <a:t>Теперь поговорим о сорняках. Семена сорной травы находятся на поверхности земли (до 5 см). Туда они попадают в течение всего огородного года. По осени мы начинаем перекопку. Переворачивая землю, семена прячутся вглубь, что способствует их благоприятной зимовке. Весной мы опять перекапываем огород, объясняя это тем, что надо взрыхлить слежавшуюся за зиму землю. А на самом деле мы снова переворачиваем землю, вместе с семенами сорняков, которые готовы всходить.</a:t>
            </a:r>
          </a:p>
          <a:p>
            <a:pPr algn="just"/>
            <a:endParaRPr lang="ru-RU" sz="3200" dirty="0" smtClean="0"/>
          </a:p>
          <a:p>
            <a:pPr algn="just"/>
            <a:r>
              <a:rPr lang="ru-RU" sz="3200" dirty="0" smtClean="0"/>
              <a:t>Этими манипуляциями мы только способствуем отличному росту сорняка, что и получаем в итоге. Поэтому грядки для картошки не надо копать.</a:t>
            </a:r>
          </a:p>
          <a:p>
            <a:endParaRPr lang="ru-RU" dirty="0"/>
          </a:p>
        </p:txBody>
      </p:sp>
    </p:spTree>
    <p:extLst>
      <p:ext uri="{BB962C8B-B14F-4D97-AF65-F5344CB8AC3E}">
        <p14:creationId xmlns:p14="http://schemas.microsoft.com/office/powerpoint/2010/main" xmlns="" val="682999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635298" y="320163"/>
            <a:ext cx="9540797"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b="1" i="0" u="none" strike="noStrike" cap="none" normalizeH="0" baseline="0" dirty="0" smtClean="0">
                <a:ln>
                  <a:noFill/>
                </a:ln>
                <a:solidFill>
                  <a:srgbClr val="333333"/>
                </a:solidFill>
                <a:effectLst/>
                <a:latin typeface="Helvetica"/>
                <a:ea typeface="Times New Roman" pitchFamily="18" charset="0"/>
                <a:cs typeface="Times New Roman" pitchFamily="18" charset="0"/>
              </a:rPr>
              <a:t>А вот что нужно сделать:</a:t>
            </a:r>
          </a:p>
          <a:p>
            <a:pPr marL="0" marR="0" lvl="0" indent="0" algn="l" defTabSz="914400" rtl="0" eaLnBrk="1" fontAlgn="base" latinLnBrk="0" hangingPunct="1">
              <a:lnSpc>
                <a:spcPct val="100000"/>
              </a:lnSpc>
              <a:spcBef>
                <a:spcPct val="0"/>
              </a:spcBef>
              <a:spcAft>
                <a:spcPct val="0"/>
              </a:spcAft>
              <a:buClrTx/>
              <a:buSzTx/>
              <a:buFontTx/>
              <a:buNone/>
              <a:tabLst>
                <a:tab pos="457200" algn="l"/>
              </a:tabLst>
            </a:pPr>
            <a:endParaRPr kumimoji="0" lang="ru-RU" b="1" i="0" u="none" strike="noStrike" cap="none" normalizeH="0" baseline="0" dirty="0" smtClean="0">
              <a:ln>
                <a:noFill/>
              </a:ln>
              <a:solidFill>
                <a:schemeClr val="tx1"/>
              </a:solidFill>
              <a:effectLst/>
              <a:latin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Выбрать участок целинной земли.</a:t>
            </a:r>
            <a:endParaRPr kumimoji="0" lang="ru-RU" b="0" i="0" u="none" strike="noStrike" cap="none" normalizeH="0" baseline="0" dirty="0" smtClean="0">
              <a:ln>
                <a:noFill/>
              </a:ln>
              <a:solidFill>
                <a:schemeClr val="tx1"/>
              </a:solidFill>
              <a:effectLst/>
              <a:latin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Удалить верхний слой травы.</a:t>
            </a:r>
            <a:endParaRPr kumimoji="0" lang="ru-RU" b="0" i="0" u="none" strike="noStrike" cap="none" normalizeH="0" baseline="0" dirty="0" smtClean="0">
              <a:ln>
                <a:noFill/>
              </a:ln>
              <a:solidFill>
                <a:schemeClr val="tx1"/>
              </a:solidFill>
              <a:effectLst/>
              <a:latin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Плугом или лопатой сделать сплошную лунку.</a:t>
            </a:r>
            <a:endParaRPr kumimoji="0" lang="ru-RU" b="0" i="0" u="none" strike="noStrike" cap="none" normalizeH="0" baseline="0" dirty="0" smtClean="0">
              <a:ln>
                <a:noFill/>
              </a:ln>
              <a:solidFill>
                <a:schemeClr val="tx1"/>
              </a:solidFill>
              <a:effectLst/>
              <a:latin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Засадить лунку картошкой.</a:t>
            </a:r>
            <a:endParaRPr kumimoji="0" lang="ru-RU" b="0" i="0" u="none" strike="noStrike" cap="none" normalizeH="0" baseline="0" dirty="0" smtClean="0">
              <a:ln>
                <a:noFill/>
              </a:ln>
              <a:solidFill>
                <a:schemeClr val="tx1"/>
              </a:solidFill>
              <a:effectLst/>
              <a:latin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Накрыть грядку слоем мульчи.</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ru-RU"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b="1" i="0" u="none" strike="noStrike" cap="none" normalizeH="0" baseline="0" dirty="0" smtClean="0">
                <a:ln>
                  <a:noFill/>
                </a:ln>
                <a:solidFill>
                  <a:srgbClr val="333333"/>
                </a:solidFill>
                <a:effectLst/>
                <a:latin typeface="Helvetica"/>
                <a:ea typeface="Times New Roman" pitchFamily="18" charset="0"/>
                <a:cs typeface="Times New Roman" pitchFamily="18" charset="0"/>
              </a:rPr>
              <a:t>Мульча</a:t>
            </a: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 </a:t>
            </a:r>
            <a:r>
              <a:rPr kumimoji="0" lang="ru-RU" b="0" i="0" u="none" strike="noStrike" cap="none" normalizeH="0" baseline="0" dirty="0" smtClean="0">
                <a:ln>
                  <a:noFill/>
                </a:ln>
                <a:solidFill>
                  <a:srgbClr val="333333"/>
                </a:solidFill>
                <a:effectLst/>
                <a:latin typeface="Calibri"/>
                <a:ea typeface="Times New Roman" pitchFamily="18" charset="0"/>
                <a:cs typeface="Times New Roman" pitchFamily="18" charset="0"/>
              </a:rPr>
              <a:t>–</a:t>
            </a: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 </a:t>
            </a:r>
            <a:r>
              <a:rPr kumimoji="0" lang="ru-RU" i="1" u="none" strike="noStrike" cap="none" normalizeH="0" baseline="0" dirty="0" smtClean="0">
                <a:ln>
                  <a:noFill/>
                </a:ln>
                <a:solidFill>
                  <a:srgbClr val="333333"/>
                </a:solidFill>
                <a:effectLst/>
                <a:latin typeface="Helvetica"/>
                <a:ea typeface="Times New Roman" pitchFamily="18" charset="0"/>
                <a:cs typeface="Times New Roman" pitchFamily="18" charset="0"/>
              </a:rPr>
              <a:t>это защитный слой земли, в качестве которого надо использовать солому, древесную стружку крупной фракции, сосновые иголки или даже предварительно сорванную траву.</a:t>
            </a:r>
            <a:endParaRPr lang="ru-RU" i="1" dirty="0" smtClean="0">
              <a:solidFill>
                <a:srgbClr val="333333"/>
              </a:solidFill>
              <a:latin typeface="Helvetica"/>
              <a:cs typeface="Times New Roman" pitchFamily="18" charset="0"/>
            </a:endParaRPr>
          </a:p>
          <a:p>
            <a:pPr algn="r" eaLnBrk="0" fontAlgn="base" hangingPunct="0">
              <a:spcBef>
                <a:spcPct val="0"/>
              </a:spcBef>
              <a:spcAft>
                <a:spcPct val="0"/>
              </a:spcAft>
              <a:tabLst>
                <a:tab pos="457200" algn="l"/>
              </a:tabLst>
            </a:pPr>
            <a:r>
              <a:rPr kumimoji="0" lang="ru-RU" i="1" u="none" strike="noStrike" cap="none" normalizeH="0" baseline="0" dirty="0" smtClean="0">
                <a:ln>
                  <a:noFill/>
                </a:ln>
                <a:solidFill>
                  <a:srgbClr val="333333"/>
                </a:solidFill>
                <a:effectLst/>
                <a:latin typeface="Helvetica"/>
                <a:cs typeface="Times New Roman" pitchFamily="18" charset="0"/>
              </a:rPr>
              <a:t>                                                                              </a:t>
            </a:r>
            <a:r>
              <a:rPr lang="ru-RU" sz="1600" dirty="0" smtClean="0">
                <a:solidFill>
                  <a:srgbClr val="333333"/>
                </a:solidFill>
                <a:latin typeface="Helvetica"/>
                <a:ea typeface="Times New Roman" pitchFamily="18" charset="0"/>
                <a:cs typeface="Times New Roman" pitchFamily="18" charset="0"/>
              </a:rPr>
              <a:t>Оставшиеся в земле корешки травы удалять не </a:t>
            </a:r>
            <a:r>
              <a:rPr lang="ru-RU" sz="1600" dirty="0">
                <a:solidFill>
                  <a:srgbClr val="333333"/>
                </a:solidFill>
                <a:latin typeface="Helvetica"/>
                <a:ea typeface="Times New Roman" pitchFamily="18" charset="0"/>
                <a:cs typeface="Times New Roman" pitchFamily="18" charset="0"/>
              </a:rPr>
              <a:t>надо. Они хорошо выполнят функцию </a:t>
            </a:r>
            <a:endParaRPr lang="ru-RU" sz="1600" dirty="0" smtClean="0">
              <a:solidFill>
                <a:srgbClr val="333333"/>
              </a:solidFill>
              <a:latin typeface="Helvetica"/>
              <a:ea typeface="Times New Roman" pitchFamily="18" charset="0"/>
              <a:cs typeface="Times New Roman" pitchFamily="18" charset="0"/>
            </a:endParaRP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дренажных </a:t>
            </a:r>
            <a:r>
              <a:rPr lang="ru-RU" sz="1600" dirty="0">
                <a:solidFill>
                  <a:srgbClr val="333333"/>
                </a:solidFill>
                <a:latin typeface="Helvetica"/>
                <a:ea typeface="Times New Roman" pitchFamily="18" charset="0"/>
                <a:cs typeface="Times New Roman" pitchFamily="18" charset="0"/>
              </a:rPr>
              <a:t>каналов, по которым воды лучше </a:t>
            </a:r>
            <a:endParaRPr lang="ru-RU" sz="1600" dirty="0" smtClean="0">
              <a:solidFill>
                <a:srgbClr val="333333"/>
              </a:solidFill>
              <a:latin typeface="Helvetica"/>
              <a:ea typeface="Times New Roman" pitchFamily="18" charset="0"/>
              <a:cs typeface="Times New Roman" pitchFamily="18" charset="0"/>
            </a:endParaRP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просочится </a:t>
            </a:r>
            <a:r>
              <a:rPr lang="ru-RU" sz="1600" dirty="0">
                <a:solidFill>
                  <a:srgbClr val="333333"/>
                </a:solidFill>
                <a:latin typeface="Helvetica"/>
                <a:ea typeface="Times New Roman" pitchFamily="18" charset="0"/>
                <a:cs typeface="Times New Roman" pitchFamily="18" charset="0"/>
              </a:rPr>
              <a:t>вглубь земли. Не стоит переживать, </a:t>
            </a:r>
            <a:r>
              <a:rPr lang="ru-RU" sz="1600" dirty="0" smtClean="0">
                <a:solidFill>
                  <a:srgbClr val="333333"/>
                </a:solidFill>
                <a:latin typeface="Helvetica"/>
                <a:ea typeface="Times New Roman" pitchFamily="18" charset="0"/>
                <a:cs typeface="Times New Roman" pitchFamily="18" charset="0"/>
              </a:rPr>
              <a:t>что эти</a:t>
            </a: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 коренья прорасту в новые сорняки. Слой мульчи перекроет</a:t>
            </a: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 </a:t>
            </a:r>
            <a:r>
              <a:rPr lang="ru-RU" sz="1600" dirty="0">
                <a:solidFill>
                  <a:srgbClr val="333333"/>
                </a:solidFill>
                <a:latin typeface="Helvetica"/>
                <a:ea typeface="Times New Roman" pitchFamily="18" charset="0"/>
                <a:cs typeface="Times New Roman" pitchFamily="18" charset="0"/>
              </a:rPr>
              <a:t>лучи солнца и необходимое от них тепло, так что </a:t>
            </a:r>
            <a:endParaRPr lang="ru-RU" sz="1600" dirty="0" smtClean="0">
              <a:solidFill>
                <a:srgbClr val="333333"/>
              </a:solidFill>
              <a:latin typeface="Helvetica"/>
              <a:ea typeface="Times New Roman" pitchFamily="18" charset="0"/>
              <a:cs typeface="Times New Roman" pitchFamily="18" charset="0"/>
            </a:endParaRP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со </a:t>
            </a:r>
            <a:r>
              <a:rPr lang="ru-RU" sz="1600" dirty="0">
                <a:solidFill>
                  <a:srgbClr val="333333"/>
                </a:solidFill>
                <a:latin typeface="Helvetica"/>
                <a:ea typeface="Times New Roman" pitchFamily="18" charset="0"/>
                <a:cs typeface="Times New Roman" pitchFamily="18" charset="0"/>
              </a:rPr>
              <a:t>временем они просто сгниют, при </a:t>
            </a:r>
            <a:endParaRPr lang="ru-RU" sz="1600" dirty="0" smtClean="0">
              <a:solidFill>
                <a:srgbClr val="333333"/>
              </a:solidFill>
              <a:latin typeface="Helvetica"/>
              <a:ea typeface="Times New Roman" pitchFamily="18" charset="0"/>
              <a:cs typeface="Times New Roman" pitchFamily="18" charset="0"/>
            </a:endParaRPr>
          </a:p>
          <a:p>
            <a:pPr algn="r" eaLnBrk="0" fontAlgn="base" hangingPunct="0">
              <a:spcBef>
                <a:spcPct val="0"/>
              </a:spcBef>
              <a:spcAft>
                <a:spcPct val="0"/>
              </a:spcAft>
              <a:tabLst>
                <a:tab pos="457200" algn="l"/>
              </a:tabLst>
            </a:pPr>
            <a:r>
              <a:rPr lang="ru-RU" sz="1600" dirty="0" smtClean="0">
                <a:solidFill>
                  <a:srgbClr val="333333"/>
                </a:solidFill>
                <a:latin typeface="Helvetica"/>
                <a:ea typeface="Times New Roman" pitchFamily="18" charset="0"/>
                <a:cs typeface="Times New Roman" pitchFamily="18" charset="0"/>
              </a:rPr>
              <a:t>этом </a:t>
            </a:r>
            <a:r>
              <a:rPr lang="ru-RU" sz="1600" dirty="0">
                <a:solidFill>
                  <a:srgbClr val="333333"/>
                </a:solidFill>
                <a:latin typeface="Helvetica"/>
                <a:ea typeface="Times New Roman" pitchFamily="18" charset="0"/>
                <a:cs typeface="Times New Roman" pitchFamily="18" charset="0"/>
              </a:rPr>
              <a:t>удобрив картофель.</a:t>
            </a:r>
            <a:endParaRPr lang="ru-RU" sz="1600" dirty="0">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sz="1600" i="1" u="none" strike="noStrike" cap="none" normalizeH="0" baseline="0" dirty="0" smtClean="0">
              <a:ln>
                <a:noFill/>
              </a:ln>
              <a:solidFill>
                <a:srgbClr val="333333"/>
              </a:solidFill>
              <a:effectLst/>
              <a:latin typeface="Helvetica"/>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i="1"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	</a:t>
            </a:r>
            <a:endParaRPr kumimoji="0" lang="ru-RU" b="0" i="0" u="none" strike="noStrike" cap="none" normalizeH="0" baseline="0" dirty="0" smtClean="0">
              <a:ln>
                <a:noFill/>
              </a:ln>
              <a:solidFill>
                <a:schemeClr val="tx1"/>
              </a:solidFill>
              <a:effectLst/>
              <a:latin typeface="Arial" pitchFamily="34" charset="0"/>
            </a:endParaRPr>
          </a:p>
        </p:txBody>
      </p:sp>
      <p:pic>
        <p:nvPicPr>
          <p:cNvPr id="1026" name="Picture 2" descr="https://avatars.mds.yandex.net/get-zen_doc/112297/pub_5b2fdc775679ba00a9fec533_5b2fde9b21aed500a99ff080/scale_1200"/>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88384" y="3451822"/>
            <a:ext cx="3158104" cy="2251861"/>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4277" y="253497"/>
            <a:ext cx="9189268" cy="1754326"/>
          </a:xfrm>
          <a:prstGeom prst="rect">
            <a:avLst/>
          </a:prstGeom>
        </p:spPr>
        <p:txBody>
          <a:bodyPr wrap="square">
            <a:spAutoFit/>
          </a:bodyPr>
          <a:lstStyle/>
          <a:p>
            <a:pPr lvl="0" algn="just" eaLnBrk="0" fontAlgn="base" hangingPunct="0">
              <a:spcBef>
                <a:spcPct val="0"/>
              </a:spcBef>
              <a:spcAft>
                <a:spcPct val="0"/>
              </a:spcAft>
              <a:tabLst>
                <a:tab pos="457200" algn="l"/>
              </a:tabLst>
            </a:pPr>
            <a:r>
              <a:rPr lang="ru-RU" dirty="0">
                <a:solidFill>
                  <a:srgbClr val="333333"/>
                </a:solidFill>
                <a:latin typeface="Helvetica"/>
                <a:ea typeface="Times New Roman" pitchFamily="18" charset="0"/>
                <a:cs typeface="Times New Roman" pitchFamily="18" charset="0"/>
              </a:rPr>
              <a:t>	Поливать картошку часто не надо. Достаточно 5-6 дождей за сезон. Но если лето засушливое, то два-три раза полить участок придётся. Слой мульчи позволит сохранить влагу в земле, не дав солнцу высушить почву.</a:t>
            </a:r>
            <a:endParaRPr lang="ru-RU" dirty="0">
              <a:latin typeface="Arial" pitchFamily="34" charset="0"/>
            </a:endParaRPr>
          </a:p>
          <a:p>
            <a:pPr lvl="0" algn="just" eaLnBrk="0" fontAlgn="base" hangingPunct="0">
              <a:spcBef>
                <a:spcPct val="0"/>
              </a:spcBef>
              <a:spcAft>
                <a:spcPct val="0"/>
              </a:spcAft>
              <a:tabLst>
                <a:tab pos="457200" algn="l"/>
              </a:tabLst>
            </a:pPr>
            <a:r>
              <a:rPr lang="ru-RU" dirty="0">
                <a:solidFill>
                  <a:srgbClr val="333333"/>
                </a:solidFill>
                <a:latin typeface="Helvetica"/>
                <a:ea typeface="Times New Roman" pitchFamily="18" charset="0"/>
                <a:cs typeface="Times New Roman" pitchFamily="18" charset="0"/>
              </a:rPr>
              <a:t>	Такой огород без хлопот подойдёт для пожилых людей. Из-за отсутствия трудоёмкой перекопки, а также каждодневного полива, на пригородном участке можно будет отдохнуть в прохладном саду.</a:t>
            </a:r>
            <a:endParaRPr lang="ru-RU" dirty="0">
              <a:latin typeface="Arial" pitchFamily="34" charset="0"/>
            </a:endParaRPr>
          </a:p>
        </p:txBody>
      </p:sp>
      <p:pic>
        <p:nvPicPr>
          <p:cNvPr id="3" name="Picture 4" descr="https://avatars.mds.yandex.net/get-zen_doc/29485/pub_5b2fdc775679ba00a9fec533_5b2fdd507d6d5000a81984a9/scale_2400"/>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571591" y="3186819"/>
            <a:ext cx="3494639" cy="2263366"/>
          </a:xfrm>
          <a:prstGeom prst="rect">
            <a:avLst/>
          </a:prstGeom>
          <a:noFill/>
          <a:extLst>
            <a:ext uri="{909E8E84-426E-40DD-AFC4-6F175D3DCCD1}">
              <a14:hiddenFill xmlns:a14="http://schemas.microsoft.com/office/drawing/2010/main" xmlns="">
                <a:solidFill>
                  <a:srgbClr val="FFFFFF"/>
                </a:solidFill>
              </a14:hiddenFill>
            </a:ext>
          </a:extLst>
        </p:spPr>
      </p:pic>
      <p:pic>
        <p:nvPicPr>
          <p:cNvPr id="3074" name="Picture 2" descr="урожай картофеля"/>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1675" y="2127564"/>
            <a:ext cx="3348117" cy="2118511"/>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Рисунок 4" descr="https://videohandmade.ru/wp-content/uploads/2019/08/1-7-700x650.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101611" y="3965418"/>
            <a:ext cx="3105339" cy="2335794"/>
          </a:xfrm>
          <a:prstGeom prst="rect">
            <a:avLst/>
          </a:prstGeom>
          <a:noFill/>
          <a:ln>
            <a:noFill/>
          </a:ln>
        </p:spPr>
      </p:pic>
    </p:spTree>
    <p:extLst>
      <p:ext uri="{BB962C8B-B14F-4D97-AF65-F5344CB8AC3E}">
        <p14:creationId xmlns:p14="http://schemas.microsoft.com/office/powerpoint/2010/main" xmlns="" val="3537863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419724" y="304529"/>
            <a:ext cx="10193311"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b="1" i="0" u="none" strike="noStrike" cap="none" normalizeH="0" baseline="0" dirty="0" smtClean="0">
                <a:ln>
                  <a:noFill/>
                </a:ln>
                <a:solidFill>
                  <a:srgbClr val="333333"/>
                </a:solidFill>
                <a:effectLst/>
                <a:latin typeface="Helvetica"/>
                <a:ea typeface="Times New Roman" pitchFamily="18" charset="0"/>
                <a:cs typeface="Times New Roman" pitchFamily="18" charset="0"/>
              </a:rPr>
              <a:t>Чтобы сохранить влагу в земле, надо пользоваться укрывным материалом</a:t>
            </a: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tab pos="457200" algn="l"/>
              </a:tabLst>
            </a:pPr>
            <a:endParaRPr kumimoji="0" lang="ru-RU"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b="1" i="1" u="sng" strike="noStrike" cap="none" normalizeH="0" baseline="0" dirty="0" smtClean="0">
                <a:ln>
                  <a:noFill/>
                </a:ln>
                <a:solidFill>
                  <a:srgbClr val="333333"/>
                </a:solidFill>
                <a:effectLst/>
                <a:latin typeface="Helvetica"/>
                <a:ea typeface="Times New Roman" pitchFamily="18" charset="0"/>
                <a:cs typeface="Times New Roman" pitchFamily="18" charset="0"/>
              </a:rPr>
              <a:t>Он бывает трёх видов:</a:t>
            </a:r>
            <a:endParaRPr kumimoji="0" lang="ru-RU" b="1" i="1" u="sng"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Нетканое волокно чёрного цвета.</a:t>
            </a:r>
            <a:endParaRPr kumimoji="0" lang="ru-RU"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Нетканое волокно белого цвета.</a:t>
            </a:r>
            <a:endParaRPr kumimoji="0" lang="ru-RU"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Прозрачная плёнка.</a:t>
            </a:r>
            <a:endParaRPr kumimoji="0" lang="ru-RU"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b="0" i="0" u="none" strike="noStrike" cap="none" normalizeH="0" baseline="0" dirty="0" smtClean="0">
                <a:ln>
                  <a:noFill/>
                </a:ln>
                <a:solidFill>
                  <a:srgbClr val="333333"/>
                </a:solidFill>
                <a:effectLst/>
                <a:latin typeface="Helvetica"/>
                <a:ea typeface="Times New Roman" pitchFamily="18" charset="0"/>
                <a:cs typeface="Times New Roman" pitchFamily="18" charset="0"/>
              </a:rPr>
              <a:t>Каждый материал служит для различных нужд. Грамотное применение по назначению каждого из них гарантирует высокие показатели урожая, при низких трудозатратах.</a:t>
            </a:r>
            <a:endParaRPr kumimoji="0" lang="ru-RU" b="0" i="0" u="none" strike="noStrike" cap="none" normalizeH="0" baseline="0" dirty="0" smtClean="0">
              <a:ln>
                <a:noFill/>
              </a:ln>
              <a:solidFill>
                <a:schemeClr val="tx1"/>
              </a:solidFill>
              <a:effectLst/>
              <a:latin typeface="Arial" pitchFamily="34" charset="0"/>
            </a:endParaRPr>
          </a:p>
        </p:txBody>
      </p:sp>
      <p:pic>
        <p:nvPicPr>
          <p:cNvPr id="2050" name="Picture 2" descr="https://6cotok.boltai.com/wp-content/uploads/sites/12/2015/08/i-200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19724" y="2889852"/>
            <a:ext cx="4070795" cy="374633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2673" y="271605"/>
            <a:ext cx="9940705" cy="6370462"/>
          </a:xfrm>
          <a:prstGeom prst="rect">
            <a:avLst/>
          </a:prstGeom>
        </p:spPr>
        <p:txBody>
          <a:bodyPr wrap="square">
            <a:spAutoFit/>
          </a:bodyPr>
          <a:lstStyle/>
          <a:p>
            <a:pPr>
              <a:lnSpc>
                <a:spcPct val="115000"/>
              </a:lnSpc>
              <a:spcBef>
                <a:spcPts val="1800"/>
              </a:spcBef>
              <a:spcAft>
                <a:spcPts val="600"/>
              </a:spcAft>
            </a:pPr>
            <a:r>
              <a:rPr lang="ru-RU" sz="2800" b="1"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Как бороться с сорняком?</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i="1"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Есть интересный метод борьбы с сорной травой. Он заключается в проращивании вредителя ранней весной.</a:t>
            </a:r>
            <a:endParaRPr lang="ru-RU" sz="1600"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875"/>
              </a:spcAft>
            </a:pPr>
            <a:r>
              <a:rPr lang="ru-RU" b="1" u="sng"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Что надо для борьбы весной с сорняком?</a:t>
            </a:r>
            <a:endParaRPr lang="ru-RU" sz="1600" b="1" u="sng"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840"/>
              </a:spcBef>
              <a:spcAft>
                <a:spcPts val="840"/>
              </a:spcAft>
              <a:buFont typeface="Wingdings" panose="05000000000000000000" pitchFamily="2" charset="2"/>
              <a:buChar char="Ø"/>
              <a:tabLst>
                <a:tab pos="457200" algn="l"/>
              </a:tabLst>
            </a:pPr>
            <a:r>
              <a:rPr lang="ru-RU"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Участок под грядку надо посыпать торфом или золой (прямо по слою снега).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840"/>
              </a:spcBef>
              <a:spcAft>
                <a:spcPts val="840"/>
              </a:spcAft>
              <a:buFont typeface="Wingdings" panose="05000000000000000000" pitchFamily="2" charset="2"/>
              <a:buChar char="Ø"/>
              <a:tabLst>
                <a:tab pos="457200" algn="l"/>
              </a:tabLst>
            </a:pPr>
            <a:r>
              <a:rPr lang="ru-RU"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Накрыть торф (золу) плотной плёнкой.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840"/>
              </a:spcBef>
              <a:spcAft>
                <a:spcPts val="840"/>
              </a:spcAft>
              <a:buFont typeface="Wingdings" panose="05000000000000000000" pitchFamily="2" charset="2"/>
              <a:buChar char="Ø"/>
              <a:tabLst>
                <a:tab pos="457200" algn="l"/>
              </a:tabLst>
            </a:pPr>
            <a:r>
              <a:rPr lang="ru-RU"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Через 2-3 недели, когда сорняк начнёт проклёвываться, плёнку надо убрать, а траву удалить, подрезав корни.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840"/>
              </a:spcBef>
              <a:spcAft>
                <a:spcPts val="840"/>
              </a:spcAft>
              <a:tabLst>
                <a:tab pos="457200" algn="l"/>
              </a:tabLst>
            </a:pPr>
            <a:r>
              <a:rPr lang="ru-RU" dirty="0" smtClean="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	Процедуру </a:t>
            </a:r>
            <a:r>
              <a:rPr lang="ru-RU"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можно повторить за 2 недели до планируемой высадки овощных культур.</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Эти мероприятия ускоряют прорастание семян сорной травы. Если сделать всё правильно, то в летний период сорняки не вырастут, так как жизнеспособных семян в земле не будет.</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875"/>
              </a:spcAft>
            </a:pPr>
            <a:r>
              <a:rPr lang="ru-RU" dirty="0" smtClean="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778783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6871" y="314519"/>
            <a:ext cx="10520127" cy="1946687"/>
          </a:xfrm>
          <a:prstGeom prst="rect">
            <a:avLst/>
          </a:prstGeom>
        </p:spPr>
        <p:txBody>
          <a:bodyPr wrap="square">
            <a:spAutoFit/>
          </a:bodyPr>
          <a:lstStyle/>
          <a:p>
            <a:pPr algn="ctr">
              <a:lnSpc>
                <a:spcPts val="2700"/>
              </a:lnSpc>
              <a:spcAft>
                <a:spcPts val="0"/>
              </a:spcAft>
            </a:pPr>
            <a:r>
              <a:rPr lang="ru-RU" b="1" kern="1800" dirty="0">
                <a:solidFill>
                  <a:srgbClr val="47473F"/>
                </a:solidFill>
                <a:latin typeface="Georgia" panose="02040502050405020303" pitchFamily="18" charset="0"/>
                <a:ea typeface="Times New Roman" panose="02020603050405020304" pitchFamily="18" charset="0"/>
                <a:cs typeface="Times New Roman" panose="02020603050405020304" pitchFamily="18" charset="0"/>
              </a:rPr>
              <a:t>Что делать в августе – </a:t>
            </a:r>
            <a:r>
              <a:rPr lang="ru-RU" b="1" kern="1800" dirty="0" smtClean="0">
                <a:solidFill>
                  <a:srgbClr val="47473F"/>
                </a:solidFill>
                <a:latin typeface="Georgia" panose="02040502050405020303" pitchFamily="18" charset="0"/>
                <a:ea typeface="Times New Roman" panose="02020603050405020304" pitchFamily="18" charset="0"/>
                <a:cs typeface="Times New Roman" panose="02020603050405020304" pitchFamily="18" charset="0"/>
              </a:rPr>
              <a:t>10 самых </a:t>
            </a:r>
            <a:r>
              <a:rPr lang="ru-RU" b="1" kern="1800" dirty="0">
                <a:solidFill>
                  <a:srgbClr val="47473F"/>
                </a:solidFill>
                <a:latin typeface="Georgia" panose="02040502050405020303" pitchFamily="18" charset="0"/>
                <a:ea typeface="Times New Roman" panose="02020603050405020304" pitchFamily="18" charset="0"/>
                <a:cs typeface="Times New Roman" panose="02020603050405020304" pitchFamily="18" charset="0"/>
              </a:rPr>
              <a:t>важных дел в </a:t>
            </a:r>
            <a:r>
              <a:rPr lang="ru-RU" b="1" kern="1800" dirty="0" smtClean="0">
                <a:solidFill>
                  <a:srgbClr val="47473F"/>
                </a:solidFill>
                <a:latin typeface="Georgia" panose="02040502050405020303" pitchFamily="18" charset="0"/>
                <a:ea typeface="Times New Roman" panose="02020603050405020304" pitchFamily="18" charset="0"/>
                <a:cs typeface="Times New Roman" panose="02020603050405020304" pitchFamily="18" charset="0"/>
              </a:rPr>
              <a:t>саду и огороде</a:t>
            </a:r>
          </a:p>
          <a:p>
            <a:pPr marL="342900" indent="-342900">
              <a:buAutoNum type="arabicPeriod"/>
            </a:pPr>
            <a:r>
              <a:rPr lang="ru-RU" sz="1600" b="1" dirty="0" smtClean="0"/>
              <a:t>Собирайте </a:t>
            </a:r>
            <a:r>
              <a:rPr lang="ru-RU" sz="1600" b="1" dirty="0"/>
              <a:t>фрукты и ягоды.</a:t>
            </a:r>
            <a:r>
              <a:rPr lang="ru-RU" sz="1600" dirty="0"/>
              <a:t> В августе созревают ранние сорта </a:t>
            </a:r>
            <a:r>
              <a:rPr lang="ru-RU" dirty="0" smtClean="0"/>
              <a:t>яблоки, груши, алычи</a:t>
            </a:r>
            <a:r>
              <a:rPr lang="ru-RU" sz="1600" dirty="0"/>
              <a:t> и поздняя вишня. Поспевают рябина и </a:t>
            </a:r>
            <a:r>
              <a:rPr lang="ru-RU" sz="1600" dirty="0" err="1"/>
              <a:t>арония</a:t>
            </a:r>
            <a:r>
              <a:rPr lang="ru-RU" sz="1600" dirty="0"/>
              <a:t>, завершают плодоношение смородина и крыжовник. Не давайте яблокам и грушам перезревать, снимайте их за </a:t>
            </a:r>
            <a:r>
              <a:rPr lang="ru-RU" sz="1600" dirty="0" smtClean="0"/>
              <a:t>3-5 дней </a:t>
            </a:r>
            <a:r>
              <a:rPr lang="ru-RU" sz="1600" dirty="0"/>
              <a:t>до созревания. При этом старайтесь не испортить кожицу, чтобы плоды дольше хранились. </a:t>
            </a:r>
            <a:r>
              <a:rPr lang="ru-RU" sz="1600" dirty="0" smtClean="0"/>
              <a:t>Усыпанные </a:t>
            </a:r>
            <a:r>
              <a:rPr lang="ru-RU" sz="1600" dirty="0"/>
              <a:t>плодами и ягодами ветви укрепите </a:t>
            </a:r>
            <a:r>
              <a:rPr lang="ru-RU" sz="1600" dirty="0" smtClean="0"/>
              <a:t>подпорками, </a:t>
            </a:r>
            <a:r>
              <a:rPr lang="ru-RU" sz="1600" dirty="0"/>
              <a:t>чтобы деревьям и кустарникам было легче выстоять до конца сезона</a:t>
            </a:r>
            <a:r>
              <a:rPr lang="ru-RU" sz="1600" dirty="0" smtClean="0"/>
              <a:t>.</a:t>
            </a:r>
          </a:p>
          <a:p>
            <a:r>
              <a:rPr lang="ru-RU" sz="1600" dirty="0" smtClean="0"/>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descr="Сад в августе"/>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48008" y="2427188"/>
            <a:ext cx="3044982" cy="2280614"/>
          </a:xfrm>
          <a:prstGeom prst="rect">
            <a:avLst/>
          </a:prstGeom>
          <a:noFill/>
          <a:ln>
            <a:noFill/>
          </a:ln>
        </p:spPr>
      </p:pic>
      <p:sp>
        <p:nvSpPr>
          <p:cNvPr id="4" name="Прямоугольник 3"/>
          <p:cNvSpPr/>
          <p:nvPr/>
        </p:nvSpPr>
        <p:spPr>
          <a:xfrm>
            <a:off x="3892990" y="2427188"/>
            <a:ext cx="6672404" cy="1774588"/>
          </a:xfrm>
          <a:prstGeom prst="rect">
            <a:avLst/>
          </a:prstGeom>
        </p:spPr>
        <p:txBody>
          <a:bodyPr wrap="square">
            <a:spAutoFit/>
          </a:bodyPr>
          <a:lstStyle/>
          <a:p>
            <a:pPr>
              <a:lnSpc>
                <a:spcPct val="115000"/>
              </a:lnSpc>
              <a:spcAft>
                <a:spcPts val="0"/>
              </a:spcAft>
            </a:pPr>
            <a:r>
              <a:rPr lang="ru-RU" sz="1600" b="1" dirty="0">
                <a:solidFill>
                  <a:srgbClr val="000000"/>
                </a:solidFill>
                <a:latin typeface="inherit"/>
                <a:ea typeface="Times New Roman" panose="02020603050405020304" pitchFamily="18" charset="0"/>
                <a:cs typeface="Arial" panose="020B0604020202020204" pitchFamily="34" charset="0"/>
              </a:rPr>
              <a:t>2. Проверьте прививки деревьев и проведите окулировку.</a:t>
            </a:r>
            <a:r>
              <a:rPr lang="ru-R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Продолжайте следить за приживаемостью прививок и глазков, сделанных в июле. Неудачные прививки сразу удаляйте, чтобы дерево не тратило на них силы. До середины месяца завершите </a:t>
            </a:r>
            <a:r>
              <a:rPr lang="ru-RU" sz="16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окулировку яблони, </a:t>
            </a:r>
            <a:r>
              <a:rPr lang="ru-R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груши и рябины</a:t>
            </a:r>
            <a:r>
              <a:rPr lang="ru-RU" sz="16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a:lnSpc>
                <a:spcPct val="115000"/>
              </a:lnSpc>
              <a:spcAft>
                <a:spcPts val="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descr="https://www.ogorod.ru/images/cache/455x300/crop/images%7Ccms-image-000025511.jpg">
            <a:hlinkClick r:id="rId3" tgtFrame="&quot;_blank&quo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337426" y="4000500"/>
            <a:ext cx="3663776" cy="2364086"/>
          </a:xfrm>
          <a:prstGeom prst="rect">
            <a:avLst/>
          </a:prstGeom>
          <a:noFill/>
          <a:ln>
            <a:noFill/>
          </a:ln>
        </p:spPr>
      </p:pic>
    </p:spTree>
    <p:extLst>
      <p:ext uri="{BB962C8B-B14F-4D97-AF65-F5344CB8AC3E}">
        <p14:creationId xmlns:p14="http://schemas.microsoft.com/office/powerpoint/2010/main" xmlns="" val="1448784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15636" y="488887"/>
            <a:ext cx="9759635" cy="5472267"/>
          </a:xfrm>
          <a:prstGeom prst="rect">
            <a:avLst/>
          </a:prstGeom>
        </p:spPr>
        <p:txBody>
          <a:bodyPr wrap="square">
            <a:spAutoFit/>
          </a:bodyPr>
          <a:lstStyle/>
          <a:p>
            <a:pPr>
              <a:lnSpc>
                <a:spcPct val="115000"/>
              </a:lnSpc>
              <a:spcAft>
                <a:spcPts val="0"/>
              </a:spcAft>
            </a:pPr>
            <a:r>
              <a:rPr lang="ru-RU" b="1" dirty="0">
                <a:solidFill>
                  <a:srgbClr val="000000"/>
                </a:solidFill>
                <a:latin typeface="inherit"/>
                <a:ea typeface="Times New Roman" panose="02020603050405020304" pitchFamily="18" charset="0"/>
                <a:cs typeface="Arial" panose="020B0604020202020204" pitchFamily="34" charset="0"/>
              </a:rPr>
              <a:t>3. Высаживайте черенки кустарников.</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Если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прошлом месяце вы подготовили парник </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с черенками</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смородины и крыжовника, в конце августа – сентябре можете высаживать их на постоянное место. В посадочную яму обязательно добавьте перегной или перепревший компост (1 ведро) и уберите сорняки. Черенки высаживайте наклонно, верхушки обрежьте, чтобы корням было проще питать надземную часть. Тщательно увлажните почву и весь месяц следите за поливом</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algn="just">
              <a:lnSpc>
                <a:spcPct val="115000"/>
              </a:lnSpc>
            </a:pPr>
            <a:r>
              <a:rPr lang="ru-RU" b="1" dirty="0" smtClean="0"/>
              <a:t>4</a:t>
            </a:r>
            <a:r>
              <a:rPr lang="ru-RU" b="1" dirty="0"/>
              <a:t>. Обрежьте малину и посадите саженцы.</a:t>
            </a:r>
            <a:r>
              <a:rPr lang="ru-RU" dirty="0"/>
              <a:t> </a:t>
            </a:r>
            <a:endParaRPr lang="ru-RU" dirty="0" smtClean="0"/>
          </a:p>
          <a:p>
            <a:pPr algn="just">
              <a:lnSpc>
                <a:spcPct val="115000"/>
              </a:lnSpc>
            </a:pPr>
            <a:r>
              <a:rPr lang="ru-RU" dirty="0"/>
              <a:t>	</a:t>
            </a:r>
            <a:r>
              <a:rPr lang="ru-RU" dirty="0" smtClean="0"/>
              <a:t>Удалите </a:t>
            </a:r>
            <a:r>
              <a:rPr lang="ru-RU" dirty="0"/>
              <a:t>поросль и все </a:t>
            </a:r>
            <a:r>
              <a:rPr lang="ru-RU" dirty="0" err="1"/>
              <a:t>отплодоносившие</a:t>
            </a:r>
            <a:r>
              <a:rPr lang="ru-RU" dirty="0"/>
              <a:t> стебли. Ближе к концу августа можете приступать к посадке саженцев – они в это время хорошо приживаются. Главное, выберите для них участок с плодородной почвой и умеренным освещением. Рядом с вишней и черной смородиной высаживать малинник не рекомендуется, т.к. растения будут конкурировать за питательные вещества</a:t>
            </a:r>
            <a:r>
              <a:rPr lang="ru-RU" dirty="0" smtClean="0"/>
              <a:t>.</a:t>
            </a:r>
          </a:p>
          <a:p>
            <a:pPr algn="just">
              <a:lnSpc>
                <a:spcPct val="115000"/>
              </a:lnSpc>
            </a:pPr>
            <a:endParaRPr lang="ru-RU" dirty="0"/>
          </a:p>
          <a:p>
            <a:pPr algn="just">
              <a:lnSpc>
                <a:spcPct val="115000"/>
              </a:lnSpc>
            </a:pPr>
            <a:endParaRPr lang="ru-RU" dirty="0"/>
          </a:p>
          <a:p>
            <a:pPr algn="just">
              <a:lnSpc>
                <a:spcPct val="115000"/>
              </a:lnSpc>
              <a:spcAft>
                <a:spcPts val="0"/>
              </a:spcAft>
            </a:pP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Рисунок 7" descr="https://www.ogorod.ru/images/cache/455x300/crop/images%7Ccms-image-000035920.jpg">
            <a:hlinkClick r:id="rId2" tgtFrame="&quot;_blank&quot;"/>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81870" y="4380745"/>
            <a:ext cx="3528116" cy="2219231"/>
          </a:xfrm>
          <a:prstGeom prst="rect">
            <a:avLst/>
          </a:prstGeom>
          <a:noFill/>
          <a:ln>
            <a:noFill/>
          </a:ln>
        </p:spPr>
      </p:pic>
    </p:spTree>
    <p:extLst>
      <p:ext uri="{BB962C8B-B14F-4D97-AF65-F5344CB8AC3E}">
        <p14:creationId xmlns:p14="http://schemas.microsoft.com/office/powerpoint/2010/main" xmlns="" val="3368031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2672" y="226336"/>
            <a:ext cx="10224563" cy="5790816"/>
          </a:xfrm>
          <a:prstGeom prst="rect">
            <a:avLst/>
          </a:prstGeom>
        </p:spPr>
        <p:txBody>
          <a:bodyPr wrap="square">
            <a:spAutoFit/>
          </a:bodyPr>
          <a:lstStyle/>
          <a:p>
            <a:pPr>
              <a:lnSpc>
                <a:spcPct val="115000"/>
              </a:lnSpc>
              <a:spcAft>
                <a:spcPts val="0"/>
              </a:spcAft>
            </a:pPr>
            <a:r>
              <a:rPr lang="ru-RU" b="1" dirty="0">
                <a:solidFill>
                  <a:srgbClr val="000000"/>
                </a:solidFill>
                <a:latin typeface="inherit"/>
                <a:ea typeface="Times New Roman" panose="02020603050405020304" pitchFamily="18" charset="0"/>
                <a:cs typeface="Arial" panose="020B0604020202020204" pitchFamily="34" charset="0"/>
              </a:rPr>
              <a:t>5. Не откладывайте посадку садовой земляники (клубники).</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Займитесь</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размножением кустов,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чтобы молодые растения успели прижиться и нарастить зеленую массу для прикрытия корневища. Это поможет землянике лучше перенести первые заморозки и пережить зиму. Также позаботьтесь о взрослых растениях, подрыхлите почву и внесите под каждый куст по 1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ч.л</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любого комплексного осеннего удобрения. Лишние усы удалите, чтобы они не ослабляли растение</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algn="just">
              <a:lnSpc>
                <a:spcPct val="115000"/>
              </a:lnSpc>
              <a:spcAft>
                <a:spcPts val="0"/>
              </a:spcAft>
            </a:pPr>
            <a:endPar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nSpc>
                <a:spcPct val="115000"/>
              </a:lnSpc>
            </a:pPr>
            <a:r>
              <a:rPr lang="ru-RU" b="1" dirty="0"/>
              <a:t>6. Приведите в порядок кусты смородины и крыжовника.</a:t>
            </a:r>
            <a:r>
              <a:rPr lang="ru-RU" dirty="0"/>
              <a:t> </a:t>
            </a:r>
            <a:endParaRPr lang="ru-RU" dirty="0" smtClean="0"/>
          </a:p>
          <a:p>
            <a:pPr>
              <a:lnSpc>
                <a:spcPct val="115000"/>
              </a:lnSpc>
            </a:pPr>
            <a:r>
              <a:rPr lang="ru-RU" dirty="0" smtClean="0"/>
              <a:t>Собрав </a:t>
            </a:r>
            <a:r>
              <a:rPr lang="ru-RU" dirty="0"/>
              <a:t>ягоды с кустов, обрежьте все больные побеги, </a:t>
            </a:r>
            <a:endParaRPr lang="ru-RU" dirty="0" smtClean="0"/>
          </a:p>
          <a:p>
            <a:pPr>
              <a:lnSpc>
                <a:spcPct val="115000"/>
              </a:lnSpc>
            </a:pPr>
            <a:r>
              <a:rPr lang="ru-RU" dirty="0" smtClean="0"/>
              <a:t>подрыхлите </a:t>
            </a:r>
            <a:r>
              <a:rPr lang="ru-RU" dirty="0"/>
              <a:t>почву и удалите сорняки. Осмотрите </a:t>
            </a:r>
            <a:endParaRPr lang="ru-RU" dirty="0" smtClean="0"/>
          </a:p>
          <a:p>
            <a:pPr>
              <a:lnSpc>
                <a:spcPct val="115000"/>
              </a:lnSpc>
            </a:pPr>
            <a:r>
              <a:rPr lang="ru-RU" dirty="0" smtClean="0"/>
              <a:t>растения </a:t>
            </a:r>
            <a:r>
              <a:rPr lang="ru-RU" dirty="0"/>
              <a:t>на наличие </a:t>
            </a:r>
            <a:r>
              <a:rPr lang="ru-RU" dirty="0" smtClean="0"/>
              <a:t>вредителей и </a:t>
            </a:r>
            <a:r>
              <a:rPr lang="ru-RU" dirty="0"/>
              <a:t>при </a:t>
            </a:r>
            <a:endParaRPr lang="ru-RU" dirty="0" smtClean="0"/>
          </a:p>
          <a:p>
            <a:pPr>
              <a:lnSpc>
                <a:spcPct val="115000"/>
              </a:lnSpc>
            </a:pPr>
            <a:r>
              <a:rPr lang="ru-RU" dirty="0" smtClean="0"/>
              <a:t>необходимости </a:t>
            </a:r>
            <a:r>
              <a:rPr lang="ru-RU" dirty="0"/>
              <a:t>проведите опрыскивание 1%-</a:t>
            </a:r>
            <a:r>
              <a:rPr lang="ru-RU" dirty="0" err="1"/>
              <a:t>ным</a:t>
            </a:r>
            <a:r>
              <a:rPr lang="ru-RU" dirty="0"/>
              <a:t> </a:t>
            </a:r>
            <a:endParaRPr lang="ru-RU" dirty="0" smtClean="0"/>
          </a:p>
          <a:p>
            <a:pPr>
              <a:lnSpc>
                <a:spcPct val="115000"/>
              </a:lnSpc>
            </a:pPr>
            <a:r>
              <a:rPr lang="ru-RU" dirty="0" smtClean="0"/>
              <a:t>Раствором </a:t>
            </a:r>
            <a:r>
              <a:rPr lang="ru-RU" dirty="0" err="1" smtClean="0"/>
              <a:t>бордоской</a:t>
            </a:r>
            <a:r>
              <a:rPr lang="ru-RU" dirty="0" smtClean="0"/>
              <a:t> жидкости</a:t>
            </a:r>
            <a:r>
              <a:rPr lang="ru-RU" dirty="0"/>
              <a:t> </a:t>
            </a:r>
            <a:r>
              <a:rPr lang="ru-RU" dirty="0" smtClean="0"/>
              <a:t>или народными</a:t>
            </a:r>
            <a:endParaRPr lang="ru-RU" u="sng" dirty="0" smtClean="0"/>
          </a:p>
          <a:p>
            <a:pPr>
              <a:lnSpc>
                <a:spcPct val="115000"/>
              </a:lnSpc>
            </a:pPr>
            <a:r>
              <a:rPr lang="ru-RU" dirty="0" smtClean="0"/>
              <a:t>средствами. Подкормите </a:t>
            </a:r>
            <a:r>
              <a:rPr lang="ru-RU" dirty="0"/>
              <a:t>растения </a:t>
            </a:r>
            <a:r>
              <a:rPr lang="ru-RU" dirty="0" smtClean="0"/>
              <a:t>калийно-фосфорными</a:t>
            </a:r>
          </a:p>
          <a:p>
            <a:pPr>
              <a:lnSpc>
                <a:spcPct val="115000"/>
              </a:lnSpc>
            </a:pPr>
            <a:r>
              <a:rPr lang="ru-RU" dirty="0" smtClean="0"/>
              <a:t> </a:t>
            </a:r>
            <a:r>
              <a:rPr lang="ru-RU" dirty="0"/>
              <a:t>удобрениями (30-40 г суперфосфата и 15-20 г </a:t>
            </a:r>
            <a:endParaRPr lang="ru-RU" dirty="0" smtClean="0"/>
          </a:p>
          <a:p>
            <a:pPr>
              <a:lnSpc>
                <a:spcPct val="115000"/>
              </a:lnSpc>
            </a:pPr>
            <a:r>
              <a:rPr lang="ru-RU" dirty="0" smtClean="0"/>
              <a:t>сернокислого </a:t>
            </a:r>
            <a:r>
              <a:rPr lang="ru-RU" dirty="0"/>
              <a:t>калия на 1 взрослый куст).</a:t>
            </a:r>
          </a:p>
          <a:p>
            <a:pPr algn="just">
              <a:lnSpc>
                <a:spcPct val="115000"/>
              </a:lnSpc>
              <a:spcAft>
                <a:spcPts val="0"/>
              </a:spcAft>
            </a:pP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descr="https://www.ogorod.ru/images/cache/455x300/crop/images%7Ccms-image-000040075.jpg">
            <a:hlinkClick r:id="rId2" tgtFrame="&quot;_blank&quot;"/>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804727" y="2140349"/>
            <a:ext cx="3022485" cy="1932887"/>
          </a:xfrm>
          <a:prstGeom prst="rect">
            <a:avLst/>
          </a:prstGeom>
          <a:noFill/>
          <a:ln>
            <a:noFill/>
          </a:ln>
        </p:spPr>
      </p:pic>
      <p:pic>
        <p:nvPicPr>
          <p:cNvPr id="4" name="Рисунок 3" descr="https://www.ogorod.ru/images/cache/640x388/crop_0_16_1200_744/images%7Ccms-image-000071649.jpg">
            <a:hlinkClick r:id="rId4" tgtFrame="&quot;_blank&quot;"/>
          </p:cNvPr>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770255" y="4368801"/>
            <a:ext cx="2918691" cy="1997940"/>
          </a:xfrm>
          <a:prstGeom prst="rect">
            <a:avLst/>
          </a:prstGeom>
          <a:noFill/>
          <a:ln>
            <a:noFill/>
          </a:ln>
        </p:spPr>
      </p:pic>
    </p:spTree>
    <p:extLst>
      <p:ext uri="{BB962C8B-B14F-4D97-AF65-F5344CB8AC3E}">
        <p14:creationId xmlns:p14="http://schemas.microsoft.com/office/powerpoint/2010/main" xmlns="" val="8517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9526" y="240146"/>
            <a:ext cx="10187709" cy="6640279"/>
          </a:xfrm>
          <a:prstGeom prst="rect">
            <a:avLst/>
          </a:prstGeom>
        </p:spPr>
        <p:txBody>
          <a:bodyPr wrap="square">
            <a:spAutoFit/>
          </a:bodyPr>
          <a:lstStyle/>
          <a:p>
            <a:pPr>
              <a:lnSpc>
                <a:spcPct val="115000"/>
              </a:lnSpc>
              <a:spcAft>
                <a:spcPts val="0"/>
              </a:spcAft>
            </a:pPr>
            <a:r>
              <a:rPr lang="ru-RU" sz="1600" b="1" dirty="0">
                <a:solidFill>
                  <a:srgbClr val="000000"/>
                </a:solidFill>
                <a:latin typeface="inherit"/>
                <a:ea typeface="Times New Roman" panose="02020603050405020304" pitchFamily="18" charset="0"/>
                <a:cs typeface="Arial" panose="020B0604020202020204" pitchFamily="34" charset="0"/>
              </a:rPr>
              <a:t>7. Поливайте деревья и кустарники.</a:t>
            </a:r>
            <a:r>
              <a:rPr lang="ru-R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16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Полив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деревьев постепенно сокращайте, но не прекращайте полностью, если погода стоит жаркая и сухая. Ягодные кустарники нуждаются во влаге, т.к. у них формируются цветковые почки для урожая следующего года. Полейте их теплой водой из расчета: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SzPts val="1000"/>
              <a:buFont typeface="Symbol" panose="05050102010706020507" pitchFamily="18" charset="2"/>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красная смородина – 1-2 ведра на куст;</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SzPts val="1000"/>
              <a:buFont typeface="Symbol" panose="05050102010706020507" pitchFamily="18" charset="2"/>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черная смородина – 3-4 ведра;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SzPts val="1000"/>
              <a:buFont typeface="Symbol" panose="05050102010706020507" pitchFamily="18" charset="2"/>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крыжовник – 4-6 ведер;</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SzPts val="1000"/>
              <a:buFont typeface="Symbol" panose="05050102010706020507" pitchFamily="18" charset="2"/>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малина – 5-6 ведер на 1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кв.м</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algn="just">
              <a:lnSpc>
                <a:spcPct val="115000"/>
              </a:lnSpc>
              <a:buSzPts val="1000"/>
              <a:tabLst>
                <a:tab pos="457200" algn="l"/>
              </a:tabLst>
            </a:pPr>
            <a:r>
              <a:rPr lang="ru-RU" sz="1600" b="1" dirty="0"/>
              <a:t>8. Проведите санитарную обрезку деревьев.</a:t>
            </a:r>
            <a:r>
              <a:rPr lang="ru-RU" sz="1600" dirty="0"/>
              <a:t> </a:t>
            </a:r>
            <a:endParaRPr lang="ru-RU" sz="1600" dirty="0" smtClean="0"/>
          </a:p>
          <a:p>
            <a:pPr algn="just">
              <a:lnSpc>
                <a:spcPct val="115000"/>
              </a:lnSpc>
              <a:buSzPts val="1000"/>
              <a:tabLst>
                <a:tab pos="457200" algn="l"/>
              </a:tabLst>
            </a:pPr>
            <a:r>
              <a:rPr lang="ru-RU" sz="1600" dirty="0"/>
              <a:t>	</a:t>
            </a:r>
            <a:r>
              <a:rPr lang="ru-RU" sz="1600" dirty="0" smtClean="0"/>
              <a:t>После </a:t>
            </a:r>
            <a:r>
              <a:rPr lang="ru-RU" sz="1600" dirty="0"/>
              <a:t>сбора урожая осмотрите деревья на наличие </a:t>
            </a:r>
            <a:r>
              <a:rPr lang="ru-RU" sz="1600" dirty="0" smtClean="0"/>
              <a:t>вредителей. </a:t>
            </a:r>
            <a:r>
              <a:rPr lang="ru-RU" sz="1600" dirty="0"/>
              <a:t>Также вырежьте вертикальные побеги, которые загущают крону и не дают плодам хорошо созревать. У молодых слив и черешен удалите вертикальные побеги, а часть отклоните в горизонтальное положение, подвязав к крепким ветвям. Это позволит улучшить плодоношение в будущем</a:t>
            </a:r>
            <a:r>
              <a:rPr lang="ru-RU" sz="1600" dirty="0" smtClean="0"/>
              <a:t>.</a:t>
            </a:r>
          </a:p>
          <a:p>
            <a:pPr algn="just">
              <a:lnSpc>
                <a:spcPct val="115000"/>
              </a:lnSpc>
              <a:buSzPts val="1000"/>
              <a:tabLst>
                <a:tab pos="457200" algn="l"/>
              </a:tabLst>
            </a:pPr>
            <a:r>
              <a:rPr lang="ru-RU" sz="1600" b="1" dirty="0" smtClean="0"/>
              <a:t>9. </a:t>
            </a:r>
            <a:r>
              <a:rPr lang="ru-RU" sz="1600" b="1" dirty="0"/>
              <a:t>Продолжайте сбор овощей и зелени.</a:t>
            </a:r>
            <a:r>
              <a:rPr lang="ru-RU" sz="1600" dirty="0"/>
              <a:t> </a:t>
            </a:r>
            <a:endParaRPr lang="ru-RU" sz="1600" dirty="0" smtClean="0"/>
          </a:p>
          <a:p>
            <a:pPr algn="just">
              <a:lnSpc>
                <a:spcPct val="115000"/>
              </a:lnSpc>
              <a:buSzPts val="1000"/>
              <a:tabLst>
                <a:tab pos="457200" algn="l"/>
              </a:tabLst>
            </a:pPr>
            <a:r>
              <a:rPr lang="ru-RU" sz="1600" dirty="0" smtClean="0"/>
              <a:t>	Выбирайте </a:t>
            </a:r>
            <a:r>
              <a:rPr lang="ru-RU" sz="1600" dirty="0"/>
              <a:t>для сбора урожая сухой день. Сразу отбраковывайте все гнилые и поврежденные плоды. Огурцы и помидоры убирайте каждые 2-3 дня, не допуская перезревания. Выкапывайте среднеранний картофель и хорошо просушивайте его на солнце. Часть урожая можно сохранить, а другую сразу пустить на </a:t>
            </a:r>
            <a:r>
              <a:rPr lang="ru-RU" sz="1600" dirty="0" smtClean="0"/>
              <a:t>заготовки. </a:t>
            </a:r>
            <a:r>
              <a:rPr lang="ru-RU" sz="1600" dirty="0"/>
              <a:t>Растительный мусор закладывайте в компост</a:t>
            </a:r>
            <a:r>
              <a:rPr lang="ru-RU" sz="1600" dirty="0" smtClean="0"/>
              <a:t>.</a:t>
            </a:r>
          </a:p>
          <a:p>
            <a:pPr algn="just">
              <a:lnSpc>
                <a:spcPct val="115000"/>
              </a:lnSpc>
              <a:buSzPts val="1000"/>
              <a:tabLst>
                <a:tab pos="457200" algn="l"/>
              </a:tabLst>
            </a:pPr>
            <a:r>
              <a:rPr lang="ru-RU" sz="1600" b="1" dirty="0" smtClean="0"/>
              <a:t>10. Займитесь заготовкой на зиму.</a:t>
            </a:r>
            <a:endParaRPr lang="ru-RU" sz="1600" b="1" dirty="0"/>
          </a:p>
          <a:p>
            <a:pPr algn="just">
              <a:lnSpc>
                <a:spcPct val="115000"/>
              </a:lnSpc>
              <a:buSzPts val="1000"/>
              <a:tabLst>
                <a:tab pos="457200" algn="l"/>
              </a:tabLst>
            </a:pPr>
            <a:endParaRPr lang="ru-RU" sz="1600" b="1" dirty="0"/>
          </a:p>
          <a:p>
            <a:pPr lvl="0" algn="just">
              <a:lnSpc>
                <a:spcPct val="115000"/>
              </a:lnSpc>
              <a:spcAft>
                <a:spcPts val="0"/>
              </a:spcAft>
              <a:buSzPts val="1000"/>
              <a:tabLst>
                <a:tab pos="457200" algn="l"/>
              </a:tabLs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959434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4873" y="329294"/>
            <a:ext cx="9612657" cy="6771084"/>
          </a:xfrm>
          <a:prstGeom prst="rect">
            <a:avLst/>
          </a:prstGeom>
        </p:spPr>
        <p:txBody>
          <a:bodyPr wrap="square">
            <a:spAutoFit/>
          </a:bodyPr>
          <a:lstStyle/>
          <a:p>
            <a:r>
              <a:rPr lang="ru-RU" sz="1600" b="1" dirty="0">
                <a:solidFill>
                  <a:srgbClr val="333333"/>
                </a:solidFill>
                <a:latin typeface="Arial" panose="020B0604020202020204" pitchFamily="34" charset="0"/>
              </a:rPr>
              <a:t>Кабачки как грузди на зиму</a:t>
            </a:r>
          </a:p>
          <a:p>
            <a:r>
              <a:rPr lang="ru-RU" sz="1400" dirty="0" smtClean="0">
                <a:solidFill>
                  <a:srgbClr val="5A5A5A"/>
                </a:solidFill>
                <a:latin typeface="Arial" panose="020B0604020202020204" pitchFamily="34" charset="0"/>
              </a:rPr>
              <a:t>Это </a:t>
            </a:r>
            <a:r>
              <a:rPr lang="ru-RU" sz="1400" dirty="0">
                <a:solidFill>
                  <a:srgbClr val="5A5A5A"/>
                </a:solidFill>
                <a:latin typeface="Arial" panose="020B0604020202020204" pitchFamily="34" charset="0"/>
              </a:rPr>
              <a:t>аппетитная закуска как на каждый день, так и к праздничному столу. Такие кабачки дополнят обед или ужин, хорошо гармонируют с картофельным пюре. </a:t>
            </a:r>
            <a:endParaRPr lang="ru-RU" sz="1400" dirty="0" smtClean="0">
              <a:solidFill>
                <a:srgbClr val="5A5A5A"/>
              </a:solidFill>
              <a:latin typeface="Arial" panose="020B0604020202020204" pitchFamily="34" charset="0"/>
            </a:endParaRPr>
          </a:p>
          <a:p>
            <a:r>
              <a:rPr lang="ru-RU" sz="1400" i="1" u="sng" dirty="0" smtClean="0"/>
              <a:t>Ингредиенты:</a:t>
            </a:r>
            <a:endParaRPr lang="ru-RU" sz="1400" i="1" u="sng" dirty="0"/>
          </a:p>
          <a:p>
            <a:r>
              <a:rPr lang="ru-RU" sz="1400" dirty="0"/>
              <a:t>Кабачки – 3 кг</a:t>
            </a:r>
          </a:p>
          <a:p>
            <a:r>
              <a:rPr lang="ru-RU" sz="1400" dirty="0"/>
              <a:t>Соль – 2 </a:t>
            </a:r>
            <a:r>
              <a:rPr lang="ru-RU" sz="1400" dirty="0" err="1"/>
              <a:t>ст.л</a:t>
            </a:r>
            <a:r>
              <a:rPr lang="ru-RU" sz="1400" dirty="0"/>
              <a:t>.</a:t>
            </a:r>
          </a:p>
          <a:p>
            <a:r>
              <a:rPr lang="ru-RU" sz="1400" dirty="0"/>
              <a:t>Сахар – 6 </a:t>
            </a:r>
            <a:r>
              <a:rPr lang="ru-RU" sz="1400" dirty="0" err="1"/>
              <a:t>ст.л</a:t>
            </a:r>
            <a:r>
              <a:rPr lang="ru-RU" sz="1400" dirty="0"/>
              <a:t>.</a:t>
            </a:r>
          </a:p>
          <a:p>
            <a:r>
              <a:rPr lang="ru-RU" sz="1400" dirty="0"/>
              <a:t>Масло подсолнечное – 150 г</a:t>
            </a:r>
          </a:p>
          <a:p>
            <a:r>
              <a:rPr lang="ru-RU" sz="1400" dirty="0"/>
              <a:t>Уксус столовый – 200 г</a:t>
            </a:r>
          </a:p>
          <a:p>
            <a:r>
              <a:rPr lang="ru-RU" sz="1400" dirty="0"/>
              <a:t>Укроп – 1 пучок</a:t>
            </a:r>
          </a:p>
          <a:p>
            <a:r>
              <a:rPr lang="ru-RU" sz="1400" dirty="0"/>
              <a:t>Петрушка – 1 пучок</a:t>
            </a:r>
          </a:p>
          <a:p>
            <a:r>
              <a:rPr lang="ru-RU" sz="1400" dirty="0"/>
              <a:t>Перец чёрный молотый – 1 </a:t>
            </a:r>
            <a:r>
              <a:rPr lang="ru-RU" sz="1400" dirty="0" err="1"/>
              <a:t>ст.л</a:t>
            </a:r>
            <a:r>
              <a:rPr lang="ru-RU" sz="1400" dirty="0"/>
              <a:t>.</a:t>
            </a:r>
          </a:p>
          <a:p>
            <a:r>
              <a:rPr lang="ru-RU" sz="1400" dirty="0"/>
              <a:t>Чеснок - 2 </a:t>
            </a:r>
            <a:r>
              <a:rPr lang="ru-RU" sz="1400" dirty="0" smtClean="0"/>
              <a:t>головки</a:t>
            </a:r>
          </a:p>
          <a:p>
            <a:endParaRPr lang="ru-RU" sz="1600" dirty="0" smtClean="0"/>
          </a:p>
          <a:p>
            <a:r>
              <a:rPr lang="ru-RU" sz="1600" b="1" dirty="0"/>
              <a:t>Острый домашний соус из синих слив на </a:t>
            </a:r>
            <a:r>
              <a:rPr lang="ru-RU" sz="1600" b="1" dirty="0" smtClean="0"/>
              <a:t>зиму</a:t>
            </a:r>
          </a:p>
          <a:p>
            <a:r>
              <a:rPr lang="ru-RU" sz="1400" dirty="0"/>
              <a:t>Пряный и острый сливовый соус прекрасно сочетается с мясом, рыбой, овощами и макаронными изделиями. При этом, он не только улучшает или преображает вкус основных ингредиентов блюда, но и несет огромную пользу здоровью – ведь он является одним из самых вкусных и полезных соусов</a:t>
            </a:r>
            <a:r>
              <a:rPr lang="ru-RU" sz="1400" dirty="0" smtClean="0"/>
              <a:t>.</a:t>
            </a:r>
          </a:p>
          <a:p>
            <a:r>
              <a:rPr lang="ru-RU" sz="1400" b="1" i="1" u="sng" dirty="0" smtClean="0"/>
              <a:t>Ингредиенты</a:t>
            </a:r>
            <a:r>
              <a:rPr lang="ru-RU" sz="1400" dirty="0" smtClean="0"/>
              <a:t>:</a:t>
            </a:r>
            <a:endParaRPr lang="ru-RU" sz="1400" dirty="0"/>
          </a:p>
          <a:p>
            <a:r>
              <a:rPr lang="ru-RU" sz="1400" dirty="0"/>
              <a:t>сливы синие — 1 кг;</a:t>
            </a:r>
          </a:p>
          <a:p>
            <a:r>
              <a:rPr lang="ru-RU" sz="1400" dirty="0"/>
              <a:t>чеснок — 4 зуб.;</a:t>
            </a:r>
          </a:p>
          <a:p>
            <a:r>
              <a:rPr lang="ru-RU" sz="1400" dirty="0"/>
              <a:t>соль — 1-1,5 </a:t>
            </a:r>
            <a:r>
              <a:rPr lang="ru-RU" sz="1400" dirty="0" err="1"/>
              <a:t>ч.л</a:t>
            </a:r>
            <a:r>
              <a:rPr lang="ru-RU" sz="1400" dirty="0"/>
              <a:t>. (по вкусу);</a:t>
            </a:r>
          </a:p>
          <a:p>
            <a:r>
              <a:rPr lang="ru-RU" sz="1400" dirty="0"/>
              <a:t>сахар — 1 </a:t>
            </a:r>
            <a:r>
              <a:rPr lang="ru-RU" sz="1400" dirty="0" err="1"/>
              <a:t>ч.л</a:t>
            </a:r>
            <a:r>
              <a:rPr lang="ru-RU" sz="1400" dirty="0"/>
              <a:t>.;</a:t>
            </a:r>
          </a:p>
          <a:p>
            <a:r>
              <a:rPr lang="ru-RU" sz="1400" dirty="0"/>
              <a:t>вода — 75 мл.;</a:t>
            </a:r>
          </a:p>
          <a:p>
            <a:r>
              <a:rPr lang="ru-RU" sz="1400" dirty="0"/>
              <a:t>петрушка — 1 пучок;</a:t>
            </a:r>
          </a:p>
          <a:p>
            <a:r>
              <a:rPr lang="ru-RU" sz="1400" dirty="0"/>
              <a:t>перец черный молотый — 0,5 </a:t>
            </a:r>
            <a:r>
              <a:rPr lang="ru-RU" sz="1400" dirty="0" err="1"/>
              <a:t>ч.л</a:t>
            </a:r>
            <a:r>
              <a:rPr lang="ru-RU" sz="1400" dirty="0"/>
              <a:t>.;</a:t>
            </a:r>
          </a:p>
          <a:p>
            <a:r>
              <a:rPr lang="ru-RU" sz="1400" dirty="0"/>
              <a:t>прованские травы — 0,5-1 </a:t>
            </a:r>
            <a:r>
              <a:rPr lang="ru-RU" sz="1400" dirty="0" err="1"/>
              <a:t>ч.л</a:t>
            </a:r>
            <a:r>
              <a:rPr lang="ru-RU" sz="1400" dirty="0"/>
              <a:t>. (по вкусу</a:t>
            </a:r>
            <a:r>
              <a:rPr lang="ru-RU" sz="1400" dirty="0" smtClean="0"/>
              <a:t>).                             </a:t>
            </a:r>
            <a:endParaRPr lang="ru-RU" sz="1400" dirty="0"/>
          </a:p>
          <a:p>
            <a:endParaRPr lang="ru-RU" sz="1600" dirty="0"/>
          </a:p>
          <a:p>
            <a:endParaRPr lang="ru-RU" sz="1600" dirty="0"/>
          </a:p>
          <a:p>
            <a:endParaRPr lang="ru-RU" b="0" i="0" dirty="0">
              <a:solidFill>
                <a:srgbClr val="5A5A5A"/>
              </a:solidFill>
              <a:effectLst/>
              <a:latin typeface="Arial" panose="020B0604020202020204" pitchFamily="34" charset="0"/>
            </a:endParaRPr>
          </a:p>
        </p:txBody>
      </p:sp>
      <p:pic>
        <p:nvPicPr>
          <p:cNvPr id="5124" name="Picture 4" descr="https://img.iamcook.ru/old/upl/recipes/middle/u-0bd3b073c6b3006652291568475c420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00389" y="1032096"/>
            <a:ext cx="2426328" cy="1665837"/>
          </a:xfrm>
          <a:prstGeom prst="rect">
            <a:avLst/>
          </a:prstGeom>
          <a:noFill/>
          <a:extLst>
            <a:ext uri="{909E8E84-426E-40DD-AFC4-6F175D3DCCD1}">
              <a14:hiddenFill xmlns:a14="http://schemas.microsoft.com/office/drawing/2010/main" xmlns="">
                <a:solidFill>
                  <a:srgbClr val="FFFFFF"/>
                </a:solidFill>
              </a14:hiddenFill>
            </a:ext>
          </a:extLst>
        </p:spPr>
      </p:pic>
      <p:pic>
        <p:nvPicPr>
          <p:cNvPr id="5126" name="Picture 6" descr="Острый домашний соус из синих слив на зиму"/>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472675" y="4599709"/>
            <a:ext cx="2253215" cy="19396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01693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6055" y="2967335"/>
            <a:ext cx="6179897" cy="707886"/>
          </a:xfrm>
          <a:prstGeom prst="rect">
            <a:avLst/>
          </a:prstGeom>
          <a:noFill/>
        </p:spPr>
        <p:txBody>
          <a:bodyPr wrap="non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СПАСИБО ЗА ВНИМАНИЕ</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xmlns="" val="7313346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476</TotalTime>
  <Words>959</Words>
  <Application>Microsoft Office PowerPoint</Application>
  <PresentationFormat>Произвольный</PresentationFormat>
  <Paragraphs>142</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Изящная</vt:lpstr>
      <vt:lpstr>ГАУ «КЦСОН города КАМЕНСКА – УРАЛЬСКОГО»  </vt:lpstr>
      <vt:lpstr> </vt:lpstr>
      <vt:lpstr>Слайд 3</vt:lpstr>
      <vt:lpstr>Сажаем картошку без удобрения </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Gelezo</dc:creator>
  <cp:lastModifiedBy>Shafikova_GA</cp:lastModifiedBy>
  <cp:revision>57</cp:revision>
  <dcterms:created xsi:type="dcterms:W3CDTF">2020-04-15T14:08:01Z</dcterms:created>
  <dcterms:modified xsi:type="dcterms:W3CDTF">2020-08-20T04:38:55Z</dcterms:modified>
</cp:coreProperties>
</file>