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2" r:id="rId3"/>
    <p:sldId id="267" r:id="rId4"/>
    <p:sldId id="258" r:id="rId5"/>
    <p:sldId id="261" r:id="rId6"/>
    <p:sldId id="259" r:id="rId7"/>
    <p:sldId id="263" r:id="rId8"/>
    <p:sldId id="266" r:id="rId9"/>
    <p:sldId id="260" r:id="rId10"/>
    <p:sldId id="264" r:id="rId11"/>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3" d="100"/>
          <a:sy n="93" d="100"/>
        </p:scale>
        <p:origin x="-8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7EAF463A-BC7C-46EE-9F1E-7F377CCA4891}" type="datetimeFigureOut">
              <a:rPr lang="en-US" smtClean="0"/>
              <a:pPr/>
              <a:t>8/18/2020</a:t>
            </a:fld>
            <a:endParaRPr lang="en-US"/>
          </a:p>
        </p:txBody>
      </p:sp>
      <p:sp>
        <p:nvSpPr>
          <p:cNvPr id="16" name="Номер слайда 15"/>
          <p:cNvSpPr>
            <a:spLocks noGrp="1"/>
          </p:cNvSpPr>
          <p:nvPr>
            <p:ph type="sldNum" sz="quarter" idx="11"/>
          </p:nvPr>
        </p:nvSpPr>
        <p:spPr/>
        <p:txBody>
          <a:bodyPr/>
          <a:lstStyle/>
          <a:p>
            <a:fld id="{A483448D-3A78-4528-A469-B745A65DA480}" type="slidenum">
              <a:rPr lang="en-US" smtClean="0"/>
              <a:pPr/>
              <a:t>‹#›</a:t>
            </a:fld>
            <a:endParaRPr lang="en-US"/>
          </a:p>
        </p:txBody>
      </p:sp>
      <p:sp>
        <p:nvSpPr>
          <p:cNvPr id="17" name="Нижний колонтитул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7EAF463A-BC7C-46EE-9F1E-7F377CCA4891}" type="datetimeFigureOut">
              <a:rPr lang="en-US" smtClean="0"/>
              <a:pPr/>
              <a:t>8/18/2020</a:t>
            </a:fld>
            <a:endParaRPr lang="en-US"/>
          </a:p>
        </p:txBody>
      </p:sp>
      <p:sp>
        <p:nvSpPr>
          <p:cNvPr id="15" name="Номер слайда 14"/>
          <p:cNvSpPr>
            <a:spLocks noGrp="1"/>
          </p:cNvSpPr>
          <p:nvPr>
            <p:ph type="sldNum" sz="quarter" idx="15"/>
          </p:nvPr>
        </p:nvSpPr>
        <p:spPr/>
        <p:txBody>
          <a:bodyPr/>
          <a:lstStyle>
            <a:lvl1pPr algn="ctr">
              <a:defRPr/>
            </a:lvl1pPr>
          </a:lstStyle>
          <a:p>
            <a:fld id="{A483448D-3A78-4528-A469-B745A65DA480}" type="slidenum">
              <a:rPr lang="en-US" smtClean="0"/>
              <a:pPr/>
              <a:t>‹#›</a:t>
            </a:fld>
            <a:endParaRPr lang="en-US"/>
          </a:p>
        </p:txBody>
      </p:sp>
      <p:sp>
        <p:nvSpPr>
          <p:cNvPr id="16" name="Нижний колонтитул 15"/>
          <p:cNvSpPr>
            <a:spLocks noGrp="1"/>
          </p:cNvSpPr>
          <p:nvPr>
            <p:ph type="ftr" sz="quarter" idx="16"/>
          </p:nvPr>
        </p:nvSpPr>
        <p:spPr/>
        <p:txBody>
          <a:bodyPr/>
          <a:lstStyle/>
          <a:p>
            <a:endParaRPr lang="en-US"/>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7EAF463A-BC7C-46EE-9F1E-7F377CCA4891}" type="datetimeFigureOut">
              <a:rPr lang="en-US" smtClean="0"/>
              <a:pPr/>
              <a:t>8/18/2020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7EAF463A-BC7C-46EE-9F1E-7F377CCA4891}" type="datetimeFigureOut">
              <a:rPr lang="en-US" smtClean="0"/>
              <a:pPr/>
              <a:t>8/18/2020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7" name="Дата 6"/>
          <p:cNvSpPr>
            <a:spLocks noGrp="1"/>
          </p:cNvSpPr>
          <p:nvPr>
            <p:ph type="dt" sz="half" idx="10"/>
          </p:nvPr>
        </p:nvSpPr>
        <p:spPr/>
        <p:txBody>
          <a:bodyPr/>
          <a:lstStyle/>
          <a:p>
            <a:fld id="{7EAF463A-BC7C-46EE-9F1E-7F377CCA4891}" type="datetimeFigureOut">
              <a:rPr lang="en-US" smtClean="0"/>
              <a:pPr/>
              <a:t>8/18/2020</a:t>
            </a:fld>
            <a:endParaRPr lang="en-US"/>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7EAF463A-BC7C-46EE-9F1E-7F377CCA4891}" type="datetimeFigureOut">
              <a:rPr lang="en-US" smtClean="0"/>
              <a:pPr/>
              <a:t>8/18/2020</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8/18/2020</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7EAF463A-BC7C-46EE-9F1E-7F377CCA4891}" type="datetimeFigureOut">
              <a:rPr lang="en-US" smtClean="0"/>
              <a:pPr/>
              <a:t>8/18/2020</a:t>
            </a:fld>
            <a:endParaRPr lang="en-US"/>
          </a:p>
        </p:txBody>
      </p:sp>
      <p:sp>
        <p:nvSpPr>
          <p:cNvPr id="9" name="Номер слайда 8"/>
          <p:cNvSpPr>
            <a:spLocks noGrp="1"/>
          </p:cNvSpPr>
          <p:nvPr>
            <p:ph type="sldNum" sz="quarter" idx="15"/>
          </p:nvPr>
        </p:nvSpPr>
        <p:spPr/>
        <p:txBody>
          <a:bodyPr/>
          <a:lstStyle/>
          <a:p>
            <a:fld id="{A483448D-3A78-4528-A469-B745A65DA480}" type="slidenum">
              <a:rPr lang="en-US" smtClean="0"/>
              <a:pPr/>
              <a:t>‹#›</a:t>
            </a:fld>
            <a:endParaRPr lang="en-US"/>
          </a:p>
        </p:txBody>
      </p:sp>
      <p:sp>
        <p:nvSpPr>
          <p:cNvPr id="10" name="Нижний колонтитул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7EAF463A-BC7C-46EE-9F1E-7F377CCA4891}" type="datetimeFigureOut">
              <a:rPr lang="en-US" smtClean="0"/>
              <a:pPr/>
              <a:t>8/18/2020</a:t>
            </a:fld>
            <a:endParaRPr lang="en-US"/>
          </a:p>
        </p:txBody>
      </p:sp>
      <p:sp>
        <p:nvSpPr>
          <p:cNvPr id="9" name="Номер слайда 8"/>
          <p:cNvSpPr>
            <a:spLocks noGrp="1"/>
          </p:cNvSpPr>
          <p:nvPr>
            <p:ph type="sldNum" sz="quarter" idx="11"/>
          </p:nvPr>
        </p:nvSpPr>
        <p:spPr/>
        <p:txBody>
          <a:bodyPr/>
          <a:lstStyle/>
          <a:p>
            <a:fld id="{A483448D-3A78-4528-A469-B745A65DA480}" type="slidenum">
              <a:rPr lang="en-US" smtClean="0"/>
              <a:pPr/>
              <a:t>‹#›</a:t>
            </a:fld>
            <a:endParaRPr lang="en-US"/>
          </a:p>
        </p:txBody>
      </p:sp>
      <p:sp>
        <p:nvSpPr>
          <p:cNvPr id="10" name="Нижний колонтитул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8/18/2020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8/18/2020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7EAF463A-BC7C-46EE-9F1E-7F377CCA4891}" type="datetimeFigureOut">
              <a:rPr lang="en-US" smtClean="0"/>
              <a:pPr/>
              <a:t>8/18/2020</a:t>
            </a:fld>
            <a:endParaRPr lang="en-US"/>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A483448D-3A78-4528-A469-B745A65DA480}" type="slidenum">
              <a:rPr lang="en-US" smtClean="0"/>
              <a:pPr/>
              <a:t>‹#›</a:t>
            </a:fld>
            <a:endParaRPr lang="en-US"/>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43000" y="2667000"/>
            <a:ext cx="5638800" cy="685800"/>
          </a:xfrm>
        </p:spPr>
        <p:txBody>
          <a:bodyPr>
            <a:normAutofit fontScale="47500" lnSpcReduction="20000"/>
          </a:bodyPr>
          <a:lstStyle/>
          <a:p>
            <a:endParaRPr lang="ru-RU" sz="2800" dirty="0" smtClean="0">
              <a:solidFill>
                <a:schemeClr val="tx1"/>
              </a:solidFill>
              <a:latin typeface="Times New Roman" panose="02020603050405020304" pitchFamily="18" charset="0"/>
              <a:cs typeface="Times New Roman" panose="02020603050405020304" pitchFamily="18" charset="0"/>
            </a:endParaRPr>
          </a:p>
          <a:p>
            <a:r>
              <a:rPr lang="ru-RU" sz="2800" dirty="0" smtClean="0">
                <a:solidFill>
                  <a:schemeClr val="tx1"/>
                </a:solidFill>
                <a:latin typeface="Times New Roman" panose="02020603050405020304" pitchFamily="18" charset="0"/>
                <a:cs typeface="Times New Roman" panose="02020603050405020304" pitchFamily="18" charset="0"/>
              </a:rPr>
              <a:t>«</a:t>
            </a:r>
            <a:r>
              <a:rPr lang="ru-RU" sz="2800" b="1" dirty="0" smtClean="0">
                <a:solidFill>
                  <a:schemeClr val="tx1"/>
                </a:solidFill>
                <a:latin typeface="Times New Roman" pitchFamily="18" charset="0"/>
                <a:cs typeface="Times New Roman" pitchFamily="18" charset="0"/>
              </a:rPr>
              <a:t>ОСНОВЫ  БЕЗОПАСНОСТИ ЖИЗНЕДЕЯТЕЛЬНОСТИ»</a:t>
            </a:r>
            <a:r>
              <a:rPr lang="ru-RU" sz="2800" dirty="0" smtClean="0">
                <a:solidFill>
                  <a:schemeClr val="tx1"/>
                </a:solidFill>
                <a:latin typeface="Times New Roman" panose="02020603050405020304" pitchFamily="18" charset="0"/>
                <a:cs typeface="Times New Roman" panose="02020603050405020304" pitchFamily="18" charset="0"/>
              </a:rPr>
              <a:t> </a:t>
            </a:r>
            <a:endParaRPr lang="ru-RU" sz="2800" dirty="0">
              <a:solidFill>
                <a:schemeClr val="tx1"/>
              </a:solidFill>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ctrTitle"/>
          </p:nvPr>
        </p:nvSpPr>
        <p:spPr>
          <a:xfrm>
            <a:off x="685800" y="762001"/>
            <a:ext cx="7772400" cy="1295399"/>
          </a:xfrm>
        </p:spPr>
        <p:txBody>
          <a:bodyPr>
            <a:normAutofit/>
          </a:bodyPr>
          <a:lstStyle/>
          <a:p>
            <a:pPr algn="ctr"/>
            <a:r>
              <a:rPr lang="ru-RU" sz="2400" dirty="0" smtClean="0">
                <a:latin typeface="Times New Roman" panose="02020603050405020304" pitchFamily="18" charset="0"/>
                <a:cs typeface="Times New Roman" panose="02020603050405020304" pitchFamily="18" charset="0"/>
              </a:rPr>
              <a:t>Школа пожилого возраста </a:t>
            </a:r>
            <a:br>
              <a:rPr lang="ru-RU" sz="2400" dirty="0" smtClean="0">
                <a:latin typeface="Times New Roman" panose="02020603050405020304" pitchFamily="18" charset="0"/>
                <a:cs typeface="Times New Roman" panose="02020603050405020304" pitchFamily="18" charset="0"/>
              </a:rPr>
            </a:br>
            <a:r>
              <a:rPr lang="ru-RU" sz="2400" dirty="0" smtClean="0">
                <a:latin typeface="Times New Roman" panose="02020603050405020304" pitchFamily="18" charset="0"/>
                <a:cs typeface="Times New Roman" panose="02020603050405020304" pitchFamily="18" charset="0"/>
              </a:rPr>
              <a:t>по направлению </a:t>
            </a:r>
            <a:endParaRPr lang="ru-RU" sz="24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713890" y="4398497"/>
            <a:ext cx="4272455" cy="646331"/>
          </a:xfrm>
          <a:prstGeom prst="rect">
            <a:avLst/>
          </a:prstGeom>
        </p:spPr>
        <p:txBody>
          <a:bodyPr wrap="square">
            <a:spAutoFit/>
          </a:bodyPr>
          <a:lstStyle/>
          <a:p>
            <a:r>
              <a:rPr lang="ru-RU" dirty="0" smtClean="0">
                <a:latin typeface="Times New Roman" panose="02020603050405020304" pitchFamily="18" charset="0"/>
                <a:cs typeface="Times New Roman" panose="02020603050405020304" pitchFamily="18" charset="0"/>
              </a:rPr>
              <a:t>Руководитель : Чемезова А.А. специалист по социальной работе </a:t>
            </a:r>
            <a:endParaRPr lang="ru-RU" dirty="0"/>
          </a:p>
        </p:txBody>
      </p:sp>
    </p:spTree>
    <p:extLst>
      <p:ext uri="{BB962C8B-B14F-4D97-AF65-F5344CB8AC3E}">
        <p14:creationId xmlns:p14="http://schemas.microsoft.com/office/powerpoint/2010/main" xmlns="" val="2495244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81000" y="533400"/>
            <a:ext cx="8610600" cy="1524000"/>
          </a:xfrm>
        </p:spPr>
        <p:txBody>
          <a:bodyPr>
            <a:normAutofit/>
          </a:bodyPr>
          <a:lstStyle/>
          <a:p>
            <a:pPr>
              <a:buNone/>
            </a:pP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 </a:t>
            </a:r>
            <a:r>
              <a:rPr lang="ru-RU" sz="4000" dirty="0">
                <a:latin typeface="Times New Roman" panose="02020603050405020304" pitchFamily="18" charset="0"/>
                <a:ea typeface="Times New Roman" panose="02020603050405020304" pitchFamily="18" charset="0"/>
              </a:rPr>
              <a:t>Лекарственная безопасность.</a:t>
            </a:r>
            <a:endParaRPr lang="ru-RU" sz="4000" dirty="0">
              <a:latin typeface="Times New Roman" pitchFamily="18" charset="0"/>
              <a:cs typeface="Times New Roman" pitchFamily="18" charset="0"/>
            </a:endParaRPr>
          </a:p>
        </p:txBody>
      </p:sp>
      <p:pic>
        <p:nvPicPr>
          <p:cNvPr id="2" name="Рисунок 1"/>
          <p:cNvPicPr>
            <a:picLocks noChangeAspect="1"/>
          </p:cNvPicPr>
          <p:nvPr/>
        </p:nvPicPr>
        <p:blipFill>
          <a:blip r:embed="rId2" cstate="print"/>
          <a:stretch>
            <a:fillRect/>
          </a:stretch>
        </p:blipFill>
        <p:spPr>
          <a:xfrm>
            <a:off x="1066800" y="1905000"/>
            <a:ext cx="7474344" cy="426757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2000" y="685800"/>
            <a:ext cx="7620000" cy="2862322"/>
          </a:xfrm>
          <a:prstGeom prst="rect">
            <a:avLst/>
          </a:prstGeom>
        </p:spPr>
        <p:txBody>
          <a:bodyPr wrap="square">
            <a:spAutoFit/>
          </a:bodyPr>
          <a:lstStyle/>
          <a:p>
            <a:pPr algn="just"/>
            <a:r>
              <a:rPr lang="ru-RU" b="1" i="1" dirty="0"/>
              <a:t>С возрастом все труднее отслеживать прием лекарств из стремительно растущего списка врачебных назначений. Необходимо  не только запомнить, для чего предназначен каждый препарат, но и как часто и в какой дозировке следует его принимать.</a:t>
            </a:r>
            <a:endParaRPr lang="ru-RU" dirty="0"/>
          </a:p>
          <a:p>
            <a:pPr algn="just"/>
            <a:r>
              <a:rPr lang="ru-RU" dirty="0"/>
              <a:t>Как правило, лекарства делают нашу жизнь качественнее и продолжительнее. Но неправильный прием или неверное комбинирование различных лекарственных средств могут представлять серьезную опасность. Пожилые люди должны быть особенно осторожны, чтобы безопасно использовать свои таблетки.</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457200" y="762000"/>
            <a:ext cx="8229600" cy="5334000"/>
          </a:xfrm>
        </p:spPr>
        <p:txBody>
          <a:bodyPr>
            <a:normAutofit fontScale="85000" lnSpcReduction="20000"/>
          </a:bodyPr>
          <a:lstStyle/>
          <a:p>
            <a:pPr algn="just"/>
            <a:r>
              <a:rPr lang="ru-RU" b="1" dirty="0"/>
              <a:t>Что должен знать лечащий врач о ваших лекарствах</a:t>
            </a:r>
            <a:endParaRPr lang="ru-RU" dirty="0"/>
          </a:p>
          <a:p>
            <a:pPr algn="just"/>
            <a:r>
              <a:rPr lang="ru-RU" dirty="0"/>
              <a:t>Вы можете принимать лекарства, доступные только по врачебному рецепту, причем назначить их может не только семейный доктор, но и любой профильный специалист, к которому вы обратитесь за консультацией, – эндокринолог, кардиолог, гастроэнтеролог и пр. </a:t>
            </a:r>
          </a:p>
          <a:p>
            <a:pPr algn="just"/>
            <a:r>
              <a:rPr lang="ru-RU" dirty="0"/>
              <a:t>Как правило, кроме этого в каждой домашней аптечке наверняка найдется еще с дюжину безрецептурных препаратов, например, от головной боли и изжоги. А также капли для носа, витамины, лекарственные травы и разнообразные пищевые добавки.</a:t>
            </a:r>
          </a:p>
          <a:p>
            <a:pPr algn="just"/>
            <a:r>
              <a:rPr lang="ru-RU" dirty="0"/>
              <a:t>Позаботьтесь, чтобы ваш лечащий врач знал обо всех принимаемых вами препаратах – и выписанных другими врачами, и порекомендованных опытной соседкой, и назначенных самому себе под влиянием телевизионной рекламы. Ваш доктор должен обязательно быть в курсе, какие средства вы принимаете на постоянной основе, а какие ситуативно, от случая к случаю.</a:t>
            </a:r>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81000" y="381001"/>
            <a:ext cx="8534400" cy="5909310"/>
          </a:xfrm>
          <a:prstGeom prst="rect">
            <a:avLst/>
          </a:prstGeom>
        </p:spPr>
        <p:txBody>
          <a:bodyPr wrap="square">
            <a:spAutoFit/>
          </a:bodyPr>
          <a:lstStyle/>
          <a:p>
            <a:r>
              <a:rPr lang="ru-RU" dirty="0"/>
              <a:t>Что вы должны знать о своих </a:t>
            </a:r>
            <a:r>
              <a:rPr lang="ru-RU" dirty="0" smtClean="0"/>
              <a:t>лекарствах</a:t>
            </a:r>
            <a:endParaRPr lang="ru-RU" dirty="0"/>
          </a:p>
          <a:p>
            <a:pPr algn="just"/>
            <a:r>
              <a:rPr lang="ru-RU" dirty="0"/>
              <a:t>Прежде чем начать прием любого нового лекарственного средства, обязательно побеседуйте об этом со своим врачом. Обсудите свои аллергические реакции или какие бы то ни было иные проблемы, которые когда-либо возникали у вас при приеме других препаратов. Значение могут иметь любые симптомы, вызванные употреблением лекарственных средств, – сыпь, зуд, расстройство желудка, проблемы со сном, нарушение дыхания, головокружения и даже изменение настроения</a:t>
            </a:r>
            <a:r>
              <a:rPr lang="ru-RU" dirty="0" smtClean="0"/>
              <a:t>. </a:t>
            </a:r>
            <a:endParaRPr lang="ru-RU" dirty="0"/>
          </a:p>
          <a:p>
            <a:pPr algn="just"/>
            <a:r>
              <a:rPr lang="ru-RU" dirty="0"/>
              <a:t>Также обязательно уточните у лечащего врача, следует ли вам изменить или прекратить прием любых других ваших лекарств одновременно с употреблением нового препарата. Смешивание некоторых лекарств может иметь неприятные, а иногда и опасные для здоровья последствия. Например, опасно принимать одновременно лекарства, разжижающие кровь, и аспирин</a:t>
            </a:r>
            <a:r>
              <a:rPr lang="ru-RU" dirty="0" smtClean="0"/>
              <a:t>.</a:t>
            </a:r>
            <a:endParaRPr lang="ru-RU" dirty="0"/>
          </a:p>
          <a:p>
            <a:pPr algn="just"/>
            <a:r>
              <a:rPr lang="ru-RU" dirty="0"/>
              <a:t>Чтобы ничего случайно не упустить, рекомендуем составить список всех лекарств, которые вы принимаете.  И тех, которые назначили врачи, и безрецептурных препаратов. Список должен содержать наименование каждого лекарства, дозу, которую вы принимаете, и время приема. На прием к врачу обязательно берите этот список. При назначении нового средства непременно запишите название препарата и в связи с чем вам его назначили. Кроме того, всегда сохраняйте инструкции с указаниями о том, как принимать то или иное лекарство.</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457200" y="685800"/>
            <a:ext cx="8229600" cy="5791200"/>
          </a:xfrm>
        </p:spPr>
        <p:txBody>
          <a:bodyPr>
            <a:normAutofit fontScale="62500" lnSpcReduction="20000"/>
          </a:bodyPr>
          <a:lstStyle/>
          <a:p>
            <a:r>
              <a:rPr lang="ru-RU" b="1" dirty="0"/>
              <a:t>Какие вопросы нужно задать врачу о новом лекарственном препарате</a:t>
            </a:r>
            <a:endParaRPr lang="ru-RU" dirty="0"/>
          </a:p>
          <a:p>
            <a:r>
              <a:rPr lang="ru-RU" dirty="0"/>
              <a:t>Как называется лекарство и зачем мне его принимать?</a:t>
            </a:r>
          </a:p>
          <a:p>
            <a:r>
              <a:rPr lang="ru-RU" dirty="0"/>
              <a:t>Какие болезни или состояния лечит этот препарат?</a:t>
            </a:r>
          </a:p>
          <a:p>
            <a:r>
              <a:rPr lang="ru-RU" dirty="0"/>
              <a:t>Сколько раз в день мне нужно принимать это лекарство? В какое время?</a:t>
            </a:r>
          </a:p>
          <a:p>
            <a:r>
              <a:rPr lang="ru-RU" dirty="0"/>
              <a:t>В течение какого времени мне нужно принимать это препарат (неделю, месяц, год, постоянно)?</a:t>
            </a:r>
          </a:p>
          <a:p>
            <a:r>
              <a:rPr lang="ru-RU" dirty="0"/>
              <a:t>Это лекарство нужно принимать до, во время или после еды?</a:t>
            </a:r>
          </a:p>
          <a:p>
            <a:r>
              <a:rPr lang="ru-RU" dirty="0"/>
              <a:t>Что мне нежелательно или запрещено есть и пить в период приема этого препарата?</a:t>
            </a:r>
          </a:p>
          <a:p>
            <a:r>
              <a:rPr lang="ru-RU" dirty="0"/>
              <a:t>Как долго будет работать это лекарственное средство?</a:t>
            </a:r>
          </a:p>
          <a:p>
            <a:r>
              <a:rPr lang="ru-RU" dirty="0"/>
              <a:t>Можно ли сочетать прием этого препарата с приемом любых других лекарств?</a:t>
            </a:r>
          </a:p>
          <a:p>
            <a:r>
              <a:rPr lang="ru-RU" dirty="0"/>
              <a:t>Безопасно ли в период приема этого лекарства управлять автомобилем или другими сложными механизмами?</a:t>
            </a:r>
          </a:p>
          <a:p>
            <a:r>
              <a:rPr lang="ru-RU" dirty="0"/>
              <a:t>Что означает «по мере необходимости»?</a:t>
            </a:r>
          </a:p>
          <a:p>
            <a:r>
              <a:rPr lang="ru-RU" dirty="0"/>
              <a:t>Что делать, если я пропущу прием препарата?</a:t>
            </a:r>
          </a:p>
          <a:p>
            <a:r>
              <a:rPr lang="ru-RU" dirty="0"/>
              <a:t>Возможны ли побочные эффекты при приеме этого лекарства? Что мне делать, если они возникнут?</a:t>
            </a:r>
          </a:p>
          <a:p>
            <a:r>
              <a:rPr lang="ru-RU" dirty="0"/>
              <a:t>Нужно ли и с какой периодичностью обновлять рецепт на этот препарат?</a:t>
            </a:r>
          </a:p>
          <a:p>
            <a:r>
              <a:rPr lang="ru-RU" dirty="0"/>
              <a:t>Существуют ли аналоги у данного лекарства и можно ли его на них заменять?</a:t>
            </a:r>
          </a:p>
          <a:p>
            <a:r>
              <a:rPr lang="ru-RU" dirty="0"/>
              <a:t>При каждом посещении своего врача сообщайте ему обо всех новых лекарственных препаратах, которые вы принимаете.</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457200" y="762000"/>
            <a:ext cx="8229600" cy="5334000"/>
          </a:xfrm>
        </p:spPr>
        <p:txBody>
          <a:bodyPr>
            <a:normAutofit fontScale="77500" lnSpcReduction="20000"/>
          </a:bodyPr>
          <a:lstStyle/>
          <a:p>
            <a:r>
              <a:rPr lang="ru-RU" b="1" dirty="0"/>
              <a:t>Что необходимо учесть при посещении аптеки</a:t>
            </a:r>
            <a:endParaRPr lang="ru-RU" dirty="0"/>
          </a:p>
          <a:p>
            <a:pPr algn="just"/>
            <a:r>
              <a:rPr lang="ru-RU" dirty="0"/>
              <a:t>Если вы собираетесь купить в аптеке какой-либо новый лекарственный препарат, отпускаемый без рецепта, обязательно покажите фармацевту список препаратов, которые вы принимаете, чтобы убедиться в том, что новое средство можно сочетать со всеми другими лекарствами.</a:t>
            </a:r>
          </a:p>
          <a:p>
            <a:pPr algn="just"/>
            <a:r>
              <a:rPr lang="ru-RU" dirty="0"/>
              <a:t>Обязательно сообщите фармацевту, если у вас есть проблема с глотанием таблеток или капсул. Возможно, этот препарат существует в жидком виде или в виде порошка. Никогда сами не разжевывайте, не ломайте, не растворяйте и не измельчайте таблетки, не выяснив предварительно, не изменится ли от этого их действие.</a:t>
            </a:r>
          </a:p>
          <a:p>
            <a:pPr algn="just"/>
            <a:r>
              <a:rPr lang="ru-RU" dirty="0"/>
              <a:t>Убедитесь, что вы можете прочесть название лекарства, его дозировку и срок годности на упаковке. Также убедитесь, что можете самостоятельно открыть упаковку с препаратом.</a:t>
            </a:r>
          </a:p>
          <a:p>
            <a:pPr algn="just"/>
            <a:r>
              <a:rPr lang="ru-RU" dirty="0"/>
              <a:t>Кроме того, уточните у фармацевта условия хранения лекарственного средства. Например, нужно ли хранить его при комнатной температуре или в холодильнике, в темноте или при дневном освещении.</a:t>
            </a:r>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1000" y="304801"/>
            <a:ext cx="8534400" cy="5708512"/>
          </a:xfrm>
          <a:prstGeom prst="rect">
            <a:avLst/>
          </a:prstGeom>
        </p:spPr>
        <p:txBody>
          <a:bodyPr wrap="square">
            <a:spAutoFit/>
          </a:bodyPr>
          <a:lstStyle/>
          <a:p>
            <a:r>
              <a:rPr lang="ru-RU" dirty="0"/>
              <a:t>На что стоит обратить внимание, отправляясь в путешествие</a:t>
            </a:r>
          </a:p>
          <a:p>
            <a:endParaRPr lang="ru-RU" dirty="0"/>
          </a:p>
          <a:p>
            <a:pPr algn="just"/>
            <a:r>
              <a:rPr lang="ru-RU" dirty="0"/>
              <a:t>Планируя путешествие, посоветуйтесь со своим врачом или фармацевтом о том, как скорректировать прием лекарств с учетом изменения часовых поясов, распорядка дня и рациона питания, если они предполагаются.</a:t>
            </a:r>
          </a:p>
          <a:p>
            <a:pPr algn="just"/>
            <a:endParaRPr lang="ru-RU" dirty="0"/>
          </a:p>
          <a:p>
            <a:pPr algn="just"/>
            <a:r>
              <a:rPr lang="ru-RU" dirty="0"/>
              <a:t>Возьмите с собой список всех принимаемых препаратов, необходимые рецепты на лекарственные средства и номер телефона своего доктора.</a:t>
            </a:r>
          </a:p>
          <a:p>
            <a:pPr algn="just"/>
            <a:endParaRPr lang="ru-RU" dirty="0"/>
          </a:p>
          <a:p>
            <a:pPr algn="just"/>
            <a:r>
              <a:rPr lang="ru-RU" dirty="0"/>
              <a:t>Если вам предстоит перелет, не сдавайте лекарства в багаж, берите их с собой в салон самолета.</a:t>
            </a:r>
          </a:p>
          <a:p>
            <a:pPr algn="just"/>
            <a:endParaRPr lang="ru-RU" dirty="0"/>
          </a:p>
          <a:p>
            <a:pPr algn="just"/>
            <a:r>
              <a:rPr lang="ru-RU" dirty="0"/>
              <a:t>Имейте с собой достаточное на время поездки количество лекарственных препаратов с некоторым запасом на случай, если придется несколько задержаться. Ведь вполне может оказаться, что там, где вы будете находиться, такое лекарство не продается.</a:t>
            </a:r>
          </a:p>
          <a:p>
            <a:pPr algn="just"/>
            <a:endParaRPr lang="ru-RU" dirty="0"/>
          </a:p>
          <a:p>
            <a:pPr algn="just"/>
            <a:r>
              <a:rPr lang="ru-RU" dirty="0"/>
              <a:t>Во время путешествия следите, чтобы не нарушались условия хранения ваших лекарств, обязательно держите препараты вдали от источников тепла и прямых солнечных лучей.</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p:txBody>
          <a:bodyPr>
            <a:normAutofit fontScale="70000" lnSpcReduction="20000"/>
          </a:bodyPr>
          <a:lstStyle/>
          <a:p>
            <a:r>
              <a:rPr lang="ru-RU" b="1" dirty="0"/>
              <a:t>Что нужно знать о побочных эффектах ваших лекарств</a:t>
            </a:r>
            <a:endParaRPr lang="ru-RU" dirty="0"/>
          </a:p>
          <a:p>
            <a:pPr algn="just"/>
            <a:r>
              <a:rPr lang="ru-RU" dirty="0"/>
              <a:t>При приеме любого лекарственного средства могут возникнуть неожиданные или нежелательные симптомы или ощущения, которые и называются побочными эффектами. Они могут быть относительно безопасными и незначительными, вроде головной боли и сухости во рту. Но могут и представлять серьезную опасность для здоровья и жизни – такие, как кровотечения или необратимые поражения внутренних органов (почек, печени и т. п.). Некоторые побочные эффекты могут также влиять на вашу способность управлять автомобилем, например, тошнота, головокружение, сонливость.</a:t>
            </a:r>
          </a:p>
          <a:p>
            <a:pPr algn="just"/>
            <a:r>
              <a:rPr lang="ru-RU" dirty="0"/>
              <a:t>Обязательно записывайте все симптомы и ощущения, если они возникают у вас в процессе или после приема лекарственных препаратов, чтобы точно сообщить о них своему доктору. Немедленно свяжитесь со своим врачом, если беспокоитесь, что вред от приема лекарства может превышать его пользу. Только специалист может заменить один препарат  другим,  таким же эффективным, но  не  оказывающим побочного действия при приеме.</a:t>
            </a:r>
          </a:p>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57200"/>
            <a:ext cx="8229600" cy="6400800"/>
          </a:xfrm>
        </p:spPr>
        <p:txBody>
          <a:bodyPr>
            <a:normAutofit fontScale="55000" lnSpcReduction="20000"/>
          </a:bodyPr>
          <a:lstStyle/>
          <a:p>
            <a:pPr algn="just"/>
            <a:r>
              <a:rPr lang="ru-RU" b="1" dirty="0"/>
              <a:t>Полезные советы для безопасного приема лекарств и контроля над ними</a:t>
            </a:r>
            <a:endParaRPr lang="ru-RU" dirty="0"/>
          </a:p>
          <a:p>
            <a:pPr algn="just"/>
            <a:r>
              <a:rPr lang="ru-RU" dirty="0"/>
              <a:t>Показывайте список лекарств, которые вы сейчас принимаете, всем медработникам, к которым приходится обращаться за помощью, включая стоматологов и физиотерапевтов.</a:t>
            </a:r>
          </a:p>
          <a:p>
            <a:pPr algn="just"/>
            <a:r>
              <a:rPr lang="ru-RU" dirty="0"/>
              <a:t>Храните один экземпляр списка лекарственных препаратов, принимаемых вами, в безопасном месте дома, другой всегда носите с собой. </a:t>
            </a:r>
          </a:p>
          <a:p>
            <a:pPr algn="just"/>
            <a:r>
              <a:rPr lang="ru-RU" dirty="0"/>
              <a:t>Регулярно проверяйте сроки годности используемых вами лекарств, не используйте препараты с истекшим сроком годности.</a:t>
            </a:r>
          </a:p>
          <a:p>
            <a:pPr algn="just"/>
            <a:r>
              <a:rPr lang="ru-RU" dirty="0"/>
              <a:t>Храните лекарственные средства в недоступном для детей месте. Избегайте принимать препараты перед детьми, так как они могут вам подражать.</a:t>
            </a:r>
          </a:p>
          <a:p>
            <a:pPr algn="just"/>
            <a:r>
              <a:rPr lang="ru-RU" dirty="0"/>
              <a:t>Непременно следуйте инструкциям по приему препаратов и назначениям врача. Не занимайтесь самолечением. </a:t>
            </a:r>
          </a:p>
          <a:p>
            <a:pPr algn="just"/>
            <a:r>
              <a:rPr lang="ru-RU" dirty="0"/>
              <a:t>Не изменяйте самостоятельно дозу принимаемого препарата. Не стоит принимать двойную дозу лекарства в надежде, что это принесет двойную пользу. Соответственно, не нужно уменьшать, например, вдвое ежедневное количество таблеток, рассчитывая, что так они будут давать вдвое меньший побочный эффект. Это может быть не только очень опасно, но и смертельно. </a:t>
            </a:r>
          </a:p>
          <a:p>
            <a:pPr algn="just"/>
            <a:r>
              <a:rPr lang="ru-RU" dirty="0"/>
              <a:t>Не пропускайте прием лекарственных средств, принимайте их вовремя. Для этих целей можно использовать календари, таблицы, таймеры, напоминания в телефоне, ежедневные или недельные </a:t>
            </a:r>
            <a:r>
              <a:rPr lang="ru-RU" dirty="0" err="1"/>
              <a:t>таблетницы</a:t>
            </a:r>
            <a:r>
              <a:rPr lang="ru-RU" dirty="0"/>
              <a:t>.</a:t>
            </a:r>
          </a:p>
          <a:p>
            <a:pPr algn="just"/>
            <a:r>
              <a:rPr lang="ru-RU" dirty="0"/>
              <a:t>Перед тем, как принять лекарство, обязательно включите свет. Принимая препараты в темноте очень легко ошибиться и перепутать упаковки.</a:t>
            </a:r>
          </a:p>
          <a:p>
            <a:pPr algn="just"/>
            <a:r>
              <a:rPr lang="ru-RU" dirty="0"/>
              <a:t>Немедленно сообщите своему врачу обо всех проблемах, возникающих при приеме любых лекарственных средств. Также регулярно сообщайте ему обо всех изменениях в вашем самочувствии и образе жизни.</a:t>
            </a:r>
          </a:p>
          <a:p>
            <a:pPr algn="just"/>
            <a:r>
              <a:rPr lang="ru-RU" dirty="0"/>
              <a:t>Не скрывайте от лечащего врача ни фактов употребления вами табака, алкоголя и наркотиков, ни их количества. Это может непосредственно отразиться на эффективности ваших лекарств.</a:t>
            </a:r>
          </a:p>
          <a:p>
            <a:pPr algn="just"/>
            <a:r>
              <a:rPr lang="ru-RU" dirty="0"/>
              <a:t>Не назначайте и не отменяйте лекарства без согласования с врачом.</a:t>
            </a:r>
          </a:p>
          <a:p>
            <a:pPr algn="just"/>
            <a:r>
              <a:rPr lang="ru-RU" dirty="0"/>
              <a:t>Ни в коем случае не принимайте лекарственные препараты, выписанные другому человеку, и никогда не</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77</TotalTime>
  <Words>1003</Words>
  <Application>Microsoft Office PowerPoint</Application>
  <PresentationFormat>Экран (4:3)</PresentationFormat>
  <Paragraphs>64</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Бумажная</vt:lpstr>
      <vt:lpstr>Школа пожилого возраста  по направлению </vt:lpstr>
      <vt:lpstr>Слайд 2</vt:lpstr>
      <vt:lpstr>Слайд 3</vt:lpstr>
      <vt:lpstr>Слайд 4</vt:lpstr>
      <vt:lpstr>Слайд 5</vt:lpstr>
      <vt:lpstr>Слайд 6</vt:lpstr>
      <vt:lpstr>Слайд 7</vt:lpstr>
      <vt:lpstr>Слайд 8</vt:lpstr>
      <vt:lpstr>Слайд 9</vt:lpstr>
      <vt:lpstr>Слайд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dc:title>
  <dc:creator>Ваисова Наталья Валентиновна</dc:creator>
  <cp:lastModifiedBy>kamysheva_rv</cp:lastModifiedBy>
  <cp:revision>10</cp:revision>
  <dcterms:created xsi:type="dcterms:W3CDTF">2020-06-05T05:19:09Z</dcterms:created>
  <dcterms:modified xsi:type="dcterms:W3CDTF">2020-08-18T09:24:12Z</dcterms:modified>
</cp:coreProperties>
</file>