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6FB0EA-21DB-4C72-9050-ABA8C0689D52}" type="datetimeFigureOut">
              <a:rPr lang="ru-RU" smtClean="0"/>
              <a:pPr/>
              <a:t>18.08.2020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hyperlink" Target="https://kvetok.ru/rastenie/redis" TargetMode="External"/><Relationship Id="rId7" Type="http://schemas.openxmlformats.org/officeDocument/2006/relationships/hyperlink" Target="https://kvetok.ru/rastenie/ukrop-dushistyi" TargetMode="External"/><Relationship Id="rId2" Type="http://schemas.openxmlformats.org/officeDocument/2006/relationships/hyperlink" Target="https://kvetok.ru/rastenie/morkov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kvetok.ru/rastenie/chesnok" TargetMode="External"/><Relationship Id="rId5" Type="http://schemas.openxmlformats.org/officeDocument/2006/relationships/hyperlink" Target="https://kvetok.ru/sad-i-ogorod/sel-derej" TargetMode="External"/><Relationship Id="rId4" Type="http://schemas.openxmlformats.org/officeDocument/2006/relationships/hyperlink" Target="https://kvetok.ru/travy/petrushka-dvuletnee-rasteni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kvetok.ru/sad-i-ogorod/pravila-vy-rashhivaniya-shpinata-v-teplitse" TargetMode="External"/><Relationship Id="rId2" Type="http://schemas.openxmlformats.org/officeDocument/2006/relationships/hyperlink" Target="https://kvetok.ru/sad-i-ogorod/vy-rashhivanie-kress-salata-posadka-i-uhod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s://&#1089;&#1077;&#1083;&#1100;&#1093;&#1086;&#1079;&#1087;&#1086;&#1088;&#1090;&#1072;&#1083;.&#1088;&#1092;/articles/metody-borby-s-vreditelyami-i-boleznya/#a2" TargetMode="External"/><Relationship Id="rId7" Type="http://schemas.openxmlformats.org/officeDocument/2006/relationships/hyperlink" Target="https://&#1089;&#1077;&#1083;&#1100;&#1093;&#1086;&#1079;&#1087;&#1086;&#1088;&#1090;&#1072;&#1083;.&#1088;&#1092;/wp-content/uploads/2016/06/borba-s-vrediteljami-1.jpg" TargetMode="External"/><Relationship Id="rId2" Type="http://schemas.openxmlformats.org/officeDocument/2006/relationships/hyperlink" Target="https://&#1089;&#1077;&#1083;&#1100;&#1093;&#1086;&#1079;&#1087;&#1086;&#1088;&#1090;&#1072;&#1083;.&#1088;&#1092;/articles/metody-borby-s-vreditelyami-i-boleznya/#a1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&#1089;&#1077;&#1083;&#1100;&#1093;&#1086;&#1079;&#1087;&#1086;&#1088;&#1090;&#1072;&#1083;.&#1088;&#1092;/articles/metody-borby-s-vreditelyami-i-boleznya/#a5" TargetMode="External"/><Relationship Id="rId5" Type="http://schemas.openxmlformats.org/officeDocument/2006/relationships/hyperlink" Target="https://&#1089;&#1077;&#1083;&#1100;&#1093;&#1086;&#1079;&#1087;&#1086;&#1088;&#1090;&#1072;&#1083;.&#1088;&#1092;/articles/metody-borby-s-vreditelyami-i-boleznya/#a4" TargetMode="External"/><Relationship Id="rId4" Type="http://schemas.openxmlformats.org/officeDocument/2006/relationships/hyperlink" Target="https://&#1089;&#1077;&#1083;&#1100;&#1093;&#1086;&#1079;&#1087;&#1086;&#1088;&#1090;&#1072;&#1083;.&#1088;&#1092;/articles/metody-borby-s-vreditelyami-i-boleznya/#a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&#1089;&#1077;&#1083;&#1100;&#1093;&#1086;&#1079;&#1087;&#1086;&#1088;&#1090;&#1072;&#1083;.&#1088;&#1092;/wp-content/uploads/2016/06/sad-1.jpg" TargetMode="Externa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&#1089;&#1077;&#1083;&#1100;&#1093;&#1086;&#1079;&#1087;&#1086;&#1088;&#1090;&#1072;&#1083;.&#1088;&#1092;/wp-content/uploads/2016/06/jabloni.jpg" TargetMode="Externa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&#1089;&#1077;&#1083;&#1100;&#1093;&#1086;&#1079;&#1087;&#1086;&#1088;&#1090;&#1072;&#1083;.&#1088;&#1092;/wp-content/uploads/2016/06/lovchie-pojas.jpg" TargetMode="Externa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5517232"/>
            <a:ext cx="5637010" cy="72008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/>
              <a:t>Руководитель: Кочебина Наталия Алексеевна</a:t>
            </a: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3573016"/>
            <a:ext cx="7175351" cy="1728192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«Садоводы и огородники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Тема: «Овощеводство – выращивание, подкормка, сборка овощей. Борьба с вредителями, современные методы.»</a:t>
            </a:r>
            <a:endParaRPr lang="ru-RU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Фотография крыжовник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476672"/>
            <a:ext cx="666750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279556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600" dirty="0" smtClean="0"/>
              <a:t>Чтобы получить отличный урожай, придется немало потрудиться. Выращивание овощей своими руками – процесс хлопотный, требующий немало сил и наличия определенных знаний.</a:t>
            </a:r>
            <a:br>
              <a:rPr lang="ru-RU" sz="1600" dirty="0" smtClean="0"/>
            </a:b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 descr="Выращивание зелен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2285" y="404664"/>
            <a:ext cx="7032124" cy="37444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209767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764704"/>
            <a:ext cx="3636085" cy="2592288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dirty="0" smtClean="0"/>
              <a:t>Технология возделывания овощных культур: требования к температуре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3" y="1556792"/>
            <a:ext cx="3312368" cy="4608512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6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93515" y="260648"/>
            <a:ext cx="4017085" cy="6048672"/>
          </a:xfrm>
        </p:spPr>
        <p:txBody>
          <a:bodyPr>
            <a:normAutofit/>
          </a:bodyPr>
          <a:lstStyle/>
          <a:p>
            <a:r>
              <a:rPr lang="ru-RU" dirty="0" smtClean="0"/>
              <a:t>Овощные растения делятся на теплолюбивые, холодостойкие и зимостойкие.</a:t>
            </a:r>
          </a:p>
          <a:p>
            <a:r>
              <a:rPr lang="ru-RU" dirty="0" smtClean="0"/>
              <a:t>К теплолюбивым культурам относятся помидоры, огурцы, перец, баклажаны, кабачки, </a:t>
            </a:r>
            <a:r>
              <a:rPr lang="ru-RU" dirty="0" err="1" smtClean="0"/>
              <a:t>цуккини</a:t>
            </a:r>
            <a:r>
              <a:rPr lang="ru-RU" dirty="0" smtClean="0"/>
              <a:t>, тыква и фасоль.</a:t>
            </a:r>
          </a:p>
          <a:p>
            <a:r>
              <a:rPr lang="ru-RU" dirty="0" smtClean="0"/>
              <a:t>К холодостойким культурам относятся все виды капуст, </a:t>
            </a:r>
            <a:r>
              <a:rPr lang="ru-RU" dirty="0" smtClean="0">
                <a:hlinkClick r:id="rId2"/>
              </a:rPr>
              <a:t>морковь</a:t>
            </a:r>
            <a:r>
              <a:rPr lang="ru-RU" dirty="0" smtClean="0"/>
              <a:t>, свекла, редька, </a:t>
            </a:r>
            <a:r>
              <a:rPr lang="ru-RU" dirty="0" smtClean="0">
                <a:hlinkClick r:id="rId3"/>
              </a:rPr>
              <a:t>редис</a:t>
            </a:r>
            <a:r>
              <a:rPr lang="ru-RU" dirty="0" smtClean="0"/>
              <a:t>, </a:t>
            </a:r>
            <a:r>
              <a:rPr lang="ru-RU" dirty="0" smtClean="0">
                <a:hlinkClick r:id="rId4"/>
              </a:rPr>
              <a:t>петрушка</a:t>
            </a:r>
            <a:r>
              <a:rPr lang="ru-RU" dirty="0" smtClean="0"/>
              <a:t>, </a:t>
            </a:r>
            <a:r>
              <a:rPr lang="ru-RU" dirty="0" smtClean="0">
                <a:hlinkClick r:id="rId5"/>
              </a:rPr>
              <a:t>сельдерей</a:t>
            </a:r>
            <a:r>
              <a:rPr lang="ru-RU" dirty="0" smtClean="0"/>
              <a:t>, лук, </a:t>
            </a:r>
            <a:r>
              <a:rPr lang="ru-RU" dirty="0" smtClean="0">
                <a:hlinkClick r:id="rId6"/>
              </a:rPr>
              <a:t>чеснок</a:t>
            </a:r>
            <a:r>
              <a:rPr lang="ru-RU" dirty="0" smtClean="0"/>
              <a:t>, салат, </a:t>
            </a:r>
            <a:r>
              <a:rPr lang="ru-RU" dirty="0" smtClean="0">
                <a:hlinkClick r:id="rId7"/>
              </a:rPr>
              <a:t>укроп</a:t>
            </a:r>
            <a:r>
              <a:rPr lang="ru-RU" dirty="0" smtClean="0"/>
              <a:t>, горох, бобы.</a:t>
            </a:r>
            <a:endParaRPr lang="ru-RU" dirty="0"/>
          </a:p>
        </p:txBody>
      </p:sp>
      <p:pic>
        <p:nvPicPr>
          <p:cNvPr id="7" name="Рисунок 6" descr="https://kvetok.ru/wp-content/uploads/2018/05/0405a-25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31640" y="3140968"/>
            <a:ext cx="290512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048582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1052736"/>
            <a:ext cx="3636085" cy="2520280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/>
              <a:t>Требования к освещенности при выращивании овощных растений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124744"/>
            <a:ext cx="5040560" cy="511256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200" dirty="0" smtClean="0">
                <a:latin typeface="Calibri"/>
                <a:ea typeface="Calibri"/>
                <a:cs typeface="Times New Roman"/>
              </a:rPr>
              <a:t>.</a:t>
            </a:r>
            <a:endParaRPr lang="ru-RU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К растениям короткого дня относятся все теплолюбивые культуры, такие как помидоры, сорта и гибриды огурцов, рекомендованных для выращивания в открытом грунте, перец, баклажаны, кабачки, </a:t>
            </a:r>
            <a:r>
              <a:rPr lang="ru-RU" dirty="0" err="1" smtClean="0"/>
              <a:t>цуккини</a:t>
            </a:r>
            <a:r>
              <a:rPr lang="ru-RU" dirty="0" smtClean="0"/>
              <a:t>, тыква и фасоль.</a:t>
            </a:r>
          </a:p>
          <a:p>
            <a:r>
              <a:rPr lang="ru-RU" dirty="0" smtClean="0"/>
              <a:t>Растения длинного дня — это корнеплоды (морковь, свекла, репа, брюква, редька, редис, картофель), капуста, зеленные культуры, лук репчатый, чеснок, тепличные гибриды и сорта огурцов. </a:t>
            </a:r>
            <a:endParaRPr lang="ru-RU" dirty="0"/>
          </a:p>
        </p:txBody>
      </p:sp>
      <p:pic>
        <p:nvPicPr>
          <p:cNvPr id="7" name="Рисунок 6" descr="https://kvetok.ru/wp-content/uploads/2018/05/0405a-2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140968"/>
            <a:ext cx="290512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33177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1268760"/>
            <a:ext cx="3636085" cy="2880320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/>
              <a:t>Правильная агротехника выращивания овощей: требования к влаге</a:t>
            </a:r>
            <a:br>
              <a:rPr lang="ru-RU" dirty="0" smtClean="0"/>
            </a:br>
            <a:r>
              <a:rPr lang="ru-RU" dirty="0"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3573016"/>
            <a:ext cx="6840760" cy="223224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Особенно влаголюбивы капуста, огурцы, зеленые овощи, редис, а также рассада всех овощных культур.</a:t>
            </a:r>
          </a:p>
          <a:p>
            <a:r>
              <a:rPr lang="ru-RU" dirty="0" smtClean="0"/>
              <a:t>У плодовых овощей (перец, баклажаны, кабачки, патиссоны, тыква, огурцы, помидоры) повышенная требовательность к влаге появляется в момент завязывания плодов и в период плодоношения. </a:t>
            </a:r>
          </a:p>
          <a:p>
            <a:r>
              <a:rPr lang="ru-RU" dirty="0" smtClean="0"/>
              <a:t>Что касается влагообеспеченности лука и чеснока, то наибольшее водопотребление в </a:t>
            </a:r>
            <a:r>
              <a:rPr lang="ru-RU" dirty="0" err="1" smtClean="0"/>
              <a:t>фенофазе</a:t>
            </a:r>
            <a:r>
              <a:rPr lang="ru-RU" dirty="0" smtClean="0"/>
              <a:t> формирования листовой розетки, а у картофеля — в период цветения и </a:t>
            </a:r>
            <a:r>
              <a:rPr lang="ru-RU" dirty="0" err="1" smtClean="0"/>
              <a:t>клубнеобразования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6" name="Рисунок 5" descr="https://kvetok.ru/wp-content/uploads/2018/05/0405a-3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140968"/>
            <a:ext cx="290512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409887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-171399"/>
            <a:ext cx="3024336" cy="3672407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/>
              <a:t>Хитрости смешанного выращивания овощей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924944"/>
            <a:ext cx="7848872" cy="374441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93515" y="1340768"/>
            <a:ext cx="4017085" cy="3960440"/>
          </a:xfrm>
        </p:spPr>
        <p:txBody>
          <a:bodyPr>
            <a:noAutofit/>
          </a:bodyPr>
          <a:lstStyle/>
          <a:p>
            <a:r>
              <a:rPr lang="ru-RU" sz="1400" dirty="0" smtClean="0"/>
              <a:t>Практически для каждой из основных культур можно подобрать одно или несколько растений-партнеров, которые благотворно влияют друг на друга.</a:t>
            </a:r>
          </a:p>
          <a:p>
            <a:r>
              <a:rPr lang="ru-RU" sz="1400" b="1" dirty="0" smtClean="0"/>
              <a:t>Необходимо учитывать и следующие факторы:</a:t>
            </a:r>
            <a:r>
              <a:rPr lang="ru-RU" sz="1400" dirty="0" smtClean="0"/>
              <a:t> во-первых, в смешанных посадках нельзя выращивать растения одного рода, но с разными сроками созревания. К примеру, нельзя чередовать в рядках или высаживать на одном рядке ранние томаты или капусту и здесь же поздние сорта или гибриды, поскольку они созревают в разное время, у них разное водопотребление, разная потребность в питательных элементах. К тому же ранние сорта могут уже созревать, а поздние необходимо обрабатывать и, следовательно, неодинакова и небезопасна для огородников защита от болезней и вредителей.</a:t>
            </a:r>
          </a:p>
          <a:p>
            <a:pPr lvl="0"/>
            <a:endParaRPr lang="ru-RU" sz="1400" dirty="0"/>
          </a:p>
        </p:txBody>
      </p:sp>
      <p:pic>
        <p:nvPicPr>
          <p:cNvPr id="6" name="Рисунок 5" descr="https://kvetok.ru/wp-content/uploads/2018/05/0405a-3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708920"/>
            <a:ext cx="4032448" cy="3145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757119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3719605" cy="3240360"/>
          </a:xfrm>
        </p:spPr>
        <p:txBody>
          <a:bodyPr/>
          <a:lstStyle/>
          <a:p>
            <a:pPr algn="ctr">
              <a:lnSpc>
                <a:spcPct val="115000"/>
              </a:lnSpc>
              <a:spcBef>
                <a:spcPts val="1050"/>
              </a:spcBef>
              <a:spcAft>
                <a:spcPts val="2250"/>
              </a:spcAft>
            </a:pPr>
            <a:r>
              <a:rPr lang="ru-RU" sz="2000" dirty="0" smtClean="0"/>
              <a:t>Для более интенсивного использования земли и продления срока выхода овощей с одной площади рекомендуется следующее смешанное возделывание овощей:</a:t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93515" y="476672"/>
            <a:ext cx="4017085" cy="619268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1800" dirty="0" smtClean="0"/>
              <a:t>Томат, укроп, петрушка, </a:t>
            </a:r>
            <a:r>
              <a:rPr lang="ru-RU" sz="1800" dirty="0" smtClean="0">
                <a:hlinkClick r:id="rId2"/>
              </a:rPr>
              <a:t>кресс-салат</a:t>
            </a:r>
            <a:r>
              <a:rPr lang="ru-RU" sz="1800" dirty="0" smtClean="0"/>
              <a:t> и чабер.</a:t>
            </a:r>
          </a:p>
          <a:p>
            <a:pPr lvl="0"/>
            <a:r>
              <a:rPr lang="ru-RU" sz="1800" dirty="0" smtClean="0"/>
              <a:t>Капуста брокколи, кочанный салат и петрушка.</a:t>
            </a:r>
          </a:p>
          <a:p>
            <a:pPr lvl="0"/>
            <a:r>
              <a:rPr lang="ru-RU" sz="1800" dirty="0" smtClean="0"/>
              <a:t>Морковь, петрушка и редис.</a:t>
            </a:r>
          </a:p>
          <a:p>
            <a:pPr lvl="0"/>
            <a:r>
              <a:rPr lang="ru-RU" sz="1800" dirty="0" smtClean="0"/>
              <a:t>Салат листовой, капуста кольраби, </a:t>
            </a:r>
            <a:r>
              <a:rPr lang="ru-RU" sz="1800" dirty="0" smtClean="0">
                <a:hlinkClick r:id="rId3"/>
              </a:rPr>
              <a:t>шпинат</a:t>
            </a:r>
            <a:r>
              <a:rPr lang="ru-RU" sz="1800" dirty="0" smtClean="0"/>
              <a:t> и редис.</a:t>
            </a:r>
          </a:p>
          <a:p>
            <a:pPr lvl="0"/>
            <a:r>
              <a:rPr lang="ru-RU" sz="1800" dirty="0" smtClean="0"/>
              <a:t>Лук репчатый, сельдерей и свекла.</a:t>
            </a:r>
          </a:p>
          <a:p>
            <a:pPr lvl="0"/>
            <a:r>
              <a:rPr lang="ru-RU" sz="1800" dirty="0" smtClean="0"/>
              <a:t>Салаты листовой, кочанный, спаржевый со свеклой.</a:t>
            </a:r>
          </a:p>
          <a:p>
            <a:pPr lvl="0"/>
            <a:r>
              <a:rPr lang="ru-RU" sz="1800" dirty="0" smtClean="0"/>
              <a:t>Горох, редька, капуста брюссельская и кресс-салат.</a:t>
            </a:r>
          </a:p>
          <a:p>
            <a:pPr lvl="0"/>
            <a:r>
              <a:rPr lang="ru-RU" sz="1800" dirty="0" smtClean="0"/>
              <a:t>Горчица салатная, капуста цветная, редька и горох.</a:t>
            </a:r>
          </a:p>
          <a:p>
            <a:pPr lvl="0"/>
            <a:r>
              <a:rPr lang="ru-RU" sz="1800" dirty="0" smtClean="0"/>
              <a:t>Шпинат, морковь, петрушка и кресс-салат.</a:t>
            </a:r>
          </a:p>
          <a:p>
            <a:pPr lvl="0"/>
            <a:r>
              <a:rPr lang="ru-RU" sz="1800" dirty="0" smtClean="0"/>
              <a:t>Фасоль, мангольд, салат листовой и лук-порей.</a:t>
            </a:r>
          </a:p>
          <a:p>
            <a:pPr lvl="0"/>
            <a:r>
              <a:rPr lang="ru-RU" sz="1800" dirty="0" smtClean="0"/>
              <a:t>Свекла, лук репчатый, шпинат и капуста кольраби.</a:t>
            </a:r>
          </a:p>
          <a:p>
            <a:pPr lvl="0"/>
            <a:r>
              <a:rPr lang="ru-RU" sz="1800" dirty="0" smtClean="0"/>
              <a:t>Редис, мангольд, морковь, чеснок и </a:t>
            </a:r>
            <a:r>
              <a:rPr lang="ru-RU" sz="1800" dirty="0" err="1" smtClean="0"/>
              <a:t>лук-шнитт</a:t>
            </a:r>
            <a:r>
              <a:rPr lang="ru-RU" sz="1800" dirty="0" smtClean="0"/>
              <a:t>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8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3356992"/>
            <a:ext cx="4140897" cy="295232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 descr="смешанные посадки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140968"/>
            <a:ext cx="3461370" cy="3129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061247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4032448" cy="3168352"/>
          </a:xfrm>
        </p:spPr>
        <p:txBody>
          <a:bodyPr/>
          <a:lstStyle/>
          <a:p>
            <a:pPr algn="ctr"/>
            <a:r>
              <a:rPr lang="ru-RU" sz="2400" dirty="0" smtClean="0"/>
              <a:t>Ряд растений способствует отпугиванию некоторых насекомых, повреждающих разные овощные культуры: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66" y="3212976"/>
            <a:ext cx="8143057" cy="288032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Паутинного клеща отпугивают чеснок, редька, лук репчатый.</a:t>
            </a:r>
          </a:p>
          <a:p>
            <a:pPr lvl="0"/>
            <a:r>
              <a:rPr lang="ru-RU" dirty="0" smtClean="0"/>
              <a:t>Тлю — томат, </a:t>
            </a:r>
            <a:r>
              <a:rPr lang="ru-RU" dirty="0" err="1" smtClean="0"/>
              <a:t>лук-шнитт</a:t>
            </a:r>
            <a:r>
              <a:rPr lang="ru-RU" dirty="0" smtClean="0"/>
              <a:t>, чабер, петрушка.</a:t>
            </a:r>
          </a:p>
          <a:p>
            <a:pPr lvl="0"/>
            <a:r>
              <a:rPr lang="ru-RU" dirty="0" smtClean="0"/>
              <a:t>Блошек — чеснок, </a:t>
            </a:r>
            <a:r>
              <a:rPr lang="ru-RU" dirty="0" err="1" smtClean="0"/>
              <a:t>лук-шнитт</a:t>
            </a:r>
            <a:r>
              <a:rPr lang="ru-RU" dirty="0" smtClean="0"/>
              <a:t>, салаты листовой и кочанный.</a:t>
            </a:r>
          </a:p>
          <a:p>
            <a:pPr lvl="0"/>
            <a:r>
              <a:rPr lang="ru-RU" dirty="0" smtClean="0"/>
              <a:t>Морковную муху — скорцонера, </a:t>
            </a:r>
            <a:r>
              <a:rPr lang="ru-RU" dirty="0" err="1" smtClean="0"/>
              <a:t>лук-репчатый</a:t>
            </a:r>
            <a:r>
              <a:rPr lang="ru-RU" dirty="0" smtClean="0"/>
              <a:t>, розмарин, лук-порей.</a:t>
            </a:r>
          </a:p>
          <a:p>
            <a:pPr lvl="0"/>
            <a:r>
              <a:rPr lang="ru-RU" dirty="0" smtClean="0"/>
              <a:t>Капустных бабочек — сельдерей, иссоп.</a:t>
            </a:r>
          </a:p>
          <a:p>
            <a:pPr lvl="0"/>
            <a:r>
              <a:rPr lang="ru-RU" dirty="0" smtClean="0"/>
              <a:t>Колорадского жука — фасоль, кориандр.</a:t>
            </a:r>
          </a:p>
          <a:p>
            <a:pPr lvl="0"/>
            <a:r>
              <a:rPr lang="ru-RU" dirty="0" smtClean="0"/>
              <a:t>Луковую муху — морковь, лук репчатый, лук-порей и др.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32040" y="404664"/>
            <a:ext cx="3528392" cy="259228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8" name="Рисунок 7" descr="https://kvetok.ru/wp-content/uploads/2015/11/CHesnok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04664"/>
            <a:ext cx="3573016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757049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260648"/>
            <a:ext cx="3672407" cy="2880320"/>
          </a:xfrm>
        </p:spPr>
        <p:txBody>
          <a:bodyPr/>
          <a:lstStyle/>
          <a:p>
            <a:pPr algn="ctr"/>
            <a:r>
              <a:rPr lang="ru-RU" dirty="0" smtClean="0"/>
              <a:t>Огородные вредители и средства борьбы с ними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5145752"/>
          </a:xfrm>
        </p:spPr>
        <p:txBody>
          <a:bodyPr>
            <a:no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  <a:hlinkClick r:id="rId2"/>
              </a:rPr>
              <a:t>Организационно-хозяйствен­ные мероприятия</a:t>
            </a:r>
            <a:endParaRPr lang="ru-RU" sz="2400" dirty="0" smtClean="0">
              <a:solidFill>
                <a:srgbClr val="00206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  <a:hlinkClick r:id="rId3"/>
              </a:rPr>
              <a:t>Агротехнические мероприятия</a:t>
            </a:r>
            <a:endParaRPr lang="ru-RU" sz="2400" dirty="0" smtClean="0">
              <a:solidFill>
                <a:srgbClr val="00206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  <a:hlinkClick r:id="rId4"/>
              </a:rPr>
              <a:t>Механические меро­приятия</a:t>
            </a:r>
            <a:endParaRPr lang="ru-RU" sz="2400" dirty="0" smtClean="0">
              <a:solidFill>
                <a:srgbClr val="00206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  <a:hlinkClick r:id="rId5"/>
              </a:rPr>
              <a:t>Биологический метод борьбы</a:t>
            </a:r>
            <a:endParaRPr lang="ru-RU" sz="2400" dirty="0" smtClean="0">
              <a:solidFill>
                <a:srgbClr val="002060"/>
              </a:solidFill>
            </a:endParaRPr>
          </a:p>
          <a:p>
            <a:pPr lvl="0"/>
            <a:r>
              <a:rPr lang="ru-RU" sz="2400" dirty="0" smtClean="0">
                <a:solidFill>
                  <a:srgbClr val="002060"/>
                </a:solidFill>
                <a:hlinkClick r:id="rId6"/>
              </a:rPr>
              <a:t>Химический метод борьбы</a:t>
            </a:r>
            <a:endParaRPr lang="ru-RU" sz="2400" dirty="0" smtClean="0">
              <a:solidFill>
                <a:srgbClr val="002060"/>
              </a:solidFill>
            </a:endParaRPr>
          </a:p>
          <a:p>
            <a:pPr lvl="0"/>
            <a:endParaRPr lang="ru-RU" sz="12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844824"/>
            <a:ext cx="4140897" cy="37924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 descr="Методы борьбы с вредителями и болезнями растений">
            <a:hlinkClick r:id="rId7" tooltip="&quot;Методы борьбы с вредителями и болезнями растений&quot; 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2348880"/>
            <a:ext cx="4104456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597997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4176465" cy="2016224"/>
          </a:xfrm>
        </p:spPr>
        <p:txBody>
          <a:bodyPr/>
          <a:lstStyle/>
          <a:p>
            <a:pPr algn="ctr"/>
            <a:r>
              <a:rPr lang="ru-RU" dirty="0" smtClean="0"/>
              <a:t>Организационно-хозяйственные мероприятия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132856"/>
            <a:ext cx="4068889" cy="3816424"/>
          </a:xfrm>
        </p:spPr>
        <p:txBody>
          <a:bodyPr/>
          <a:lstStyle/>
          <a:p>
            <a:endParaRPr lang="ru-RU" b="1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К группе организационно-хозяйственных мероприятий относится, прежде всего, правильное размещение деревьев на участке. Оно предусматривает соблюдение оптимальных расстояний между деревьями, определенных </a:t>
            </a:r>
            <a:r>
              <a:rPr lang="ru-RU" dirty="0" err="1" smtClean="0"/>
              <a:t>агроуказаниями</a:t>
            </a:r>
            <a:r>
              <a:rPr lang="ru-RU" dirty="0" smtClean="0"/>
              <a:t>. Для высокорос­лых сортов требуется большая площадь питания (обычно 4×5 м), для полу карликовых и карликовых — меньше. Сгущение растений нежелательно: смыкаясь кронами, деревья мешают друг другу, затрудняет­ся работа по опрыскиванию деревьев, ухудшаются условия освещенности. Загущенные насаждения, кроме того, хуже продуваются ветром.</a:t>
            </a:r>
          </a:p>
          <a:p>
            <a:endParaRPr lang="ru-RU" dirty="0"/>
          </a:p>
        </p:txBody>
      </p:sp>
      <p:pic>
        <p:nvPicPr>
          <p:cNvPr id="9" name="Рисунок 8" descr="Совместимость деревьев на садовом участке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852936"/>
            <a:ext cx="381952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853200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5" y="404664"/>
            <a:ext cx="3528391" cy="2232247"/>
          </a:xfrm>
        </p:spPr>
        <p:txBody>
          <a:bodyPr/>
          <a:lstStyle/>
          <a:p>
            <a:pPr algn="ctr"/>
            <a:r>
              <a:rPr lang="ru-RU" dirty="0" smtClean="0"/>
              <a:t>Агротехнические мероприятия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93515" y="764704"/>
            <a:ext cx="4017085" cy="5256584"/>
          </a:xfrm>
        </p:spPr>
        <p:txBody>
          <a:bodyPr>
            <a:normAutofit fontScale="62500" lnSpcReduction="20000"/>
          </a:bodyPr>
          <a:lstStyle/>
          <a:p>
            <a:r>
              <a:rPr lang="ru-RU" sz="2600" dirty="0"/>
              <a:t>Обычно меры борьбы с вредителями и болезнями бывают:</a:t>
            </a:r>
          </a:p>
          <a:p>
            <a:r>
              <a:rPr lang="ru-RU" sz="2600" dirty="0" smtClean="0"/>
              <a:t>Рыхление почвы, уничтожение сорняков, умеренное внесение удобрений препятствуют размножению многих вредителей и возбудителей заболеваний.</a:t>
            </a:r>
          </a:p>
          <a:p>
            <a:r>
              <a:rPr lang="ru-RU" sz="2600" dirty="0" smtClean="0"/>
              <a:t>Осенняя перекопка почвы с тщательной заделкой опавших листьев и других растительных остатков является эффективным приемом борьбы с паршой яблони, капустной молью, пятни </a:t>
            </a:r>
            <a:r>
              <a:rPr lang="ru-RU" sz="2600" dirty="0" err="1" smtClean="0"/>
              <a:t>стостями</a:t>
            </a:r>
            <a:r>
              <a:rPr lang="ru-RU" sz="2600" dirty="0" smtClean="0"/>
              <a:t> и др. Обрезка и сжигание сухих и поврежденных ветвей в саду способствует снижению численности древесницы въедливой, крыжовниковой тли, яблонной стеклянницы, малинной мухи и других. Многие вредители и возбудители заболеваний размножаются на сорняках и с них переходят на культурные растения.</a:t>
            </a:r>
          </a:p>
          <a:p>
            <a:pPr marL="4572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2852936"/>
            <a:ext cx="3240360" cy="3240360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6" name="Рисунок 5" descr="Агротехнические мероприятия в борьбе с вредителями и болезнями сада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564904"/>
            <a:ext cx="381642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670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7" y="404664"/>
            <a:ext cx="3672407" cy="2160239"/>
          </a:xfrm>
        </p:spPr>
        <p:txBody>
          <a:bodyPr/>
          <a:lstStyle/>
          <a:p>
            <a:pPr algn="ctr"/>
            <a:r>
              <a:rPr lang="ru-RU" dirty="0" smtClean="0"/>
              <a:t>Механические </a:t>
            </a:r>
            <a:br>
              <a:rPr lang="ru-RU" dirty="0" smtClean="0"/>
            </a:br>
            <a:r>
              <a:rPr lang="ru-RU" dirty="0" smtClean="0"/>
              <a:t>мероприятия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5" y="692696"/>
            <a:ext cx="4182616" cy="5688632"/>
          </a:xfrm>
        </p:spPr>
        <p:txBody>
          <a:bodyPr>
            <a:normAutofit fontScale="40000" lnSpcReduction="20000"/>
          </a:bodyPr>
          <a:lstStyle/>
          <a:p>
            <a:pPr marL="45720" indent="0">
              <a:buNone/>
            </a:pPr>
            <a:r>
              <a:rPr lang="ru-RU" sz="4800" dirty="0"/>
              <a:t> </a:t>
            </a:r>
            <a:r>
              <a:rPr lang="ru-RU" sz="4800" dirty="0" smtClean="0"/>
              <a:t>Механический метод борьбы включает мероприятия, направленные на физическое истребление вредных насекомых, а иногда и возбудителей заболеваний, и на создание препятствий для проникнове­ния вредителей к плодовому дереву или на его крону. К группе этих методов относится, например, снятие с веток и сжигание зимних гнезд златогузки и боярышницы, навешивание на штамбы ловчих поясов, ручной сбор и уничтожение колорадского жука, гусениц капустной белянки и т. д.</a:t>
            </a:r>
          </a:p>
          <a:p>
            <a:pPr marL="45720" indent="0">
              <a:buNone/>
            </a:pPr>
            <a:endParaRPr lang="ru-RU" sz="4800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 descr="Ловчие пояса для насекомых вредителей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92896"/>
            <a:ext cx="3457575" cy="2766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2411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1196752"/>
            <a:ext cx="7704855" cy="4104456"/>
          </a:xfrm>
        </p:spPr>
        <p:txBody>
          <a:bodyPr/>
          <a:lstStyle/>
          <a:p>
            <a:pPr algn="ctr"/>
            <a:r>
              <a:rPr lang="ru-RU" sz="7200" dirty="0" smtClean="0"/>
              <a:t>Спасибо за внимание</a:t>
            </a:r>
            <a:endParaRPr lang="ru-RU" sz="7200" dirty="0"/>
          </a:p>
        </p:txBody>
      </p:sp>
    </p:spTree>
    <p:extLst>
      <p:ext uri="{BB962C8B-B14F-4D97-AF65-F5344CB8AC3E}">
        <p14:creationId xmlns="" xmlns:p14="http://schemas.microsoft.com/office/powerpoint/2010/main" val="41171392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253</TotalTime>
  <Words>792</Words>
  <Application>Microsoft Office PowerPoint</Application>
  <PresentationFormat>Экран (4:3)</PresentationFormat>
  <Paragraphs>58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Школа пожилого возраста  «Садоводы и огородники Тема: «Овощеводство – выращивание, подкормка, сборка овощей. Борьба с вредителями, современные методы.»</vt:lpstr>
      <vt:lpstr>Чтобы получить отличный урожай, придется немало потрудиться. Выращивание овощей своими руками – процесс хлопотный, требующий немало сил и наличия определенных знаний. </vt:lpstr>
      <vt:lpstr>Технология возделывания овощных культур: требования к температуре  </vt:lpstr>
      <vt:lpstr>Требования к освещенности при выращивании овощных растений </vt:lpstr>
      <vt:lpstr>Правильная агротехника выращивания овощей: требования к влаге  </vt:lpstr>
      <vt:lpstr>Хитрости смешанного выращивания овощей  </vt:lpstr>
      <vt:lpstr>Для более интенсивного использования земли и продления срока выхода овощей с одной площади рекомендуется следующее смешанное возделывание овощей:  </vt:lpstr>
      <vt:lpstr>Ряд растений способствует отпугиванию некоторых насекомых, повреждающих разные овощные культуры:  </vt:lpstr>
      <vt:lpstr>Огородные вредители и средства борьбы с ними  </vt:lpstr>
      <vt:lpstr>Организационно-хозяйственные мероприятия </vt:lpstr>
      <vt:lpstr>Агротехнические мероприятия  </vt:lpstr>
      <vt:lpstr>Механические  мероприятия  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«Садоводы и огородники Тема: «Уроки практических навыков по применению инновационных методик в садово - огороднической деятельности»</dc:title>
  <dc:creator>HOME</dc:creator>
  <cp:lastModifiedBy>Maksunova_EV</cp:lastModifiedBy>
  <cp:revision>30</cp:revision>
  <dcterms:created xsi:type="dcterms:W3CDTF">2020-06-16T16:26:32Z</dcterms:created>
  <dcterms:modified xsi:type="dcterms:W3CDTF">2020-08-18T07:18:07Z</dcterms:modified>
</cp:coreProperties>
</file>