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64" r:id="rId4"/>
    <p:sldId id="266" r:id="rId5"/>
    <p:sldId id="262" r:id="rId6"/>
    <p:sldId id="265" r:id="rId7"/>
    <p:sldId id="268" r:id="rId8"/>
    <p:sldId id="267" r:id="rId9"/>
    <p:sldId id="269" r:id="rId10"/>
    <p:sldId id="270"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ru-RU" smtClean="0"/>
              <a:t>Образец заголовка</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17.08.2020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17.08.2020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17.08.2020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17.08.2020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17.08.2020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17.08.2020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17.08.2020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17.08.2020</a:t>
            </a:fld>
            <a:endParaRPr lang="ru-RU"/>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ru-RU" smtClean="0"/>
              <a:t>Вставка рисунка</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17.08.2020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17.08.2020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17.08.2020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B4C71EC6-210F-42DE-9C53-41977AD35B3D}" type="datetimeFigureOut">
              <a:rPr lang="ru-RU" smtClean="0"/>
              <a:t>17.08.2020</a:t>
            </a:fld>
            <a:endParaRPr lang="ru-RU"/>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ru-RU"/>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lifehacker.ru/aliexpress-tools/" TargetMode="Externa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lifehacker.ru/video-kak-narisovat-krug/"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hyperlink" Target="https://lifehacker.ru/vintazhnyj-filtr/" TargetMode="External"/><Relationship Id="rId2" Type="http://schemas.openxmlformats.org/officeDocument/2006/relationships/hyperlink" Target="https://lifehacker.ru/xranenie-shin/" TargetMode="Externa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hyperlink" Target="https://lifehacker.ru/kak-payat-polipropilenovye-truby/"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0"/>
            <a:ext cx="9144000" cy="2276872"/>
          </a:xfrm>
        </p:spPr>
        <p:txBody>
          <a:bodyPr anchor="ctr"/>
          <a:lstStyle/>
          <a:p>
            <a:pPr algn="ctr"/>
            <a:r>
              <a:rPr lang="ru-RU" sz="2800" b="1" dirty="0">
                <a:latin typeface="Times New Roman" panose="02020603050405020304" pitchFamily="18" charset="0"/>
                <a:cs typeface="Times New Roman" panose="02020603050405020304" pitchFamily="18" charset="0"/>
              </a:rPr>
              <a:t>Детям  интересно на саду</a:t>
            </a:r>
          </a:p>
        </p:txBody>
      </p:sp>
      <p:sp>
        <p:nvSpPr>
          <p:cNvPr id="3" name="Подзаголовок 2"/>
          <p:cNvSpPr>
            <a:spLocks noGrp="1"/>
          </p:cNvSpPr>
          <p:nvPr>
            <p:ph type="subTitle" idx="1"/>
          </p:nvPr>
        </p:nvSpPr>
        <p:spPr>
          <a:xfrm>
            <a:off x="3203848" y="2636912"/>
            <a:ext cx="5688632" cy="3384376"/>
          </a:xfrm>
        </p:spPr>
        <p:txBody>
          <a:bodyPr>
            <a:normAutofit/>
          </a:bodyPr>
          <a:lstStyle/>
          <a:p>
            <a:pPr algn="ctr"/>
            <a:endParaRPr lang="ru-RU" sz="3000" dirty="0" smtClean="0">
              <a:latin typeface="Times New Roman" panose="02020603050405020304" pitchFamily="18" charset="0"/>
              <a:cs typeface="Times New Roman" panose="02020603050405020304" pitchFamily="18" charset="0"/>
            </a:endParaRPr>
          </a:p>
          <a:p>
            <a:pPr algn="ctr"/>
            <a:endParaRPr lang="ru-RU" sz="30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707904" y="2924944"/>
            <a:ext cx="4572000" cy="2585323"/>
          </a:xfrm>
          <a:prstGeom prst="rect">
            <a:avLst/>
          </a:prstGeom>
        </p:spPr>
        <p:txBody>
          <a:bodyPr>
            <a:spAutoFit/>
          </a:bodyPr>
          <a:lstStyle/>
          <a:p>
            <a:pPr algn="ctr"/>
            <a:r>
              <a:rPr lang="ru-RU" sz="2400" b="1" dirty="0">
                <a:solidFill>
                  <a:schemeClr val="tx2">
                    <a:lumMod val="75000"/>
                  </a:schemeClr>
                </a:solidFill>
                <a:latin typeface="Times New Roman" pitchFamily="18" charset="0"/>
                <a:cs typeface="Times New Roman" pitchFamily="18" charset="0"/>
              </a:rPr>
              <a:t>Школа пожилого возраста</a:t>
            </a:r>
          </a:p>
          <a:p>
            <a:pPr algn="ctr"/>
            <a:r>
              <a:rPr lang="ru-RU" sz="2400" b="1" dirty="0">
                <a:solidFill>
                  <a:schemeClr val="tx2">
                    <a:lumMod val="75000"/>
                  </a:schemeClr>
                </a:solidFill>
                <a:latin typeface="Times New Roman" pitchFamily="18" charset="0"/>
                <a:cs typeface="Times New Roman" pitchFamily="18" charset="0"/>
              </a:rPr>
              <a:t>Направление </a:t>
            </a:r>
          </a:p>
          <a:p>
            <a:pPr algn="ctr"/>
            <a:r>
              <a:rPr lang="en-US" sz="2400" b="1" i="1" dirty="0">
                <a:solidFill>
                  <a:schemeClr val="tx2">
                    <a:lumMod val="75000"/>
                  </a:schemeClr>
                </a:solidFill>
                <a:latin typeface="Times New Roman" pitchFamily="18" charset="0"/>
                <a:cs typeface="Times New Roman" pitchFamily="18" charset="0"/>
              </a:rPr>
              <a:t>“</a:t>
            </a:r>
            <a:r>
              <a:rPr lang="ru-RU" sz="2400" b="1" i="1" dirty="0">
                <a:solidFill>
                  <a:schemeClr val="tx2">
                    <a:lumMod val="75000"/>
                  </a:schemeClr>
                </a:solidFill>
                <a:latin typeface="Times New Roman" pitchFamily="18" charset="0"/>
                <a:cs typeface="Times New Roman" pitchFamily="18" charset="0"/>
              </a:rPr>
              <a:t>Садовод -огородник</a:t>
            </a:r>
            <a:r>
              <a:rPr lang="en-US" sz="2400" b="1" i="1" dirty="0">
                <a:solidFill>
                  <a:schemeClr val="tx2">
                    <a:lumMod val="75000"/>
                  </a:schemeClr>
                </a:solidFill>
                <a:latin typeface="Times New Roman" pitchFamily="18" charset="0"/>
                <a:cs typeface="Times New Roman" pitchFamily="18" charset="0"/>
              </a:rPr>
              <a:t>”</a:t>
            </a:r>
            <a:endParaRPr lang="ru-RU" sz="2400" b="1" i="1" dirty="0">
              <a:solidFill>
                <a:schemeClr val="tx2">
                  <a:lumMod val="75000"/>
                </a:schemeClr>
              </a:solidFill>
              <a:latin typeface="Times New Roman" pitchFamily="18" charset="0"/>
              <a:cs typeface="Times New Roman" pitchFamily="18" charset="0"/>
            </a:endParaRPr>
          </a:p>
          <a:p>
            <a:pPr algn="ctr"/>
            <a:r>
              <a:rPr lang="ru-RU" sz="2400" b="1" dirty="0">
                <a:solidFill>
                  <a:schemeClr val="tx2">
                    <a:lumMod val="75000"/>
                  </a:schemeClr>
                </a:solidFill>
                <a:latin typeface="Times New Roman" pitchFamily="18" charset="0"/>
                <a:cs typeface="Times New Roman" pitchFamily="18" charset="0"/>
              </a:rPr>
              <a:t>Преподаватель:</a:t>
            </a:r>
          </a:p>
          <a:p>
            <a:pPr algn="ctr"/>
            <a:r>
              <a:rPr lang="ru-RU" sz="2400" b="1" dirty="0">
                <a:solidFill>
                  <a:schemeClr val="tx2">
                    <a:lumMod val="75000"/>
                  </a:schemeClr>
                </a:solidFill>
                <a:latin typeface="Times New Roman" pitchFamily="18" charset="0"/>
                <a:cs typeface="Times New Roman" pitchFamily="18" charset="0"/>
              </a:rPr>
              <a:t>Специалист по соц. работе </a:t>
            </a:r>
          </a:p>
          <a:p>
            <a:pPr algn="ctr"/>
            <a:r>
              <a:rPr lang="ru-RU" sz="2400" b="1" dirty="0">
                <a:solidFill>
                  <a:schemeClr val="tx2">
                    <a:lumMod val="75000"/>
                  </a:schemeClr>
                </a:solidFill>
                <a:latin typeface="Times New Roman" pitchFamily="18" charset="0"/>
                <a:cs typeface="Times New Roman" pitchFamily="18" charset="0"/>
              </a:rPr>
              <a:t>Киричек В.М.</a:t>
            </a:r>
          </a:p>
          <a:p>
            <a:endParaRPr lang="ru-RU" dirty="0"/>
          </a:p>
        </p:txBody>
      </p:sp>
    </p:spTree>
    <p:extLst>
      <p:ext uri="{BB962C8B-B14F-4D97-AF65-F5344CB8AC3E}">
        <p14:creationId xmlns:p14="http://schemas.microsoft.com/office/powerpoint/2010/main" val="26450618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88640"/>
            <a:ext cx="4277122" cy="2138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43358" y="3068960"/>
            <a:ext cx="9144000" cy="3490186"/>
          </a:xfrm>
          <a:prstGeom prst="rect">
            <a:avLst/>
          </a:prstGeom>
          <a:ln>
            <a:solidFill>
              <a:schemeClr val="tx1"/>
            </a:solidFill>
          </a:ln>
        </p:spPr>
        <p:txBody>
          <a:bodyPr wrap="square">
            <a:spAutoFit/>
          </a:bodyPr>
          <a:lstStyle/>
          <a:p>
            <a:pPr>
              <a:lnSpc>
                <a:spcPct val="115000"/>
              </a:lnSpc>
              <a:spcAft>
                <a:spcPts val="0"/>
              </a:spcAft>
            </a:pPr>
            <a:r>
              <a:rPr lang="ru-RU" sz="1600" b="1" dirty="0">
                <a:solidFill>
                  <a:srgbClr val="000000"/>
                </a:solidFill>
                <a:latin typeface="Times New Roman" pitchFamily="18" charset="0"/>
                <a:ea typeface="Times New Roman"/>
                <a:cs typeface="Times New Roman" pitchFamily="18" charset="0"/>
              </a:rPr>
              <a:t>Как делать</a:t>
            </a:r>
            <a:endParaRPr lang="ru-RU" sz="1600" dirty="0">
              <a:latin typeface="Times New Roman" pitchFamily="18" charset="0"/>
              <a:ea typeface="Calibri"/>
              <a:cs typeface="Times New Roman" pitchFamily="18" charset="0"/>
            </a:endParaRPr>
          </a:p>
          <a:p>
            <a:pPr>
              <a:lnSpc>
                <a:spcPct val="115000"/>
              </a:lnSpc>
              <a:spcAft>
                <a:spcPts val="0"/>
              </a:spcAft>
            </a:pPr>
            <a:r>
              <a:rPr lang="ru-RU" sz="1600" dirty="0">
                <a:solidFill>
                  <a:srgbClr val="000000"/>
                </a:solidFill>
                <a:latin typeface="Times New Roman" pitchFamily="18" charset="0"/>
                <a:ea typeface="Times New Roman"/>
                <a:cs typeface="Times New Roman" pitchFamily="18" charset="0"/>
              </a:rPr>
              <a:t>1. Отрежьте кусок доски длиной около 50 см ножовкой или другой пилой, которая есть под рукой.</a:t>
            </a:r>
            <a:endParaRPr lang="ru-RU" sz="1600" dirty="0">
              <a:latin typeface="Times New Roman" pitchFamily="18" charset="0"/>
              <a:ea typeface="Calibri"/>
              <a:cs typeface="Times New Roman" pitchFamily="18" charset="0"/>
            </a:endParaRPr>
          </a:p>
          <a:p>
            <a:pPr>
              <a:lnSpc>
                <a:spcPct val="115000"/>
              </a:lnSpc>
              <a:spcAft>
                <a:spcPts val="0"/>
              </a:spcAft>
            </a:pPr>
            <a:r>
              <a:rPr lang="ru-RU" sz="1600" dirty="0">
                <a:solidFill>
                  <a:srgbClr val="000000"/>
                </a:solidFill>
                <a:latin typeface="Times New Roman" pitchFamily="18" charset="0"/>
                <a:ea typeface="Times New Roman"/>
                <a:cs typeface="Times New Roman" pitchFamily="18" charset="0"/>
              </a:rPr>
              <a:t>2. Для защиты от осадков и придания более эстетичного вида покрасьте получившееся сиденье.</a:t>
            </a:r>
            <a:endParaRPr lang="ru-RU" sz="1600" dirty="0">
              <a:latin typeface="Times New Roman" pitchFamily="18" charset="0"/>
              <a:ea typeface="Calibri"/>
              <a:cs typeface="Times New Roman" pitchFamily="18" charset="0"/>
            </a:endParaRPr>
          </a:p>
          <a:p>
            <a:pPr>
              <a:lnSpc>
                <a:spcPct val="115000"/>
              </a:lnSpc>
              <a:spcAft>
                <a:spcPts val="0"/>
              </a:spcAft>
            </a:pPr>
            <a:r>
              <a:rPr lang="ru-RU" sz="1600" dirty="0">
                <a:solidFill>
                  <a:srgbClr val="000000"/>
                </a:solidFill>
                <a:latin typeface="Times New Roman" pitchFamily="18" charset="0"/>
                <a:ea typeface="Times New Roman"/>
                <a:cs typeface="Times New Roman" pitchFamily="18" charset="0"/>
              </a:rPr>
              <a:t>3. </a:t>
            </a:r>
            <a:r>
              <a:rPr lang="ru-RU" sz="1600" dirty="0">
                <a:latin typeface="Times New Roman" pitchFamily="18" charset="0"/>
                <a:ea typeface="Times New Roman"/>
                <a:cs typeface="Times New Roman" pitchFamily="18" charset="0"/>
                <a:hlinkClick r:id="rId3" tooltip="25 инструментов для дома и ремонта с AliExpress"/>
              </a:rPr>
              <a:t>Сверлом</a:t>
            </a:r>
            <a:r>
              <a:rPr lang="ru-RU" sz="1600" dirty="0">
                <a:latin typeface="Times New Roman" pitchFamily="18" charset="0"/>
                <a:ea typeface="Times New Roman"/>
                <a:cs typeface="Times New Roman" pitchFamily="18" charset="0"/>
              </a:rPr>
              <a:t> </a:t>
            </a:r>
            <a:r>
              <a:rPr lang="ru-RU" sz="1600" dirty="0">
                <a:solidFill>
                  <a:srgbClr val="000000"/>
                </a:solidFill>
                <a:latin typeface="Times New Roman" pitchFamily="18" charset="0"/>
                <a:ea typeface="Times New Roman"/>
                <a:cs typeface="Times New Roman" pitchFamily="18" charset="0"/>
              </a:rPr>
              <a:t>на пару миллиметров больше, чем толщина используемой верёвки, проделайте два отверстия — на обоих концах доски. Отступите от края по 2–3 см, чтобы сиденье не сломалось, и сверлите точно по центру вертикали для ровного подвеса.</a:t>
            </a:r>
            <a:endParaRPr lang="ru-RU" sz="1600" dirty="0">
              <a:latin typeface="Times New Roman" pitchFamily="18" charset="0"/>
              <a:ea typeface="Calibri"/>
              <a:cs typeface="Times New Roman" pitchFamily="18" charset="0"/>
            </a:endParaRPr>
          </a:p>
          <a:p>
            <a:pPr>
              <a:lnSpc>
                <a:spcPct val="115000"/>
              </a:lnSpc>
              <a:spcAft>
                <a:spcPts val="0"/>
              </a:spcAft>
            </a:pPr>
            <a:r>
              <a:rPr lang="ru-RU" sz="1600" dirty="0">
                <a:solidFill>
                  <a:srgbClr val="000000"/>
                </a:solidFill>
                <a:latin typeface="Times New Roman" pitchFamily="18" charset="0"/>
                <a:ea typeface="Times New Roman"/>
                <a:cs typeface="Times New Roman" pitchFamily="18" charset="0"/>
              </a:rPr>
              <a:t>4. Разделите верёвку на две одинаковые части, сделайте на концах петли и закрепите на подходящей ветке. Располагайте канаты на расстоянии, примерно равном ширине сиденья.</a:t>
            </a:r>
            <a:endParaRPr lang="ru-RU" sz="1600" dirty="0">
              <a:latin typeface="Times New Roman" pitchFamily="18" charset="0"/>
              <a:ea typeface="Calibri"/>
              <a:cs typeface="Times New Roman" pitchFamily="18" charset="0"/>
            </a:endParaRPr>
          </a:p>
          <a:p>
            <a:pPr>
              <a:lnSpc>
                <a:spcPct val="115000"/>
              </a:lnSpc>
              <a:spcAft>
                <a:spcPts val="0"/>
              </a:spcAft>
            </a:pPr>
            <a:r>
              <a:rPr lang="ru-RU" sz="1600" dirty="0">
                <a:solidFill>
                  <a:srgbClr val="000000"/>
                </a:solidFill>
                <a:latin typeface="Times New Roman" pitchFamily="18" charset="0"/>
                <a:ea typeface="Times New Roman"/>
                <a:cs typeface="Times New Roman" pitchFamily="18" charset="0"/>
              </a:rPr>
              <a:t>5. Проденьте концы канатов в отверстия доски и завяжите по паре узлов, подобрав нужную высоту.</a:t>
            </a:r>
            <a:endParaRPr lang="ru-RU" sz="1600" dirty="0">
              <a:latin typeface="Times New Roman" pitchFamily="18" charset="0"/>
              <a:ea typeface="Calibri"/>
              <a:cs typeface="Times New Roman" pitchFamily="18" charset="0"/>
            </a:endParaRPr>
          </a:p>
          <a:p>
            <a:pPr>
              <a:lnSpc>
                <a:spcPct val="115000"/>
              </a:lnSpc>
              <a:spcAft>
                <a:spcPts val="0"/>
              </a:spcAft>
            </a:pPr>
            <a:r>
              <a:rPr lang="ru-RU" sz="1600" dirty="0">
                <a:solidFill>
                  <a:srgbClr val="000000"/>
                </a:solidFill>
                <a:latin typeface="Times New Roman" pitchFamily="18" charset="0"/>
                <a:ea typeface="Times New Roman"/>
                <a:cs typeface="Times New Roman" pitchFamily="18" charset="0"/>
              </a:rPr>
              <a:t>6. Попробуйте покачаться.</a:t>
            </a:r>
            <a:endParaRPr lang="ru-RU" sz="1600" dirty="0">
              <a:latin typeface="Times New Roman" pitchFamily="18" charset="0"/>
              <a:ea typeface="Calibri"/>
              <a:cs typeface="Times New Roman" pitchFamily="18" charset="0"/>
            </a:endParaRPr>
          </a:p>
          <a:p>
            <a:pPr>
              <a:lnSpc>
                <a:spcPct val="115000"/>
              </a:lnSpc>
              <a:spcAft>
                <a:spcPts val="0"/>
              </a:spcAft>
            </a:pPr>
            <a:r>
              <a:rPr lang="ru-RU" sz="1600" b="1" dirty="0">
                <a:solidFill>
                  <a:srgbClr val="000000"/>
                </a:solidFill>
                <a:latin typeface="Times New Roman" pitchFamily="18" charset="0"/>
                <a:ea typeface="Times New Roman"/>
                <a:cs typeface="Times New Roman" pitchFamily="18" charset="0"/>
              </a:rPr>
              <a:t>Что можно изменить</a:t>
            </a:r>
            <a:endParaRPr lang="ru-RU" sz="1600" dirty="0">
              <a:latin typeface="Times New Roman" pitchFamily="18" charset="0"/>
              <a:ea typeface="Calibri"/>
              <a:cs typeface="Times New Roman" pitchFamily="18" charset="0"/>
            </a:endParaRPr>
          </a:p>
          <a:p>
            <a:pPr marL="342900" lvl="0" indent="-342900">
              <a:lnSpc>
                <a:spcPct val="115000"/>
              </a:lnSpc>
              <a:spcAft>
                <a:spcPts val="0"/>
              </a:spcAft>
              <a:buSzPts val="1000"/>
              <a:buFont typeface="Symbol"/>
              <a:buChar char=""/>
              <a:tabLst>
                <a:tab pos="457200" algn="l"/>
              </a:tabLst>
            </a:pPr>
            <a:r>
              <a:rPr lang="ru-RU" sz="1600" dirty="0">
                <a:solidFill>
                  <a:srgbClr val="000000"/>
                </a:solidFill>
                <a:latin typeface="Times New Roman" pitchFamily="18" charset="0"/>
                <a:ea typeface="Times New Roman"/>
                <a:cs typeface="Times New Roman" pitchFamily="18" charset="0"/>
              </a:rPr>
              <a:t>Если у вас нет доски, в качестве сиденья подойдёт черенок от лопаты, полено или кусок фанеры.</a:t>
            </a:r>
            <a:endParaRPr lang="ru-RU" sz="1600" dirty="0">
              <a:solidFill>
                <a:srgbClr val="000000"/>
              </a:solidFill>
              <a:latin typeface="Times New Roman" pitchFamily="18" charset="0"/>
              <a:ea typeface="Calibri"/>
              <a:cs typeface="Times New Roman" pitchFamily="18" charset="0"/>
            </a:endParaRPr>
          </a:p>
        </p:txBody>
      </p:sp>
      <p:sp>
        <p:nvSpPr>
          <p:cNvPr id="8" name="Подзаголовок 3"/>
          <p:cNvSpPr>
            <a:spLocks noGrp="1"/>
          </p:cNvSpPr>
          <p:nvPr>
            <p:ph type="subTitle" idx="1"/>
          </p:nvPr>
        </p:nvSpPr>
        <p:spPr>
          <a:xfrm rot="19140000">
            <a:off x="2565754" y="1589622"/>
            <a:ext cx="5586241" cy="582413"/>
          </a:xfrm>
        </p:spPr>
        <p:txBody>
          <a:bodyPr>
            <a:noAutofit/>
          </a:bodyPr>
          <a:lstStyle/>
          <a:p>
            <a:r>
              <a:rPr lang="ru-RU" b="1" dirty="0" smtClean="0">
                <a:latin typeface="Times New Roman" pitchFamily="18" charset="0"/>
                <a:cs typeface="Times New Roman" pitchFamily="18" charset="0"/>
              </a:rPr>
              <a:t>            Вариант первый- простой   </a:t>
            </a:r>
          </a:p>
          <a:p>
            <a:r>
              <a:rPr lang="ru-RU" b="1" dirty="0" smtClean="0">
                <a:latin typeface="Times New Roman" pitchFamily="18" charset="0"/>
                <a:cs typeface="Times New Roman" pitchFamily="18" charset="0"/>
              </a:rPr>
              <a:t>             Сделаю сама с внуком </a:t>
            </a:r>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10830982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1673"/>
            <a:ext cx="3744416" cy="232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0" y="2985492"/>
            <a:ext cx="9252520" cy="3879524"/>
          </a:xfrm>
          <a:prstGeom prst="rect">
            <a:avLst/>
          </a:prstGeom>
        </p:spPr>
        <p:txBody>
          <a:bodyPr wrap="square">
            <a:spAutoFit/>
          </a:bodyPr>
          <a:lstStyle/>
          <a:p>
            <a:pPr>
              <a:lnSpc>
                <a:spcPct val="115000"/>
              </a:lnSpc>
              <a:spcAft>
                <a:spcPts val="0"/>
              </a:spcAft>
            </a:pPr>
            <a:r>
              <a:rPr lang="ru-RU" sz="1400" b="1" dirty="0">
                <a:solidFill>
                  <a:srgbClr val="000000"/>
                </a:solidFill>
                <a:latin typeface="Times New Roman" pitchFamily="18" charset="0"/>
                <a:ea typeface="Times New Roman"/>
                <a:cs typeface="Times New Roman" pitchFamily="18" charset="0"/>
              </a:rPr>
              <a:t>Как делать</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1. Соорудите из досок площадку. Для этого намажьте боковые торцы клеем, соедините вместе и стяните струбцинами. Более простой вариант: прибейте гвоздями два бруска поперёк досок, отступив от края по 10 см.</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2. Зашлифуйте верхнюю часть площадки вручную наждачной бумагой или с помощью машинки.</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3. С помощью рулетки найдите и отметьте карандашом центр площадки. Также поставьте черту на расстоянии 10 мм от края одной из сторон.</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4. Вбейте в центр гвоздь, привяжите к нему ниткой карандаш и </a:t>
            </a:r>
            <a:r>
              <a:rPr lang="ru-RU" sz="1400" dirty="0">
                <a:solidFill>
                  <a:srgbClr val="800080"/>
                </a:solidFill>
                <a:latin typeface="Times New Roman" pitchFamily="18" charset="0"/>
                <a:ea typeface="Times New Roman"/>
                <a:cs typeface="Times New Roman" pitchFamily="18" charset="0"/>
                <a:hlinkClick r:id="rId3" tooltip="Как нарисовать идеально ровный круг при помощи одного лишь карандаша"/>
              </a:rPr>
              <a:t>нарисуйте окружность</a:t>
            </a:r>
            <a:r>
              <a:rPr lang="ru-RU" sz="1400" dirty="0">
                <a:solidFill>
                  <a:srgbClr val="000000"/>
                </a:solidFill>
                <a:latin typeface="Times New Roman" pitchFamily="18" charset="0"/>
                <a:ea typeface="Times New Roman"/>
                <a:cs typeface="Times New Roman" pitchFamily="18" charset="0"/>
              </a:rPr>
              <a:t> с длиной радиуса по метке у края площадки. Вытащите гвоздь: он больше не понадобится.</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5. Выпилите лобзиком круг и подровняйте острые грани напильником или наждачной бумагой.</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6. Сверлом проделайте в центре отверстие диаметром на 2–3 мм больше, чем толщина верёвки будущей качели.</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7. Напильником сточите образовавшиеся острые грани по центру, чтобы канат не перетёрся при качании.</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8. Покрасьте или покройте лаком получившееся сиденье и подождите, пока всё высохнет.</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9. Проденьте верёвку в отверстие и завяжите пару узлов, чтобы она не проваливалась.</a:t>
            </a:r>
            <a:endParaRPr lang="ru-RU" sz="1400" dirty="0">
              <a:latin typeface="Times New Roman" pitchFamily="18" charset="0"/>
              <a:ea typeface="Calibri"/>
              <a:cs typeface="Times New Roman" pitchFamily="18" charset="0"/>
            </a:endParaRPr>
          </a:p>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10. Закрепите свободный конец каната на дереве.</a:t>
            </a:r>
            <a:endParaRPr lang="ru-RU" sz="1400" dirty="0">
              <a:latin typeface="Times New Roman" pitchFamily="18" charset="0"/>
              <a:ea typeface="Calibri"/>
              <a:cs typeface="Times New Roman" pitchFamily="18" charset="0"/>
            </a:endParaRPr>
          </a:p>
          <a:p>
            <a:pPr>
              <a:lnSpc>
                <a:spcPct val="115000"/>
              </a:lnSpc>
              <a:spcAft>
                <a:spcPts val="0"/>
              </a:spcAft>
            </a:pPr>
            <a:r>
              <a:rPr lang="ru-RU" dirty="0">
                <a:latin typeface="Times New Roman"/>
                <a:ea typeface="Calibri"/>
                <a:cs typeface="Times New Roman"/>
              </a:rPr>
              <a:t> </a:t>
            </a:r>
            <a:endParaRPr lang="ru-RU" sz="1400" dirty="0">
              <a:effectLst/>
              <a:latin typeface="Calibri"/>
              <a:ea typeface="Calibri"/>
              <a:cs typeface="Times New Roman"/>
            </a:endParaRPr>
          </a:p>
        </p:txBody>
      </p:sp>
      <p:pic>
        <p:nvPicPr>
          <p:cNvPr id="2062" name="Picture 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60232" y="29889"/>
            <a:ext cx="2318991" cy="2318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одзаголовок 1"/>
          <p:cNvSpPr>
            <a:spLocks noGrp="1"/>
          </p:cNvSpPr>
          <p:nvPr>
            <p:ph type="subTitle" idx="1"/>
          </p:nvPr>
        </p:nvSpPr>
        <p:spPr>
          <a:xfrm>
            <a:off x="1884946" y="2348880"/>
            <a:ext cx="5482627" cy="917103"/>
          </a:xfrm>
        </p:spPr>
        <p:txBody>
          <a:bodyPr>
            <a:noAutofit/>
          </a:bodyPr>
          <a:lstStyle/>
          <a:p>
            <a:r>
              <a:rPr lang="ru-RU" b="1" dirty="0">
                <a:solidFill>
                  <a:srgbClr val="000000"/>
                </a:solidFill>
                <a:latin typeface="Times New Roman" pitchFamily="18" charset="0"/>
                <a:cs typeface="Times New Roman" pitchFamily="18" charset="0"/>
              </a:rPr>
              <a:t>Качели из диска и одной верёвки</a:t>
            </a:r>
          </a:p>
          <a:p>
            <a:r>
              <a:rPr lang="ru-RU" b="1" dirty="0">
                <a:latin typeface="Times New Roman" pitchFamily="18" charset="0"/>
                <a:cs typeface="Times New Roman" pitchFamily="18" charset="0"/>
              </a:rPr>
              <a:t>Вариант </a:t>
            </a:r>
            <a:r>
              <a:rPr lang="ru-RU" b="1" dirty="0" smtClean="0">
                <a:latin typeface="Times New Roman" pitchFamily="18" charset="0"/>
                <a:cs typeface="Times New Roman" pitchFamily="18" charset="0"/>
              </a:rPr>
              <a:t>второй -- </a:t>
            </a:r>
            <a:r>
              <a:rPr lang="ru-RU" b="1" dirty="0">
                <a:latin typeface="Times New Roman" pitchFamily="18" charset="0"/>
                <a:cs typeface="Times New Roman" pitchFamily="18" charset="0"/>
              </a:rPr>
              <a:t>простой   </a:t>
            </a:r>
          </a:p>
          <a:p>
            <a:endParaRPr lang="ru-RU" b="1" dirty="0">
              <a:latin typeface="Times New Roman" pitchFamily="18" charset="0"/>
              <a:cs typeface="Times New Roman" pitchFamily="18" charset="0"/>
            </a:endParaRPr>
          </a:p>
        </p:txBody>
      </p:sp>
      <p:pic>
        <p:nvPicPr>
          <p:cNvPr id="2063" name="Picture 1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920" y="29889"/>
            <a:ext cx="2808312" cy="2318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18392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635" y="1856975"/>
            <a:ext cx="9144000" cy="5047536"/>
          </a:xfrm>
          <a:prstGeom prst="rect">
            <a:avLst/>
          </a:prstGeom>
        </p:spPr>
        <p:txBody>
          <a:bodyPr wrap="square">
            <a:spAutoFit/>
          </a:bodyPr>
          <a:lstStyle/>
          <a:p>
            <a:r>
              <a:rPr lang="ru-RU" sz="1400" b="1" dirty="0" smtClean="0">
                <a:latin typeface="Times New Roman" pitchFamily="18" charset="0"/>
                <a:cs typeface="Times New Roman" pitchFamily="18" charset="0"/>
              </a:rPr>
              <a:t>                                                                                      Что </a:t>
            </a:r>
            <a:r>
              <a:rPr lang="ru-RU" sz="1400" b="1" dirty="0">
                <a:latin typeface="Times New Roman" pitchFamily="18" charset="0"/>
                <a:cs typeface="Times New Roman" pitchFamily="18" charset="0"/>
              </a:rPr>
              <a:t>нужно</a:t>
            </a:r>
            <a:endParaRPr lang="ru-RU" sz="1400" dirty="0">
              <a:latin typeface="Times New Roman" pitchFamily="18" charset="0"/>
              <a:cs typeface="Times New Roman" pitchFamily="18" charset="0"/>
            </a:endParaRPr>
          </a:p>
          <a:p>
            <a:pPr lvl="0"/>
            <a:r>
              <a:rPr lang="ru-RU" sz="1400" dirty="0" smtClean="0">
                <a:latin typeface="Times New Roman" pitchFamily="18" charset="0"/>
                <a:cs typeface="Times New Roman" pitchFamily="18" charset="0"/>
                <a:hlinkClick r:id="rId2" tooltip="Как правильно хранить шины"/>
              </a:rPr>
              <a:t>                                                              Шина</a:t>
            </a:r>
            <a:r>
              <a:rPr lang="ru-RU" sz="1400" dirty="0" smtClean="0">
                <a:latin typeface="Times New Roman" pitchFamily="18" charset="0"/>
                <a:cs typeface="Times New Roman" pitchFamily="18" charset="0"/>
              </a:rPr>
              <a:t> или велосипедная </a:t>
            </a:r>
            <a:r>
              <a:rPr lang="ru-RU" sz="1400" dirty="0">
                <a:latin typeface="Times New Roman" pitchFamily="18" charset="0"/>
                <a:cs typeface="Times New Roman" pitchFamily="18" charset="0"/>
              </a:rPr>
              <a:t>камера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верёвка;изолента;стальные</a:t>
            </a:r>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шайбы по диаметру </a:t>
            </a:r>
            <a:r>
              <a:rPr lang="ru-RU" sz="1400" dirty="0" smtClean="0">
                <a:latin typeface="Times New Roman" pitchFamily="18" charset="0"/>
                <a:cs typeface="Times New Roman" pitchFamily="18" charset="0"/>
              </a:rPr>
              <a:t>                                                                                                .                                                             </a:t>
            </a:r>
            <a:r>
              <a:rPr lang="ru-RU" sz="1400" dirty="0" err="1" smtClean="0">
                <a:latin typeface="Times New Roman" pitchFamily="18" charset="0"/>
                <a:cs typeface="Times New Roman" pitchFamily="18" charset="0"/>
              </a:rPr>
              <a:t>верёвки;скобы‑зажимы</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дрель;сверло;нож;тонкий</a:t>
            </a:r>
            <a:r>
              <a:rPr lang="ru-RU" sz="1400" dirty="0" smtClean="0">
                <a:latin typeface="Times New Roman" pitchFamily="18" charset="0"/>
                <a:cs typeface="Times New Roman" pitchFamily="18" charset="0"/>
              </a:rPr>
              <a:t> </a:t>
            </a:r>
            <a:r>
              <a:rPr lang="ru-RU" sz="1400" dirty="0">
                <a:latin typeface="Times New Roman" pitchFamily="18" charset="0"/>
                <a:cs typeface="Times New Roman" pitchFamily="18" charset="0"/>
              </a:rPr>
              <a:t>шнур или леска.</a:t>
            </a:r>
          </a:p>
          <a:p>
            <a:r>
              <a:rPr lang="ru-RU" sz="1400" b="1" dirty="0" smtClean="0">
                <a:latin typeface="Times New Roman" pitchFamily="18" charset="0"/>
                <a:cs typeface="Times New Roman" pitchFamily="18" charset="0"/>
              </a:rPr>
              <a:t>                                                                                      Как </a:t>
            </a:r>
            <a:r>
              <a:rPr lang="ru-RU" sz="1400" b="1" dirty="0">
                <a:latin typeface="Times New Roman" pitchFamily="18" charset="0"/>
                <a:cs typeface="Times New Roman" pitchFamily="18" charset="0"/>
              </a:rPr>
              <a:t>делать</a:t>
            </a:r>
            <a:endParaRPr lang="ru-RU" sz="1400" dirty="0">
              <a:latin typeface="Times New Roman" pitchFamily="18" charset="0"/>
              <a:cs typeface="Times New Roman" pitchFamily="18" charset="0"/>
            </a:endParaRPr>
          </a:p>
          <a:p>
            <a:r>
              <a:rPr lang="ru-RU" sz="1400" dirty="0">
                <a:latin typeface="Times New Roman" pitchFamily="18" charset="0"/>
                <a:cs typeface="Times New Roman" pitchFamily="18" charset="0"/>
              </a:rPr>
              <a:t>1. Прикиньте примерную длину верёвки, чтобы хватило от ветки до земли, и добавьте 1 м про запас.</a:t>
            </a:r>
          </a:p>
          <a:p>
            <a:r>
              <a:rPr lang="ru-RU" sz="1400" dirty="0">
                <a:latin typeface="Times New Roman" pitchFamily="18" charset="0"/>
                <a:cs typeface="Times New Roman" pitchFamily="18" charset="0"/>
              </a:rPr>
              <a:t>Перемотайте в нужном месте изолентой, чтобы края не растрепались, и отделите кусок острым ножом.</a:t>
            </a:r>
          </a:p>
          <a:p>
            <a:r>
              <a:rPr lang="ru-RU" sz="1400" dirty="0">
                <a:latin typeface="Times New Roman" pitchFamily="18" charset="0"/>
                <a:cs typeface="Times New Roman" pitchFamily="18" charset="0"/>
              </a:rPr>
              <a:t>2. Разрежьте велосипедную камеру и наденьте на один конец верёвки.</a:t>
            </a:r>
          </a:p>
          <a:p>
            <a:r>
              <a:rPr lang="ru-RU" sz="1400" dirty="0">
                <a:latin typeface="Times New Roman" pitchFamily="18" charset="0"/>
                <a:cs typeface="Times New Roman" pitchFamily="18" charset="0"/>
              </a:rPr>
              <a:t>3. Завяжите эту часть так, чтобы получилась петля, обёрнутая камерой. Это защитит верёвку от перетирания и не даст ей врезаться в ветку.</a:t>
            </a:r>
          </a:p>
          <a:p>
            <a:r>
              <a:rPr lang="ru-RU" sz="1400" dirty="0">
                <a:latin typeface="Times New Roman" pitchFamily="18" charset="0"/>
                <a:cs typeface="Times New Roman" pitchFamily="18" charset="0"/>
              </a:rPr>
              <a:t>4. Перебросьте канат через ветку и затяните петлю. Для удобства можно использовать тонкий шнурок с привязанным к нему грузиком.</a:t>
            </a:r>
          </a:p>
          <a:p>
            <a:r>
              <a:rPr lang="ru-RU" sz="1400" dirty="0">
                <a:latin typeface="Times New Roman" pitchFamily="18" charset="0"/>
                <a:cs typeface="Times New Roman" pitchFamily="18" charset="0"/>
              </a:rPr>
              <a:t>5. Сформируйте узел на высоте примерно 1,5–1,7 м от земли.</a:t>
            </a:r>
          </a:p>
          <a:p>
            <a:r>
              <a:rPr lang="ru-RU" sz="1400" dirty="0">
                <a:latin typeface="Times New Roman" pitchFamily="18" charset="0"/>
                <a:cs typeface="Times New Roman" pitchFamily="18" charset="0"/>
              </a:rPr>
              <a:t>6. Отрежьте ещё два куска верёвки длиной около 2 м каждый. Проденьте их в узел на подвесе, а затем завяжите на их концах по одному узлу для фиксации.</a:t>
            </a:r>
          </a:p>
          <a:p>
            <a:r>
              <a:rPr lang="ru-RU" sz="1400" dirty="0">
                <a:latin typeface="Times New Roman" pitchFamily="18" charset="0"/>
                <a:cs typeface="Times New Roman" pitchFamily="18" charset="0"/>
              </a:rPr>
              <a:t>7. Затяните узел на основной верёвке с ветки. У вас должно получиться три конца, на которых будет держаться шина.</a:t>
            </a:r>
          </a:p>
          <a:p>
            <a:r>
              <a:rPr lang="ru-RU" sz="1400" dirty="0">
                <a:latin typeface="Times New Roman" pitchFamily="18" charset="0"/>
                <a:cs typeface="Times New Roman" pitchFamily="18" charset="0"/>
              </a:rPr>
              <a:t>8. Разделите покрышку на три примерно равные части и просверлите отверстия диаметром по толщине верёвки, отступив от края шины. С её обратной стороны сделайте ещё несколько дырок для стока </a:t>
            </a:r>
            <a:r>
              <a:rPr lang="ru-RU" sz="1400" dirty="0">
                <a:latin typeface="Times New Roman" pitchFamily="18" charset="0"/>
                <a:cs typeface="Times New Roman" pitchFamily="18" charset="0"/>
                <a:hlinkClick r:id="rId3" tooltip="Винтажный фильтр для очистки дождевой воды"/>
              </a:rPr>
              <a:t>дождевой воды</a:t>
            </a:r>
            <a:r>
              <a:rPr lang="ru-RU" sz="1400" dirty="0">
                <a:latin typeface="Times New Roman" pitchFamily="18" charset="0"/>
                <a:cs typeface="Times New Roman" pitchFamily="18" charset="0"/>
              </a:rPr>
              <a:t>.</a:t>
            </a:r>
          </a:p>
          <a:p>
            <a:r>
              <a:rPr lang="ru-RU" sz="1400" dirty="0">
                <a:latin typeface="Times New Roman" pitchFamily="18" charset="0"/>
                <a:cs typeface="Times New Roman" pitchFamily="18" charset="0"/>
              </a:rPr>
              <a:t>9. Вставьте верёвки в отверстия, наденьте шайбы, а концы зафиксируйте с помощью зажимов.</a:t>
            </a:r>
          </a:p>
          <a:p>
            <a:r>
              <a:rPr lang="ru-RU" sz="1400" dirty="0">
                <a:latin typeface="Times New Roman" pitchFamily="18" charset="0"/>
                <a:cs typeface="Times New Roman" pitchFamily="18" charset="0"/>
              </a:rPr>
              <a:t>10. Отпустите шину и попробуйте покачаться.</a:t>
            </a:r>
          </a:p>
          <a:p>
            <a:r>
              <a:rPr lang="ru-RU" sz="1400" b="1" dirty="0">
                <a:latin typeface="Times New Roman" pitchFamily="18" charset="0"/>
                <a:cs typeface="Times New Roman" pitchFamily="18" charset="0"/>
              </a:rPr>
              <a:t>Что можно изменить</a:t>
            </a:r>
            <a:endParaRPr lang="ru-RU" sz="1400" dirty="0">
              <a:latin typeface="Times New Roman" pitchFamily="18" charset="0"/>
              <a:cs typeface="Times New Roman" pitchFamily="18" charset="0"/>
            </a:endParaRPr>
          </a:p>
          <a:p>
            <a:pPr lvl="0"/>
            <a:r>
              <a:rPr lang="ru-RU" sz="1400" dirty="0">
                <a:latin typeface="Times New Roman" pitchFamily="18" charset="0"/>
                <a:cs typeface="Times New Roman" pitchFamily="18" charset="0"/>
              </a:rPr>
              <a:t>Вместо зажимов можно просто завязать узлы, которые не дадут верёвке провалиться в шайбы и будут надёжно удерживать всю конструкцию.</a:t>
            </a:r>
          </a:p>
          <a:p>
            <a:pPr lvl="0"/>
            <a:r>
              <a:rPr lang="ru-RU" sz="1400" dirty="0">
                <a:latin typeface="Times New Roman" pitchFamily="18" charset="0"/>
                <a:cs typeface="Times New Roman" pitchFamily="18" charset="0"/>
              </a:rPr>
              <a:t>При желании шину легко покрасить, чтобы она выглядела </a:t>
            </a:r>
            <a:r>
              <a:rPr lang="ru-RU" sz="1400" dirty="0" err="1">
                <a:latin typeface="Times New Roman" pitchFamily="18" charset="0"/>
                <a:cs typeface="Times New Roman" pitchFamily="18" charset="0"/>
              </a:rPr>
              <a:t>эстетичнее</a:t>
            </a:r>
            <a:r>
              <a:rPr lang="ru-RU" sz="1400" dirty="0">
                <a:latin typeface="Times New Roman" pitchFamily="18" charset="0"/>
                <a:cs typeface="Times New Roman" pitchFamily="18" charset="0"/>
              </a:rPr>
              <a:t> и не пачкала одежду.</a:t>
            </a: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4190" y="35682"/>
            <a:ext cx="3019475" cy="548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Подзаголовок 3"/>
          <p:cNvSpPr>
            <a:spLocks noGrp="1"/>
          </p:cNvSpPr>
          <p:nvPr>
            <p:ph type="subTitle" idx="1"/>
          </p:nvPr>
        </p:nvSpPr>
        <p:spPr>
          <a:xfrm>
            <a:off x="2339752" y="393339"/>
            <a:ext cx="6233717" cy="582413"/>
          </a:xfrm>
        </p:spPr>
        <p:txBody>
          <a:bodyPr>
            <a:noAutofit/>
          </a:bodyPr>
          <a:lstStyle/>
          <a:p>
            <a:r>
              <a:rPr lang="ru-RU" b="1" dirty="0" smtClean="0">
                <a:latin typeface="Times New Roman" pitchFamily="18" charset="0"/>
                <a:cs typeface="Times New Roman" pitchFamily="18" charset="0"/>
              </a:rPr>
              <a:t>            Вариант третий- посложней   </a:t>
            </a:r>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53875"/>
            <a:ext cx="2771800" cy="278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0112" y="585090"/>
            <a:ext cx="2857500" cy="150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07586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5" y="4005064"/>
            <a:ext cx="8964488" cy="2554225"/>
          </a:xfrm>
          <a:prstGeom prst="rect">
            <a:avLst/>
          </a:prstGeom>
        </p:spPr>
        <p:txBody>
          <a:bodyPr wrap="square">
            <a:spAutoFit/>
          </a:bodyPr>
          <a:lstStyle/>
          <a:p>
            <a:pPr>
              <a:lnSpc>
                <a:spcPct val="115000"/>
              </a:lnSpc>
              <a:spcAft>
                <a:spcPts val="0"/>
              </a:spcAft>
            </a:pPr>
            <a:r>
              <a:rPr lang="ru-RU" sz="1400" dirty="0">
                <a:solidFill>
                  <a:srgbClr val="333333"/>
                </a:solidFill>
                <a:latin typeface="Times New Roman"/>
                <a:ea typeface="Times New Roman"/>
                <a:cs typeface="Times New Roman"/>
              </a:rPr>
              <a:t>Осуществляя выбор шины, учитывают следующие нюансы: </a:t>
            </a:r>
            <a:endParaRPr lang="ru-RU" sz="1400" dirty="0">
              <a:latin typeface="Calibri"/>
              <a:ea typeface="Calibri"/>
              <a:cs typeface="Times New Roman"/>
            </a:endParaRPr>
          </a:p>
          <a:p>
            <a:pPr>
              <a:lnSpc>
                <a:spcPct val="115000"/>
              </a:lnSpc>
              <a:spcAft>
                <a:spcPts val="0"/>
              </a:spcAft>
            </a:pPr>
            <a:r>
              <a:rPr lang="ru-RU" sz="1400" dirty="0">
                <a:solidFill>
                  <a:srgbClr val="333333"/>
                </a:solidFill>
                <a:latin typeface="Times New Roman"/>
                <a:ea typeface="Times New Roman"/>
                <a:cs typeface="Times New Roman"/>
              </a:rPr>
              <a:t>Шины от легковых авто. При выборе покрышек учитывают их жесткость. На подвесные качели нужны мягкие сиденья, поэтому колеса от легкового авто лучше выбрать импортного производства.</a:t>
            </a:r>
            <a:endParaRPr lang="ru-RU" sz="1400" dirty="0">
              <a:latin typeface="Calibri"/>
              <a:ea typeface="Calibri"/>
              <a:cs typeface="Times New Roman"/>
            </a:endParaRPr>
          </a:p>
          <a:p>
            <a:pPr>
              <a:lnSpc>
                <a:spcPct val="115000"/>
              </a:lnSpc>
              <a:spcAft>
                <a:spcPts val="0"/>
              </a:spcAft>
            </a:pPr>
            <a:r>
              <a:rPr lang="ru-RU" sz="1400" dirty="0">
                <a:solidFill>
                  <a:srgbClr val="333333"/>
                </a:solidFill>
                <a:latin typeface="Times New Roman"/>
                <a:ea typeface="Times New Roman"/>
                <a:cs typeface="Times New Roman"/>
              </a:rPr>
              <a:t>Шины от грузовых авто подойдут для качелей, сделанных по принципу балансира. Из таких колес можно вкапывать ограничители, чтобы сиденье не ударялось о землю. </a:t>
            </a:r>
            <a:endParaRPr lang="ru-RU" sz="1400" dirty="0">
              <a:latin typeface="Calibri"/>
              <a:ea typeface="Calibri"/>
              <a:cs typeface="Times New Roman"/>
            </a:endParaRPr>
          </a:p>
          <a:p>
            <a:pPr>
              <a:lnSpc>
                <a:spcPct val="115000"/>
              </a:lnSpc>
              <a:spcAft>
                <a:spcPts val="0"/>
              </a:spcAft>
            </a:pPr>
            <a:r>
              <a:rPr lang="ru-RU" sz="1400" dirty="0">
                <a:solidFill>
                  <a:srgbClr val="333333"/>
                </a:solidFill>
                <a:latin typeface="Times New Roman"/>
                <a:ea typeface="Times New Roman"/>
                <a:cs typeface="Times New Roman"/>
              </a:rPr>
              <a:t>Если качели из колесных шин сделать в виде фигуры, их придется резать и выгибать. Работать лучше с зимней резиной, так как она пластичнее, в отличие от летнего варианта.</a:t>
            </a:r>
            <a:endParaRPr lang="ru-RU" sz="1400" dirty="0">
              <a:latin typeface="Calibri"/>
              <a:ea typeface="Calibri"/>
              <a:cs typeface="Times New Roman"/>
            </a:endParaRPr>
          </a:p>
          <a:p>
            <a:pPr>
              <a:lnSpc>
                <a:spcPct val="115000"/>
              </a:lnSpc>
              <a:spcAft>
                <a:spcPts val="0"/>
              </a:spcAft>
            </a:pPr>
            <a:r>
              <a:rPr lang="ru-RU" sz="1400" dirty="0">
                <a:solidFill>
                  <a:srgbClr val="333333"/>
                </a:solidFill>
                <a:latin typeface="Times New Roman"/>
                <a:ea typeface="Times New Roman"/>
                <a:cs typeface="Times New Roman"/>
              </a:rPr>
              <a:t> Слишком мягкие или изношенные покрышки на качели не пойдут. Такая резина недостаточно прочная. </a:t>
            </a:r>
            <a:endParaRPr lang="ru-RU" sz="1400" dirty="0">
              <a:latin typeface="Calibri"/>
              <a:ea typeface="Calibri"/>
              <a:cs typeface="Times New Roman"/>
            </a:endParaRPr>
          </a:p>
          <a:p>
            <a:pPr>
              <a:lnSpc>
                <a:spcPct val="115000"/>
              </a:lnSpc>
              <a:spcAft>
                <a:spcPts val="0"/>
              </a:spcAft>
            </a:pPr>
            <a:r>
              <a:rPr lang="ru-RU" sz="1400" dirty="0">
                <a:solidFill>
                  <a:srgbClr val="333333"/>
                </a:solidFill>
                <a:latin typeface="Times New Roman"/>
                <a:ea typeface="Times New Roman"/>
                <a:cs typeface="Times New Roman"/>
              </a:rPr>
              <a:t>Закрепленные к колесу рым-болты для подвешивания цепей могут под нагрузкой вырваться, что приведет к падению ребенка с аттракциона. </a:t>
            </a:r>
            <a:endParaRPr lang="ru-RU" sz="1400" dirty="0">
              <a:effectLst/>
              <a:latin typeface="Calibri"/>
              <a:ea typeface="Calibri"/>
              <a:cs typeface="Times New Roman"/>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093079" cy="2319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6215"/>
            <a:ext cx="2973710" cy="2548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6710" y="202080"/>
            <a:ext cx="2563192" cy="1915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27494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212457"/>
            <a:ext cx="2552172" cy="2521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726" y="190689"/>
            <a:ext cx="3196146" cy="2297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8207" y="1520566"/>
            <a:ext cx="9283321" cy="5383782"/>
          </a:xfrm>
          <a:prstGeom prst="rect">
            <a:avLst/>
          </a:prstGeom>
          <a:ln>
            <a:solidFill>
              <a:schemeClr val="tx1"/>
            </a:solidFill>
          </a:ln>
        </p:spPr>
        <p:txBody>
          <a:bodyPr wrap="square">
            <a:spAutoFit/>
          </a:bodyPr>
          <a:lstStyle/>
          <a:p>
            <a:pPr>
              <a:lnSpc>
                <a:spcPct val="115000"/>
              </a:lnSpc>
              <a:spcBef>
                <a:spcPts val="1000"/>
              </a:spcBef>
              <a:spcAft>
                <a:spcPts val="0"/>
              </a:spcAft>
            </a:pPr>
            <a:r>
              <a:rPr lang="ru-RU" sz="1300" b="1" dirty="0" smtClean="0">
                <a:solidFill>
                  <a:srgbClr val="000000"/>
                </a:solidFill>
                <a:latin typeface="Times New Roman" pitchFamily="18" charset="0"/>
                <a:ea typeface="Times New Roman"/>
                <a:cs typeface="Times New Roman" pitchFamily="18" charset="0"/>
              </a:rPr>
              <a:t>                                                                                                                 Что </a:t>
            </a:r>
            <a:r>
              <a:rPr lang="ru-RU" sz="1300" b="1" dirty="0">
                <a:solidFill>
                  <a:srgbClr val="000000"/>
                </a:solidFill>
                <a:latin typeface="Times New Roman" pitchFamily="18" charset="0"/>
                <a:ea typeface="Times New Roman"/>
                <a:cs typeface="Times New Roman" pitchFamily="18" charset="0"/>
              </a:rPr>
              <a:t>нужно</a:t>
            </a:r>
            <a:endParaRPr lang="ru-RU" sz="1300" b="1" dirty="0">
              <a:solidFill>
                <a:srgbClr val="4F81BD"/>
              </a:solidFill>
              <a:latin typeface="Times New Roman" pitchFamily="18" charset="0"/>
              <a:ea typeface="Times New Roman"/>
              <a:cs typeface="Times New Roman" pitchFamily="18" charset="0"/>
            </a:endParaRPr>
          </a:p>
          <a:p>
            <a:pPr marL="457200">
              <a:lnSpc>
                <a:spcPct val="115000"/>
              </a:lnSpc>
              <a:spcAft>
                <a:spcPts val="0"/>
              </a:spcAft>
            </a:pPr>
            <a:r>
              <a:rPr lang="ru-RU" sz="1300" dirty="0" smtClean="0">
                <a:solidFill>
                  <a:srgbClr val="000000"/>
                </a:solidFill>
                <a:latin typeface="Times New Roman" pitchFamily="18" charset="0"/>
                <a:ea typeface="Times New Roman"/>
                <a:cs typeface="Times New Roman" pitchFamily="18" charset="0"/>
              </a:rPr>
              <a:t>                                                                                                       Полипропиленовая </a:t>
            </a:r>
            <a:r>
              <a:rPr lang="ru-RU" sz="1300" dirty="0">
                <a:solidFill>
                  <a:srgbClr val="000000"/>
                </a:solidFill>
                <a:latin typeface="Times New Roman" pitchFamily="18" charset="0"/>
                <a:ea typeface="Times New Roman"/>
                <a:cs typeface="Times New Roman" pitchFamily="18" charset="0"/>
              </a:rPr>
              <a:t>труба; верёвка; фанера; карабины; </a:t>
            </a:r>
            <a:r>
              <a:rPr lang="ru-RU" sz="1300" dirty="0" smtClean="0">
                <a:solidFill>
                  <a:srgbClr val="000000"/>
                </a:solidFill>
                <a:latin typeface="Times New Roman" pitchFamily="18" charset="0"/>
                <a:ea typeface="Times New Roman"/>
                <a:cs typeface="Times New Roman" pitchFamily="18" charset="0"/>
              </a:rPr>
              <a:t>                                        .                                                                                                           ножовка</a:t>
            </a:r>
            <a:r>
              <a:rPr lang="ru-RU" sz="1300" dirty="0">
                <a:solidFill>
                  <a:srgbClr val="000000"/>
                </a:solidFill>
                <a:latin typeface="Times New Roman" pitchFamily="18" charset="0"/>
                <a:ea typeface="Times New Roman"/>
                <a:cs typeface="Times New Roman" pitchFamily="18" charset="0"/>
              </a:rPr>
              <a:t>; труборез; дрель; сверло; краска; кисточка.</a:t>
            </a:r>
            <a:endParaRPr lang="ru-RU" sz="1300" dirty="0">
              <a:latin typeface="Times New Roman" pitchFamily="18" charset="0"/>
              <a:ea typeface="Calibri"/>
              <a:cs typeface="Times New Roman" pitchFamily="18" charset="0"/>
            </a:endParaRPr>
          </a:p>
          <a:p>
            <a:pPr>
              <a:lnSpc>
                <a:spcPct val="115000"/>
              </a:lnSpc>
              <a:spcAft>
                <a:spcPts val="0"/>
              </a:spcAft>
            </a:pPr>
            <a:r>
              <a:rPr lang="ru-RU" sz="1300" b="1" dirty="0" smtClean="0">
                <a:solidFill>
                  <a:srgbClr val="000000"/>
                </a:solidFill>
                <a:latin typeface="Times New Roman" pitchFamily="18" charset="0"/>
                <a:ea typeface="Times New Roman"/>
                <a:cs typeface="Times New Roman" pitchFamily="18" charset="0"/>
              </a:rPr>
              <a:t>                                                                                                                Как </a:t>
            </a:r>
            <a:r>
              <a:rPr lang="ru-RU" sz="1300" b="1" dirty="0">
                <a:solidFill>
                  <a:srgbClr val="000000"/>
                </a:solidFill>
                <a:latin typeface="Times New Roman" pitchFamily="18" charset="0"/>
                <a:ea typeface="Times New Roman"/>
                <a:cs typeface="Times New Roman" pitchFamily="18" charset="0"/>
              </a:rPr>
              <a:t>делать</a:t>
            </a:r>
            <a:endParaRPr lang="ru-RU" sz="1300"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1. Вырежьте из фанеры сиденье размером 30 × 30 см или 30 × 40 см. Просверлите по углам отверстия для крепления верёвки. При желании покройте фанеру краской.</a:t>
            </a:r>
            <a:endParaRPr lang="ru-RU" sz="1300"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Нарежьте </a:t>
            </a:r>
            <a:r>
              <a:rPr lang="ru-RU" sz="1300" dirty="0">
                <a:solidFill>
                  <a:srgbClr val="800080"/>
                </a:solidFill>
                <a:latin typeface="Times New Roman" pitchFamily="18" charset="0"/>
                <a:ea typeface="Times New Roman"/>
                <a:cs typeface="Times New Roman" pitchFamily="18" charset="0"/>
                <a:hlinkClick r:id="rId4" tooltip="Как правильно паять полипропиленовые трубы"/>
              </a:rPr>
              <a:t>полипропиленовую трубу</a:t>
            </a:r>
            <a:r>
              <a:rPr lang="ru-RU" sz="1300" dirty="0">
                <a:solidFill>
                  <a:srgbClr val="000000"/>
                </a:solidFill>
                <a:latin typeface="Times New Roman" pitchFamily="18" charset="0"/>
                <a:ea typeface="Times New Roman"/>
                <a:cs typeface="Times New Roman" pitchFamily="18" charset="0"/>
              </a:rPr>
              <a:t> на части: 15 см — четыре штуки, 25 см — две штуки, 35 см — две штуки. Просверлите в каждом отрезке сквозные отверстия по обоим краям.</a:t>
            </a:r>
            <a:endParaRPr lang="ru-RU" sz="1300"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Разделите верёвку на два равных куска. Затем каждый сложите пополам, проденьте и закрепите в карабинах. Это будут левый и правый подвесы.</a:t>
            </a:r>
            <a:endParaRPr lang="ru-RU" sz="1300"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2. Возьмите самый длинный отрезок трубы и проденьте по одной верёвке правого и левого подвесов в отверстия с каждой стороны.</a:t>
            </a:r>
            <a:endParaRPr lang="ru-RU" sz="1300"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3. Следом нанижите по одному среднему отрезку трубы, так же вставляя </a:t>
            </a:r>
            <a:r>
              <a:rPr lang="ru-RU" sz="1300" b="1" dirty="0">
                <a:solidFill>
                  <a:srgbClr val="000000"/>
                </a:solidFill>
                <a:latin typeface="Times New Roman" pitchFamily="18" charset="0"/>
                <a:ea typeface="Times New Roman"/>
                <a:cs typeface="Times New Roman" pitchFamily="18" charset="0"/>
              </a:rPr>
              <a:t>верёвку через отверстия на концах деталей.</a:t>
            </a:r>
            <a:endParaRPr lang="ru-RU" sz="1300" b="1"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4. Далее — по одному самому короткому кусочку. Здесь уже верёвка вставляется в </a:t>
            </a:r>
            <a:r>
              <a:rPr lang="ru-RU" sz="1300" b="1" dirty="0">
                <a:solidFill>
                  <a:srgbClr val="000000"/>
                </a:solidFill>
                <a:latin typeface="Times New Roman" pitchFamily="18" charset="0"/>
                <a:ea typeface="Times New Roman"/>
                <a:cs typeface="Times New Roman" pitchFamily="18" charset="0"/>
              </a:rPr>
              <a:t>саму трубу, по всей длине.</a:t>
            </a:r>
            <a:endParaRPr lang="ru-RU" sz="1300" b="1"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5. Теперь через отверстия второго длинного отрезка проденьте свободные концы левого </a:t>
            </a:r>
            <a:r>
              <a:rPr lang="ru-RU" sz="1300" b="1" dirty="0">
                <a:solidFill>
                  <a:srgbClr val="000000"/>
                </a:solidFill>
                <a:latin typeface="Times New Roman" pitchFamily="18" charset="0"/>
                <a:ea typeface="Times New Roman"/>
                <a:cs typeface="Times New Roman" pitchFamily="18" charset="0"/>
              </a:rPr>
              <a:t>и правого подвесов.</a:t>
            </a:r>
            <a:endParaRPr lang="ru-RU" sz="1300" b="1"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6. Засуньте верёвку в оставшиеся свободные отверстия в трубках средней длины. </a:t>
            </a:r>
            <a:r>
              <a:rPr lang="ru-RU" sz="1300" b="1" dirty="0">
                <a:solidFill>
                  <a:srgbClr val="000000"/>
                </a:solidFill>
                <a:latin typeface="Times New Roman" pitchFamily="18" charset="0"/>
                <a:ea typeface="Times New Roman"/>
                <a:cs typeface="Times New Roman" pitchFamily="18" charset="0"/>
              </a:rPr>
              <a:t>И затем добавьте по одному короткому </a:t>
            </a:r>
            <a:r>
              <a:rPr lang="ru-RU" sz="1300" dirty="0">
                <a:solidFill>
                  <a:srgbClr val="000000"/>
                </a:solidFill>
                <a:latin typeface="Times New Roman" pitchFamily="18" charset="0"/>
                <a:ea typeface="Times New Roman"/>
                <a:cs typeface="Times New Roman" pitchFamily="18" charset="0"/>
              </a:rPr>
              <a:t>кусочку, снова пропуская канат через трубу по всей её длине.</a:t>
            </a:r>
            <a:endParaRPr lang="ru-RU" sz="1300" dirty="0">
              <a:latin typeface="Times New Roman" pitchFamily="18" charset="0"/>
              <a:ea typeface="Calibri"/>
              <a:cs typeface="Times New Roman" pitchFamily="18" charset="0"/>
            </a:endParaRPr>
          </a:p>
          <a:p>
            <a:pPr>
              <a:lnSpc>
                <a:spcPct val="115000"/>
              </a:lnSpc>
              <a:spcAft>
                <a:spcPts val="0"/>
              </a:spcAft>
            </a:pPr>
            <a:r>
              <a:rPr lang="ru-RU" sz="1300" dirty="0">
                <a:solidFill>
                  <a:srgbClr val="000000"/>
                </a:solidFill>
                <a:latin typeface="Times New Roman" pitchFamily="18" charset="0"/>
                <a:ea typeface="Times New Roman"/>
                <a:cs typeface="Times New Roman" pitchFamily="18" charset="0"/>
              </a:rPr>
              <a:t>Проденьте свободные концы подвесов в отверстия сиденья и завяжите на каждом из </a:t>
            </a:r>
            <a:r>
              <a:rPr lang="ru-RU" sz="1300" b="1" dirty="0">
                <a:solidFill>
                  <a:srgbClr val="000000"/>
                </a:solidFill>
                <a:latin typeface="Times New Roman" pitchFamily="18" charset="0"/>
                <a:ea typeface="Times New Roman"/>
                <a:cs typeface="Times New Roman" pitchFamily="18" charset="0"/>
              </a:rPr>
              <a:t>них </a:t>
            </a:r>
            <a:r>
              <a:rPr lang="ru-RU" sz="1300" b="1" dirty="0" smtClean="0">
                <a:solidFill>
                  <a:srgbClr val="000000"/>
                </a:solidFill>
                <a:latin typeface="Times New Roman" pitchFamily="18" charset="0"/>
                <a:ea typeface="Times New Roman"/>
                <a:cs typeface="Times New Roman" pitchFamily="18" charset="0"/>
              </a:rPr>
              <a:t>по узлу</a:t>
            </a:r>
            <a:r>
              <a:rPr lang="ru-RU" sz="1300" b="1" dirty="0">
                <a:solidFill>
                  <a:srgbClr val="000000"/>
                </a:solidFill>
                <a:latin typeface="Times New Roman" pitchFamily="18" charset="0"/>
                <a:ea typeface="Times New Roman"/>
                <a:cs typeface="Times New Roman" pitchFamily="18" charset="0"/>
              </a:rPr>
              <a:t> </a:t>
            </a:r>
            <a:endParaRPr lang="ru-RU" sz="1300" b="1" dirty="0" smtClean="0">
              <a:solidFill>
                <a:srgbClr val="000000"/>
              </a:solidFill>
              <a:latin typeface="Times New Roman" pitchFamily="18" charset="0"/>
              <a:ea typeface="Times New Roman"/>
              <a:cs typeface="Times New Roman" pitchFamily="18" charset="0"/>
            </a:endParaRPr>
          </a:p>
          <a:p>
            <a:pPr>
              <a:lnSpc>
                <a:spcPct val="115000"/>
              </a:lnSpc>
              <a:spcAft>
                <a:spcPts val="0"/>
              </a:spcAft>
            </a:pPr>
            <a:r>
              <a:rPr lang="ru-RU" sz="1300" dirty="0" smtClean="0">
                <a:solidFill>
                  <a:srgbClr val="000000"/>
                </a:solidFill>
                <a:latin typeface="Times New Roman" pitchFamily="18" charset="0"/>
                <a:ea typeface="Times New Roman"/>
                <a:cs typeface="Times New Roman" pitchFamily="18" charset="0"/>
              </a:rPr>
              <a:t>7</a:t>
            </a:r>
            <a:r>
              <a:rPr lang="ru-RU" sz="1300" dirty="0">
                <a:solidFill>
                  <a:srgbClr val="000000"/>
                </a:solidFill>
                <a:latin typeface="Times New Roman" pitchFamily="18" charset="0"/>
                <a:ea typeface="Times New Roman"/>
                <a:cs typeface="Times New Roman" pitchFamily="18" charset="0"/>
              </a:rPr>
              <a:t>. Закрепите карабины на любой прочной опоре. Качели готовы!</a:t>
            </a:r>
            <a:endParaRPr lang="ru-RU" sz="1300" dirty="0">
              <a:latin typeface="Times New Roman" pitchFamily="18" charset="0"/>
              <a:ea typeface="Calibri"/>
              <a:cs typeface="Times New Roman" pitchFamily="18" charset="0"/>
            </a:endParaRPr>
          </a:p>
          <a:p>
            <a:pPr>
              <a:lnSpc>
                <a:spcPct val="115000"/>
              </a:lnSpc>
              <a:spcAft>
                <a:spcPts val="0"/>
              </a:spcAft>
            </a:pPr>
            <a:r>
              <a:rPr lang="ru-RU" sz="1300" b="1" dirty="0">
                <a:solidFill>
                  <a:srgbClr val="000000"/>
                </a:solidFill>
                <a:latin typeface="Times New Roman" pitchFamily="18" charset="0"/>
                <a:ea typeface="Times New Roman"/>
                <a:cs typeface="Times New Roman" pitchFamily="18" charset="0"/>
              </a:rPr>
              <a:t>Что можно изменить</a:t>
            </a:r>
            <a:endParaRPr lang="ru-RU" sz="1300" dirty="0">
              <a:latin typeface="Times New Roman" pitchFamily="18" charset="0"/>
              <a:ea typeface="Calibri"/>
              <a:cs typeface="Times New Roman" pitchFamily="18" charset="0"/>
            </a:endParaRPr>
          </a:p>
          <a:p>
            <a:pPr marL="342900" lvl="0" indent="-342900">
              <a:lnSpc>
                <a:spcPct val="115000"/>
              </a:lnSpc>
              <a:spcAft>
                <a:spcPts val="0"/>
              </a:spcAft>
              <a:buSzPts val="1000"/>
              <a:buFont typeface="Symbol"/>
              <a:buChar char=""/>
              <a:tabLst>
                <a:tab pos="457200" algn="l"/>
              </a:tabLst>
            </a:pPr>
            <a:r>
              <a:rPr lang="ru-RU" sz="1300" dirty="0">
                <a:solidFill>
                  <a:srgbClr val="000000"/>
                </a:solidFill>
                <a:latin typeface="Times New Roman" pitchFamily="18" charset="0"/>
                <a:ea typeface="Times New Roman"/>
                <a:cs typeface="Times New Roman" pitchFamily="18" charset="0"/>
              </a:rPr>
              <a:t>Сиденье также легко смастерить из разделочной доски или деревяшки подходящего </a:t>
            </a:r>
            <a:r>
              <a:rPr lang="ru-RU" sz="1300" b="1" dirty="0">
                <a:solidFill>
                  <a:srgbClr val="000000"/>
                </a:solidFill>
                <a:latin typeface="Times New Roman" pitchFamily="18" charset="0"/>
                <a:ea typeface="Times New Roman"/>
                <a:cs typeface="Times New Roman" pitchFamily="18" charset="0"/>
              </a:rPr>
              <a:t>размера.</a:t>
            </a:r>
            <a:endParaRPr lang="ru-RU" sz="1300" b="1" dirty="0">
              <a:solidFill>
                <a:srgbClr val="000000"/>
              </a:solidFill>
              <a:latin typeface="Times New Roman" pitchFamily="18" charset="0"/>
              <a:ea typeface="Calibri"/>
              <a:cs typeface="Times New Roman" pitchFamily="18" charset="0"/>
            </a:endParaRPr>
          </a:p>
          <a:p>
            <a:pPr marL="342900" lvl="0" indent="-342900">
              <a:lnSpc>
                <a:spcPct val="115000"/>
              </a:lnSpc>
              <a:spcAft>
                <a:spcPts val="0"/>
              </a:spcAft>
              <a:buSzPts val="1000"/>
              <a:buFont typeface="Symbol"/>
              <a:buChar char=""/>
              <a:tabLst>
                <a:tab pos="457200" algn="l"/>
              </a:tabLst>
            </a:pPr>
            <a:r>
              <a:rPr lang="ru-RU" sz="1300" dirty="0">
                <a:solidFill>
                  <a:srgbClr val="000000"/>
                </a:solidFill>
                <a:latin typeface="Times New Roman" pitchFamily="18" charset="0"/>
                <a:ea typeface="Times New Roman"/>
                <a:cs typeface="Times New Roman" pitchFamily="18" charset="0"/>
              </a:rPr>
              <a:t>Вместо труб сгодятся деревянные бруски или черенки от садового инвентаря. Правда</a:t>
            </a:r>
            <a:r>
              <a:rPr lang="ru-RU" sz="1300" b="1" dirty="0">
                <a:solidFill>
                  <a:srgbClr val="000000"/>
                </a:solidFill>
                <a:latin typeface="Times New Roman" pitchFamily="18" charset="0"/>
                <a:ea typeface="Times New Roman"/>
                <a:cs typeface="Times New Roman" pitchFamily="18" charset="0"/>
              </a:rPr>
              <a:t>, придётся повозиться с </a:t>
            </a:r>
            <a:r>
              <a:rPr lang="ru-RU" sz="1300" dirty="0">
                <a:solidFill>
                  <a:srgbClr val="000000"/>
                </a:solidFill>
                <a:latin typeface="Times New Roman" pitchFamily="18" charset="0"/>
                <a:ea typeface="Times New Roman"/>
                <a:cs typeface="Times New Roman" pitchFamily="18" charset="0"/>
              </a:rPr>
              <a:t>высверливанием отверстий для верёвки.</a:t>
            </a:r>
            <a:endParaRPr lang="ru-RU" sz="1300" dirty="0">
              <a:solidFill>
                <a:srgbClr val="000000"/>
              </a:solidFill>
              <a:latin typeface="Times New Roman" pitchFamily="18" charset="0"/>
              <a:ea typeface="Calibri"/>
              <a:cs typeface="Times New Roman" pitchFamily="18" charset="0"/>
            </a:endParaRPr>
          </a:p>
        </p:txBody>
      </p:sp>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6216" y="-25183"/>
            <a:ext cx="2448273" cy="1711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69264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1" y="3342509"/>
            <a:ext cx="2790760" cy="1382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3"/>
          <p:cNvSpPr>
            <a:spLocks noChangeArrowheads="1"/>
          </p:cNvSpPr>
          <p:nvPr/>
        </p:nvSpPr>
        <p:spPr bwMode="auto">
          <a:xfrm>
            <a:off x="-53166" y="28002"/>
            <a:ext cx="9197166" cy="115925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26960" rIns="9144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Качели в виде палатки или «кокон»</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Качели в виде палатки придется не только устанавливать, но и шить – это дает возможность проявить фантазию и  придумать </a:t>
            </a:r>
          </a:p>
          <a:p>
            <a:pPr marL="0" marR="0" lvl="0" indent="0" algn="l" defTabSz="914400" rtl="0" eaLnBrk="1" fontAlgn="base" latinLnBrk="0" hangingPunct="1">
              <a:lnSpc>
                <a:spcPct val="100000"/>
              </a:lnSpc>
              <a:spcBef>
                <a:spcPct val="0"/>
              </a:spcBef>
              <a:spcAft>
                <a:spcPct val="0"/>
              </a:spcAft>
              <a:buClrTx/>
              <a:buSzTx/>
              <a:buFontTx/>
              <a:buNone/>
              <a:tabLst/>
            </a:pPr>
            <a:r>
              <a:rPr lang="ru-RU" sz="1300" dirty="0" smtClean="0">
                <a:solidFill>
                  <a:srgbClr val="333333"/>
                </a:solidFill>
                <a:latin typeface="Times New Roman" pitchFamily="18" charset="0"/>
                <a:ea typeface="Times New Roman" pitchFamily="18" charset="0"/>
                <a:cs typeface="Times New Roman" pitchFamily="18" charset="0"/>
              </a:rPr>
              <a:t>.                                        </a:t>
            </a:r>
            <a:r>
              <a:rPr kumimoji="0" lang="ru-RU" sz="1300"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собственные, самые невероятные варианты. Для того чтобы сделать такие качели понадобится схема. .           .                                        Сделать ее не так уж сложно: Нарисуйте на бумаге крест. </a:t>
            </a:r>
            <a:endParaRPr kumimoji="0" lang="ru-RU" sz="1300" b="1" i="0" u="none" strike="noStrike" cap="none" normalizeH="0" baseline="0" dirty="0" smtClean="0">
              <a:ln>
                <a:noFill/>
              </a:ln>
              <a:solidFill>
                <a:srgbClr val="4F81BD"/>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 name="Rectangle 4"/>
          <p:cNvSpPr>
            <a:spLocks noChangeArrowheads="1"/>
          </p:cNvSpPr>
          <p:nvPr/>
        </p:nvSpPr>
        <p:spPr bwMode="auto">
          <a:xfrm>
            <a:off x="1604322" y="954051"/>
            <a:ext cx="7561026" cy="92841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26960" rIns="9144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Вертикаль </a:t>
            </a:r>
            <a:r>
              <a:rPr kumimoji="0" lang="ru-RU" sz="1300" b="0" i="0" u="none" strike="noStrike" cap="none" normalizeH="0" baseline="0" dirty="0" smtClean="0">
                <a:ln>
                  <a:noFill/>
                </a:ln>
                <a:solidFill>
                  <a:srgbClr val="333333"/>
                </a:solidFill>
                <a:effectLst/>
                <a:latin typeface="Cambria"/>
                <a:ea typeface="Times New Roman" pitchFamily="18" charset="0"/>
                <a:cs typeface="Times New Roman" pitchFamily="18" charset="0"/>
              </a:rPr>
              <a:t>–</a:t>
            </a:r>
            <a:r>
              <a:rPr kumimoji="0" lang="ru-RU" sz="1300"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 это длина, горизонтальная линия </a:t>
            </a:r>
            <a:r>
              <a:rPr kumimoji="0" lang="ru-RU" sz="1300" b="0" i="0" u="none" strike="noStrike" cap="none" normalizeH="0" baseline="0" dirty="0" smtClean="0">
                <a:ln>
                  <a:noFill/>
                </a:ln>
                <a:solidFill>
                  <a:srgbClr val="333333"/>
                </a:solidFill>
                <a:effectLst/>
                <a:latin typeface="Cambria"/>
                <a:ea typeface="Times New Roman" pitchFamily="18" charset="0"/>
                <a:cs typeface="Times New Roman" pitchFamily="18" charset="0"/>
              </a:rPr>
              <a:t>–</a:t>
            </a:r>
            <a:r>
              <a:rPr kumimoji="0" lang="ru-RU" sz="1300"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 это ширина. Глубина гамака-палатки будет зависеть от длины нижней ножки креста. Обводим крест на манер груши </a:t>
            </a:r>
            <a:r>
              <a:rPr kumimoji="0" lang="ru-RU" sz="1300" b="0" i="0" u="none" strike="noStrike" cap="none" normalizeH="0" baseline="0" dirty="0" smtClean="0">
                <a:ln>
                  <a:noFill/>
                </a:ln>
                <a:solidFill>
                  <a:srgbClr val="333333"/>
                </a:solidFill>
                <a:effectLst/>
                <a:latin typeface="Cambria"/>
                <a:ea typeface="Times New Roman" pitchFamily="18" charset="0"/>
                <a:cs typeface="Times New Roman" pitchFamily="18" charset="0"/>
              </a:rPr>
              <a:t>–</a:t>
            </a:r>
            <a:r>
              <a:rPr kumimoji="0" lang="ru-RU" sz="1300"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с утяжелением внизу. Качели для отдыха делаются из простых материалов. Вам понадобятся: плотная ткань; швейная машинка; металлический обруч; </a:t>
            </a:r>
            <a:endParaRPr kumimoji="0" lang="ru-RU" sz="13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5"/>
          <p:cNvSpPr>
            <a:spLocks noChangeArrowheads="1"/>
          </p:cNvSpPr>
          <p:nvPr/>
        </p:nvSpPr>
        <p:spPr bwMode="auto">
          <a:xfrm>
            <a:off x="1750903" y="1599726"/>
            <a:ext cx="7675051" cy="19082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металлическое кольцо/карабин. Приступаем к делу: У вас есть выкройка –   прикладываете ее           .                     одной стороной к выбранной ткани, обводим мелком. </a:t>
            </a:r>
            <a:r>
              <a:rPr lang="ru-RU" sz="1300" dirty="0" smtClean="0">
                <a:solidFill>
                  <a:srgbClr val="333333"/>
                </a:solidFill>
                <a:latin typeface="Times New Roman" pitchFamily="18" charset="0"/>
                <a:ea typeface="Calibri" pitchFamily="34" charset="0"/>
                <a:cs typeface="Times New Roman" pitchFamily="18" charset="0"/>
              </a:rPr>
              <a:t>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Повторяете процедуру для                       .                      другой стороны. Две полученные детали сшиваете с помощью </a:t>
            </a:r>
            <a:r>
              <a:rPr lang="ru-RU" sz="1300" dirty="0" smtClean="0">
                <a:solidFill>
                  <a:srgbClr val="333333"/>
                </a:solidFill>
                <a:latin typeface="Times New Roman" pitchFamily="18" charset="0"/>
                <a:ea typeface="Calibri" pitchFamily="34" charset="0"/>
                <a:cs typeface="Times New Roman" pitchFamily="18" charset="0"/>
              </a:rPr>
              <a:t>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машинки или вручную.                         .                      Необходимо обработать срез отверстия – делается это с помощью </a:t>
            </a:r>
            <a:r>
              <a:rPr kumimoji="0" lang="ru-RU" sz="1300" i="0" u="none" strike="noStrike" cap="none" normalizeH="0" baseline="0" dirty="0" err="1" smtClean="0">
                <a:ln>
                  <a:noFill/>
                </a:ln>
                <a:solidFill>
                  <a:srgbClr val="333333"/>
                </a:solidFill>
                <a:effectLst/>
                <a:latin typeface="Times New Roman" pitchFamily="18" charset="0"/>
                <a:ea typeface="Calibri" pitchFamily="34" charset="0"/>
                <a:cs typeface="Times New Roman" pitchFamily="18" charset="0"/>
              </a:rPr>
              <a:t>оверлока</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 Можно </a:t>
            </a:r>
          </a:p>
          <a:p>
            <a:pPr marL="0" marR="0" lvl="0" indent="0" algn="l" defTabSz="914400" rtl="0" eaLnBrk="1" fontAlgn="base" latinLnBrk="0" hangingPunct="1">
              <a:lnSpc>
                <a:spcPct val="100000"/>
              </a:lnSpc>
              <a:spcBef>
                <a:spcPct val="0"/>
              </a:spcBef>
              <a:spcAft>
                <a:spcPct val="0"/>
              </a:spcAft>
              <a:buClrTx/>
              <a:buSzTx/>
              <a:buFontTx/>
              <a:buNone/>
              <a:tabLst/>
            </a:pPr>
            <a:r>
              <a:rPr lang="ru-RU" sz="1300" dirty="0" smtClean="0">
                <a:solidFill>
                  <a:srgbClr val="333333"/>
                </a:solidFill>
                <a:latin typeface="Times New Roman" pitchFamily="18" charset="0"/>
                <a:ea typeface="Calibri" pitchFamily="34" charset="0"/>
                <a:cs typeface="Times New Roman" pitchFamily="18" charset="0"/>
              </a:rPr>
              <a:t>.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также загнуть край среза и прострочить</a:t>
            </a:r>
            <a:r>
              <a:rPr lang="ru-RU" sz="1300" dirty="0" smtClean="0">
                <a:solidFill>
                  <a:srgbClr val="333333"/>
                </a:solidFill>
                <a:latin typeface="Times New Roman" pitchFamily="18" charset="0"/>
                <a:ea typeface="Calibri" pitchFamily="34" charset="0"/>
                <a:cs typeface="Times New Roman" pitchFamily="18" charset="0"/>
              </a:rPr>
              <a:t>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на машинке полсантиметра. Хорошо бы сделать .          .                      для донышка подушку – </a:t>
            </a:r>
            <a:r>
              <a:rPr lang="ru-RU" sz="1300" dirty="0" smtClean="0">
                <a:solidFill>
                  <a:srgbClr val="333333"/>
                </a:solidFill>
                <a:latin typeface="Times New Roman" pitchFamily="18" charset="0"/>
                <a:ea typeface="Calibri" pitchFamily="34" charset="0"/>
                <a:cs typeface="Times New Roman" pitchFamily="18" charset="0"/>
              </a:rPr>
              <a:t>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с ней будет удобнее. Устанавливаем металлический обруч в </a:t>
            </a:r>
            <a:r>
              <a:rPr kumimoji="0" lang="ru-RU" sz="8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 .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                      нижнюю часть так, чтобы ткань по нему зафиксировалась. Закрепляем гамак за хвост, </a:t>
            </a:r>
          </a:p>
          <a:p>
            <a:pPr marL="0" marR="0" lvl="0" indent="0" algn="l" defTabSz="914400" rtl="0" eaLnBrk="1" fontAlgn="base" latinLnBrk="0" hangingPunct="1">
              <a:lnSpc>
                <a:spcPct val="100000"/>
              </a:lnSpc>
              <a:spcBef>
                <a:spcPct val="0"/>
              </a:spcBef>
              <a:spcAft>
                <a:spcPct val="0"/>
              </a:spcAft>
              <a:buClrTx/>
              <a:buSzTx/>
              <a:buFontTx/>
              <a:buNone/>
              <a:tabLst/>
            </a:pPr>
            <a:r>
              <a:rPr lang="ru-RU" sz="1300" dirty="0">
                <a:solidFill>
                  <a:srgbClr val="333333"/>
                </a:solidFill>
                <a:latin typeface="Times New Roman" pitchFamily="18" charset="0"/>
                <a:ea typeface="Calibri" pitchFamily="34" charset="0"/>
                <a:cs typeface="Times New Roman" pitchFamily="18" charset="0"/>
              </a:rPr>
              <a:t> </a:t>
            </a:r>
            <a:r>
              <a:rPr lang="ru-RU" sz="1300" dirty="0" smtClean="0">
                <a:solidFill>
                  <a:srgbClr val="333333"/>
                </a:solidFill>
                <a:latin typeface="Times New Roman" pitchFamily="18" charset="0"/>
                <a:ea typeface="Calibri" pitchFamily="34" charset="0"/>
                <a:cs typeface="Times New Roman" pitchFamily="18" charset="0"/>
              </a:rPr>
              <a:t>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продев его в кольцо (можно также использовать карабин). Для уличных </a:t>
            </a:r>
          </a:p>
          <a:p>
            <a:pPr marL="0" marR="0" lvl="0" indent="0" algn="l" defTabSz="914400" rtl="0" eaLnBrk="1" fontAlgn="base" latinLnBrk="0" hangingPunct="1">
              <a:lnSpc>
                <a:spcPct val="100000"/>
              </a:lnSpc>
              <a:spcBef>
                <a:spcPct val="0"/>
              </a:spcBef>
              <a:spcAft>
                <a:spcPct val="0"/>
              </a:spcAft>
              <a:buClrTx/>
              <a:buSzTx/>
              <a:buFontTx/>
              <a:buNone/>
              <a:tabLst/>
            </a:pPr>
            <a:r>
              <a:rPr lang="ru-RU" sz="1300" dirty="0">
                <a:solidFill>
                  <a:srgbClr val="333333"/>
                </a:solidFill>
                <a:latin typeface="Times New Roman" pitchFamily="18" charset="0"/>
                <a:ea typeface="Calibri" pitchFamily="34" charset="0"/>
                <a:cs typeface="Times New Roman" pitchFamily="18" charset="0"/>
              </a:rPr>
              <a:t> </a:t>
            </a:r>
            <a:r>
              <a:rPr lang="ru-RU" sz="1300" dirty="0" smtClean="0">
                <a:solidFill>
                  <a:srgbClr val="333333"/>
                </a:solidFill>
                <a:latin typeface="Times New Roman" pitchFamily="18" charset="0"/>
                <a:ea typeface="Calibri" pitchFamily="34" charset="0"/>
                <a:cs typeface="Times New Roman" pitchFamily="18" charset="0"/>
              </a:rPr>
              <a:t>                      </a:t>
            </a:r>
            <a:r>
              <a:rPr kumimoji="0" lang="ru-RU" sz="130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качелей предпочтительно использовать немаркую, </a:t>
            </a:r>
            <a:r>
              <a:rPr kumimoji="0" lang="ru-RU" sz="1300" b="1"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водостойкую ткань.</a:t>
            </a:r>
            <a:endParaRPr kumimoji="0" lang="ru-RU" sz="1800" b="1" i="0" u="none" strike="noStrike" cap="none" normalizeH="0" baseline="0" dirty="0" smtClean="0">
              <a:ln>
                <a:noFill/>
              </a:ln>
              <a:solidFill>
                <a:schemeClr val="tx1"/>
              </a:solidFill>
              <a:effectLst/>
              <a:latin typeface="Arial" pitchFamily="34" charset="0"/>
              <a:cs typeface="Arial" pitchFamily="34" charset="0"/>
            </a:endParaRPr>
          </a:p>
        </p:txBody>
      </p:sp>
      <p:pic>
        <p:nvPicPr>
          <p:cNvPr id="6146" name="Рисунок 35" descr="Описание: https://tvoidvor.com/wp-content/uploads/image10-min-1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22" y="574527"/>
            <a:ext cx="1525463" cy="127832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656" y="1882470"/>
            <a:ext cx="2617752" cy="2567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53166" y="4165921"/>
            <a:ext cx="9218514" cy="2708434"/>
          </a:xfrm>
          <a:prstGeom prst="rect">
            <a:avLst/>
          </a:prstGeom>
        </p:spPr>
        <p:txBody>
          <a:bodyPr wrap="square">
            <a:spAutoFit/>
          </a:bodyPr>
          <a:lstStyle/>
          <a:p>
            <a:pPr algn="ctr"/>
            <a:r>
              <a:rPr lang="ru-RU" sz="1400" b="1" dirty="0">
                <a:solidFill>
                  <a:srgbClr val="333333"/>
                </a:solidFill>
                <a:latin typeface="Times New Roman"/>
                <a:ea typeface="Calibri"/>
              </a:rPr>
              <a:t>Качели из паллет </a:t>
            </a:r>
            <a:endParaRPr lang="ru-RU" sz="1400" b="1" dirty="0" smtClean="0">
              <a:solidFill>
                <a:srgbClr val="333333"/>
              </a:solidFill>
              <a:latin typeface="Times New Roman"/>
              <a:ea typeface="Calibri"/>
            </a:endParaRPr>
          </a:p>
          <a:p>
            <a:r>
              <a:rPr lang="ru-RU" sz="1300" dirty="0" smtClean="0">
                <a:solidFill>
                  <a:srgbClr val="333333"/>
                </a:solidFill>
                <a:latin typeface="Times New Roman"/>
                <a:ea typeface="Calibri"/>
              </a:rPr>
              <a:t>Если </a:t>
            </a:r>
            <a:r>
              <a:rPr lang="ru-RU" sz="1300" dirty="0">
                <a:solidFill>
                  <a:srgbClr val="333333"/>
                </a:solidFill>
                <a:latin typeface="Times New Roman"/>
                <a:ea typeface="Calibri"/>
              </a:rPr>
              <a:t>у вас есть несколько старых паллет, и вы не знаете, куда и как их приспособить — </a:t>
            </a:r>
            <a:r>
              <a:rPr lang="ru-RU" sz="1300" b="1" dirty="0">
                <a:solidFill>
                  <a:srgbClr val="333333"/>
                </a:solidFill>
                <a:latin typeface="Times New Roman"/>
                <a:ea typeface="Calibri"/>
              </a:rPr>
              <a:t>можно придумать замечательные </a:t>
            </a:r>
            <a:r>
              <a:rPr lang="ru-RU" sz="1300" dirty="0">
                <a:solidFill>
                  <a:srgbClr val="333333"/>
                </a:solidFill>
                <a:latin typeface="Times New Roman"/>
                <a:ea typeface="Calibri"/>
              </a:rPr>
              <a:t>качели с использованием этого материала. Из паллет, надо сказать, делаются не только </a:t>
            </a:r>
            <a:r>
              <a:rPr lang="ru-RU" sz="1300" b="1" dirty="0">
                <a:solidFill>
                  <a:srgbClr val="333333"/>
                </a:solidFill>
                <a:latin typeface="Times New Roman"/>
                <a:ea typeface="Calibri"/>
              </a:rPr>
              <a:t>качели, но и подвесные площадки для </a:t>
            </a:r>
            <a:r>
              <a:rPr lang="ru-RU" sz="1300" dirty="0">
                <a:solidFill>
                  <a:srgbClr val="333333"/>
                </a:solidFill>
                <a:latin typeface="Times New Roman"/>
                <a:ea typeface="Calibri"/>
              </a:rPr>
              <a:t>игр. Вам понадобится: 1 паллета (поддон); рулон веревки из сизаля; краска; плоская кисть; шлифовальный брусок; резак. Порядок действий будет такой: Необходимо зачистить паллеты. Хорошо, если вы сделаете это с помощью шлифовального бруска. Если вы используете новые поддоны, то у вас не будет проблем с уверенностью в их крепости. Если же паллеты старые, то потрудитесь перед тем как что-то из них строить, немного подбейте их гроздями. Таким образом вы обезопасите конструкцию от повреждений. Покрасьте поддоны в желаемый цвет. Чтобы краска легла хорошо, работать лучше всего в направлении волокон древесины. Веревку надо будет разрезать на 4 равные части. Закрепите веревку на поддоне. Свяжите так, как показано на фото – это самый быстрый вариант. Хотите усложнить? Просверлите дырки и закрепите снизу две части веревки. Когда у вас есть свободные части веревок, самое время закреплять их на сук большого дерева. По сути, качели готовы, однако, выглядят они несколько неуютно. Чтобы задекорировать, используйте подушки и вьюнки — к слову, последние вы можете выращивать рядом с любой постройкой, и каждую из них они украсят лучшим образом.</a:t>
            </a:r>
            <a:endParaRPr lang="ru-RU" sz="1300" dirty="0"/>
          </a:p>
        </p:txBody>
      </p:sp>
      <p:pic>
        <p:nvPicPr>
          <p:cNvPr id="615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97360" y="3437344"/>
            <a:ext cx="1290096" cy="1045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1635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1501" y="1096582"/>
            <a:ext cx="2728971" cy="2728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79512" y="188640"/>
            <a:ext cx="8784976" cy="1508105"/>
          </a:xfrm>
          <a:prstGeom prst="rect">
            <a:avLst/>
          </a:prstGeom>
        </p:spPr>
        <p:txBody>
          <a:bodyPr wrap="square">
            <a:spAutoFit/>
          </a:bodyPr>
          <a:lstStyle/>
          <a:p>
            <a:pPr algn="ctr"/>
            <a:r>
              <a:rPr lang="ru-RU" sz="1400" b="1" dirty="0">
                <a:solidFill>
                  <a:srgbClr val="333333"/>
                </a:solidFill>
                <a:latin typeface="Times New Roman" pitchFamily="18" charset="0"/>
                <a:cs typeface="Times New Roman" pitchFamily="18" charset="0"/>
              </a:rPr>
              <a:t>Что нужно для изготовления подвесных качелей на веревках</a:t>
            </a:r>
          </a:p>
          <a:p>
            <a:r>
              <a:rPr lang="ru-RU" sz="1300" dirty="0">
                <a:solidFill>
                  <a:srgbClr val="333333"/>
                </a:solidFill>
                <a:latin typeface="Times New Roman" pitchFamily="18" charset="0"/>
                <a:cs typeface="Times New Roman" pitchFamily="18" charset="0"/>
              </a:rPr>
              <a:t>Перед тем, как изготовить веревочный аттракцион своими руками, надо продумать способ его крепления. Обычно для таких качелей используют карабины, пружины, рым-болты. Выбор крепежных узлов зависит от места подвешивания, типа опоры, предполагаемую нагрузку. Например, если опорой выступает ветка дерева, оптимально использовать карабины. К металлической или деревянной специально сделанной своими руками перекладине удобнее подвешивать качели рым-болтами. Пружину можно использовать в помещении, но она выдержит небольшую нагрузку. Такой узел рассчитан для детских качелей на веревках чаще всего заводского исполнения.</a:t>
            </a:r>
            <a:endParaRPr lang="ru-RU" sz="1300" b="0" i="0" dirty="0">
              <a:solidFill>
                <a:srgbClr val="333333"/>
              </a:solidFill>
              <a:effectLst/>
              <a:latin typeface="Times New Roman" pitchFamily="18" charset="0"/>
              <a:cs typeface="Times New Roman" pitchFamily="18" charset="0"/>
            </a:endParaRPr>
          </a:p>
        </p:txBody>
      </p:sp>
      <p:sp>
        <p:nvSpPr>
          <p:cNvPr id="5" name="Прямоугольник 4"/>
          <p:cNvSpPr/>
          <p:nvPr/>
        </p:nvSpPr>
        <p:spPr>
          <a:xfrm>
            <a:off x="144000" y="1620000"/>
            <a:ext cx="6142206" cy="892552"/>
          </a:xfrm>
          <a:prstGeom prst="rect">
            <a:avLst/>
          </a:prstGeom>
        </p:spPr>
        <p:txBody>
          <a:bodyPr wrap="square">
            <a:spAutoFit/>
          </a:bodyPr>
          <a:lstStyle/>
          <a:p>
            <a:r>
              <a:rPr lang="ru-RU" sz="1300" dirty="0">
                <a:solidFill>
                  <a:srgbClr val="333333"/>
                </a:solidFill>
                <a:latin typeface="Times New Roman" pitchFamily="18" charset="0"/>
                <a:cs typeface="Times New Roman" pitchFamily="18" charset="0"/>
              </a:rPr>
              <a:t>Веревочные качели можно просто привязать к ветке дерева или перекладине. Однако при раскачивании возникает трение веревок, что сказывается на быстром их </a:t>
            </a:r>
            <a:r>
              <a:rPr lang="ru-RU" sz="1300" dirty="0" smtClean="0">
                <a:solidFill>
                  <a:srgbClr val="333333"/>
                </a:solidFill>
                <a:latin typeface="Times New Roman" pitchFamily="18" charset="0"/>
                <a:cs typeface="Times New Roman" pitchFamily="18" charset="0"/>
              </a:rPr>
              <a:t>износе, для устранения этой проблемы под веревку можно приделать резиновую ( кусок шины) прокладку.</a:t>
            </a:r>
            <a:endParaRPr lang="ru-RU" sz="1300" dirty="0">
              <a:latin typeface="Times New Roman" pitchFamily="18" charset="0"/>
              <a:cs typeface="Times New Roman" pitchFamily="18" charset="0"/>
            </a:endParaRPr>
          </a:p>
        </p:txBody>
      </p:sp>
      <p:sp>
        <p:nvSpPr>
          <p:cNvPr id="6" name="Прямоугольник 5"/>
          <p:cNvSpPr/>
          <p:nvPr/>
        </p:nvSpPr>
        <p:spPr>
          <a:xfrm>
            <a:off x="72000" y="2376000"/>
            <a:ext cx="6175742" cy="1369606"/>
          </a:xfrm>
          <a:prstGeom prst="rect">
            <a:avLst/>
          </a:prstGeom>
        </p:spPr>
        <p:txBody>
          <a:bodyPr wrap="square">
            <a:spAutoFit/>
          </a:bodyPr>
          <a:lstStyle/>
          <a:p>
            <a:r>
              <a:rPr lang="ru-RU" dirty="0">
                <a:solidFill>
                  <a:srgbClr val="333333"/>
                </a:solidFill>
                <a:latin typeface="Roboto"/>
              </a:rPr>
              <a:t> </a:t>
            </a:r>
            <a:r>
              <a:rPr lang="ru-RU" sz="1300" dirty="0" smtClean="0">
                <a:solidFill>
                  <a:srgbClr val="333333"/>
                </a:solidFill>
                <a:latin typeface="Times New Roman" pitchFamily="18" charset="0"/>
                <a:cs typeface="Times New Roman" pitchFamily="18" charset="0"/>
              </a:rPr>
              <a:t>В случае </a:t>
            </a:r>
            <a:r>
              <a:rPr lang="ru-RU" sz="1300" dirty="0">
                <a:solidFill>
                  <a:srgbClr val="333333"/>
                </a:solidFill>
                <a:latin typeface="Times New Roman" pitchFamily="18" charset="0"/>
                <a:cs typeface="Times New Roman" pitchFamily="18" charset="0"/>
              </a:rPr>
              <a:t>с веревочными качелями идеальной опорой всегда служило высокое дерево. Выбирали ветку толщиной примерно 25 см на высоте от уровня земли 2-3 м. Качели привязывали веревкой так, чтобы можно было отталкиваться от земли для раскачивания, но не зацепляться за нее ногами во время катания.</a:t>
            </a:r>
          </a:p>
          <a:p>
            <a:r>
              <a:rPr lang="ru-RU" sz="1300" b="1" dirty="0" err="1">
                <a:solidFill>
                  <a:srgbClr val="333333"/>
                </a:solidFill>
                <a:latin typeface="Times New Roman" pitchFamily="18" charset="0"/>
                <a:cs typeface="Times New Roman" pitchFamily="18" charset="0"/>
              </a:rPr>
              <a:t>Важно!</a:t>
            </a:r>
            <a:r>
              <a:rPr lang="ru-RU" sz="1300" dirty="0" err="1">
                <a:solidFill>
                  <a:srgbClr val="333333"/>
                </a:solidFill>
                <a:latin typeface="Times New Roman" pitchFamily="18" charset="0"/>
                <a:cs typeface="Times New Roman" pitchFamily="18" charset="0"/>
              </a:rPr>
              <a:t>Ветку</a:t>
            </a:r>
            <a:r>
              <a:rPr lang="ru-RU" sz="1300" dirty="0">
                <a:solidFill>
                  <a:srgbClr val="333333"/>
                </a:solidFill>
                <a:latin typeface="Times New Roman" pitchFamily="18" charset="0"/>
                <a:cs typeface="Times New Roman" pitchFamily="18" charset="0"/>
              </a:rPr>
              <a:t> на дереве надо выбрать так, чтобы ниже не росли другие ветки, мешающие раскачиванию.</a:t>
            </a:r>
            <a:endParaRPr lang="ru-RU" sz="1300" b="0" i="0" dirty="0">
              <a:solidFill>
                <a:srgbClr val="333333"/>
              </a:solidFill>
              <a:effectLst/>
              <a:latin typeface="Times New Roman" pitchFamily="18" charset="0"/>
              <a:cs typeface="Times New Roman" pitchFamily="18" charset="0"/>
            </a:endParaRPr>
          </a:p>
        </p:txBody>
      </p:sp>
      <p:sp>
        <p:nvSpPr>
          <p:cNvPr id="7" name="Прямоугольник 6"/>
          <p:cNvSpPr/>
          <p:nvPr/>
        </p:nvSpPr>
        <p:spPr>
          <a:xfrm>
            <a:off x="72000" y="3672000"/>
            <a:ext cx="6214206" cy="3093154"/>
          </a:xfrm>
          <a:prstGeom prst="rect">
            <a:avLst/>
          </a:prstGeom>
        </p:spPr>
        <p:txBody>
          <a:bodyPr wrap="square">
            <a:spAutoFit/>
          </a:bodyPr>
          <a:lstStyle/>
          <a:p>
            <a:pPr>
              <a:spcAft>
                <a:spcPts val="0"/>
              </a:spcAft>
            </a:pPr>
            <a:r>
              <a:rPr lang="ru-RU" sz="1300" dirty="0" smtClean="0">
                <a:solidFill>
                  <a:srgbClr val="333333"/>
                </a:solidFill>
                <a:latin typeface="Times New Roman"/>
                <a:ea typeface="Times New Roman"/>
              </a:rPr>
              <a:t>Часто проблемой </a:t>
            </a:r>
            <a:r>
              <a:rPr lang="ru-RU" sz="1300" dirty="0">
                <a:solidFill>
                  <a:srgbClr val="333333"/>
                </a:solidFill>
                <a:latin typeface="Times New Roman"/>
                <a:ea typeface="Times New Roman"/>
              </a:rPr>
              <a:t>крепежа является не всегда наличие подходящей ветки. Если ее нет, на дереве своими руками делают искусственную опору. Принцип крепления отображает фото качели на веревке, где самодельной веткой является брус или бревно длиной 3 м и толщиной 13 см.</a:t>
            </a:r>
            <a:endParaRPr lang="ru-RU" sz="1300" dirty="0">
              <a:latin typeface="Times New Roman"/>
              <a:ea typeface="Times New Roman"/>
            </a:endParaRPr>
          </a:p>
          <a:p>
            <a:r>
              <a:rPr lang="ru-RU" sz="1300" dirty="0">
                <a:solidFill>
                  <a:srgbClr val="333333"/>
                </a:solidFill>
                <a:latin typeface="Times New Roman"/>
                <a:ea typeface="Times New Roman"/>
              </a:rPr>
              <a:t>Чтобы закрепить своими руками опору, на дереве выбирают подходящие развилки кроны. Они должны располагаться на одном уровне, но с небольшим промежутком друг от друга. Нормальной считается высота развилок 2,6 м от поверхности земли. Опору размещают так, чтобы за пределы ствола дерева образовался вылет минимум 1 м. Большая часть опоры, а это в среднем 2 м, опирается на развилки. Фиксацию к дереву осуществляют веревками. Проволоку, гвозди, </a:t>
            </a:r>
            <a:r>
              <a:rPr lang="ru-RU" sz="1300" dirty="0" err="1">
                <a:solidFill>
                  <a:srgbClr val="333333"/>
                </a:solidFill>
                <a:latin typeface="Times New Roman"/>
                <a:ea typeface="Times New Roman"/>
              </a:rPr>
              <a:t>саморезы</a:t>
            </a:r>
            <a:r>
              <a:rPr lang="ru-RU" sz="1300" dirty="0">
                <a:solidFill>
                  <a:srgbClr val="333333"/>
                </a:solidFill>
                <a:latin typeface="Times New Roman"/>
                <a:ea typeface="Times New Roman"/>
              </a:rPr>
              <a:t> использовать нельзя, иначе повредится крона.</a:t>
            </a:r>
            <a:endParaRPr lang="ru-RU" sz="1300" dirty="0">
              <a:latin typeface="Times New Roman"/>
              <a:ea typeface="Times New Roman"/>
            </a:endParaRPr>
          </a:p>
          <a:p>
            <a:r>
              <a:rPr lang="ru-RU" sz="1300" dirty="0">
                <a:solidFill>
                  <a:srgbClr val="333333"/>
                </a:solidFill>
                <a:latin typeface="Times New Roman"/>
                <a:ea typeface="Times New Roman"/>
              </a:rPr>
              <a:t>К получившемуся вылету осталось привязать качели на веревках, отступив от края опоры 10 см. В этой точке крепят первую веревку. Второе крепление располагают на расстоянии 50 см. Так как опора искусственная, для привязывания веревок в нее можно вкрутить рым-болты или другие приспособления с проушинами.</a:t>
            </a:r>
            <a:endParaRPr lang="ru-RU" sz="1300" dirty="0">
              <a:effectLst/>
              <a:latin typeface="Times New Roman"/>
              <a:ea typeface="Times New Roman"/>
            </a:endParaRP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205" y="3212976"/>
            <a:ext cx="2893353" cy="3645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48033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7644" y="332656"/>
            <a:ext cx="9036496" cy="1446550"/>
          </a:xfrm>
          <a:prstGeom prst="rect">
            <a:avLst/>
          </a:prstGeom>
        </p:spPr>
        <p:txBody>
          <a:bodyPr wrap="square">
            <a:spAutoFit/>
          </a:bodyPr>
          <a:lstStyle/>
          <a:p>
            <a:pPr algn="ctr"/>
            <a:r>
              <a:rPr lang="ru-RU" sz="1400" b="1" dirty="0">
                <a:solidFill>
                  <a:srgbClr val="333333"/>
                </a:solidFill>
                <a:latin typeface="Times New Roman" pitchFamily="18" charset="0"/>
                <a:cs typeface="Times New Roman" pitchFamily="18" charset="0"/>
              </a:rPr>
              <a:t>Какую веревку лучше использовать для качелей</a:t>
            </a:r>
          </a:p>
          <a:p>
            <a:pPr lvl="0"/>
            <a:r>
              <a:rPr lang="ru-RU" sz="1400" dirty="0">
                <a:solidFill>
                  <a:srgbClr val="333333"/>
                </a:solidFill>
                <a:latin typeface="Times New Roman" pitchFamily="18" charset="0"/>
                <a:cs typeface="Times New Roman" pitchFamily="18" charset="0"/>
              </a:rPr>
              <a:t>Для подвешивания качелей нужна прочная веревка, выдерживающая большие нагрузки. Вдобавок она не должна растягиваться, трескаться на резких изгибах, распускаться отдельными нитями. Лучше всего подходит альпинистская веревка или </a:t>
            </a:r>
            <a:r>
              <a:rPr lang="ru-RU" sz="1400" dirty="0" err="1">
                <a:solidFill>
                  <a:srgbClr val="333333"/>
                </a:solidFill>
                <a:latin typeface="Times New Roman" pitchFamily="18" charset="0"/>
                <a:cs typeface="Times New Roman" pitchFamily="18" charset="0"/>
              </a:rPr>
              <a:t>сизальский</a:t>
            </a:r>
            <a:r>
              <a:rPr lang="ru-RU" sz="1400" dirty="0">
                <a:solidFill>
                  <a:srgbClr val="333333"/>
                </a:solidFill>
                <a:latin typeface="Times New Roman" pitchFamily="18" charset="0"/>
                <a:cs typeface="Times New Roman" pitchFamily="18" charset="0"/>
              </a:rPr>
              <a:t> трос. Оптимальная толщина – 13 мм</a:t>
            </a:r>
            <a:r>
              <a:rPr lang="ru-RU" sz="1400" dirty="0" smtClean="0">
                <a:solidFill>
                  <a:srgbClr val="333333"/>
                </a:solidFill>
                <a:latin typeface="Times New Roman" pitchFamily="18" charset="0"/>
                <a:cs typeface="Times New Roman" pitchFamily="18" charset="0"/>
              </a:rPr>
              <a:t>.</a:t>
            </a:r>
            <a:r>
              <a:rPr lang="ru-RU" dirty="0">
                <a:solidFill>
                  <a:srgbClr val="333333"/>
                </a:solidFill>
                <a:latin typeface="Roboto"/>
              </a:rPr>
              <a:t> </a:t>
            </a:r>
            <a:r>
              <a:rPr lang="ru-RU" sz="1400" dirty="0">
                <a:solidFill>
                  <a:srgbClr val="333333"/>
                </a:solidFill>
                <a:latin typeface="Times New Roman" pitchFamily="18" charset="0"/>
                <a:cs typeface="Times New Roman" pitchFamily="18" charset="0"/>
              </a:rPr>
              <a:t>Длина зависит от высоты опоры. Обычно 7 м каната хватает для качелей. </a:t>
            </a:r>
            <a:endParaRPr lang="ru-RU" sz="1400" dirty="0">
              <a:solidFill>
                <a:srgbClr val="000000"/>
              </a:solidFill>
              <a:latin typeface="Times New Roman" pitchFamily="18" charset="0"/>
              <a:cs typeface="Times New Roman" pitchFamily="18" charset="0"/>
            </a:endParaRPr>
          </a:p>
          <a:p>
            <a:endParaRPr lang="ru-RU" sz="1400" b="0" i="0" dirty="0">
              <a:solidFill>
                <a:srgbClr val="333333"/>
              </a:solidFill>
              <a:effectLst/>
              <a:latin typeface="Times New Roman" pitchFamily="18" charset="0"/>
              <a:cs typeface="Times New Roman" pitchFamily="18"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475949"/>
            <a:ext cx="2304256" cy="2589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45" y="1512333"/>
            <a:ext cx="3059895" cy="2708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5436096" y="1779206"/>
            <a:ext cx="3240360" cy="1169551"/>
          </a:xfrm>
          <a:prstGeom prst="rect">
            <a:avLst/>
          </a:prstGeom>
        </p:spPr>
        <p:txBody>
          <a:bodyPr wrap="square">
            <a:spAutoFit/>
          </a:bodyPr>
          <a:lstStyle/>
          <a:p>
            <a:r>
              <a:rPr lang="ru-RU" sz="1400" dirty="0">
                <a:solidFill>
                  <a:srgbClr val="333333"/>
                </a:solidFill>
                <a:latin typeface="Times New Roman" pitchFamily="18" charset="0"/>
                <a:cs typeface="Times New Roman" pitchFamily="18" charset="0"/>
              </a:rPr>
              <a:t>Концы веревки могут растрепаться. Чтобы этого не случилось, их обвязывают шпагатом. Различные варианты схем обвязки показаны на фото.</a:t>
            </a:r>
            <a:endParaRPr lang="ru-RU" sz="1400" dirty="0">
              <a:latin typeface="Times New Roman" pitchFamily="18" charset="0"/>
              <a:cs typeface="Times New Roman" pitchFamily="18" charset="0"/>
            </a:endParaRPr>
          </a:p>
        </p:txBody>
      </p:sp>
      <p:sp>
        <p:nvSpPr>
          <p:cNvPr id="2" name="Прямоугольник 1"/>
          <p:cNvSpPr/>
          <p:nvPr/>
        </p:nvSpPr>
        <p:spPr>
          <a:xfrm>
            <a:off x="467544" y="5085184"/>
            <a:ext cx="2304256" cy="1446550"/>
          </a:xfrm>
          <a:prstGeom prst="rect">
            <a:avLst/>
          </a:prstGeom>
        </p:spPr>
        <p:txBody>
          <a:bodyPr wrap="square">
            <a:spAutoFit/>
          </a:bodyPr>
          <a:lstStyle/>
          <a:p>
            <a:r>
              <a:rPr lang="ru-RU" sz="1400" dirty="0" smtClean="0">
                <a:latin typeface="Times New Roman" pitchFamily="18" charset="0"/>
                <a:cs typeface="Times New Roman" pitchFamily="18" charset="0"/>
              </a:rPr>
              <a:t>Внизу , под доской, шиной и </a:t>
            </a:r>
            <a:r>
              <a:rPr lang="ru-RU" sz="1400" dirty="0" err="1" smtClean="0">
                <a:latin typeface="Times New Roman" pitchFamily="18" charset="0"/>
                <a:cs typeface="Times New Roman" pitchFamily="18" charset="0"/>
              </a:rPr>
              <a:t>т.д.можно</a:t>
            </a:r>
            <a:r>
              <a:rPr lang="ru-RU" sz="1400" dirty="0" smtClean="0">
                <a:latin typeface="Times New Roman" pitchFamily="18" charset="0"/>
                <a:cs typeface="Times New Roman" pitchFamily="18" charset="0"/>
              </a:rPr>
              <a:t> зафиксировать </a:t>
            </a:r>
            <a:r>
              <a:rPr lang="ru-RU" sz="1400" dirty="0" err="1" smtClean="0">
                <a:latin typeface="Times New Roman" pitchFamily="18" charset="0"/>
                <a:cs typeface="Times New Roman" pitchFamily="18" charset="0"/>
              </a:rPr>
              <a:t>шайбой.Наденьте</a:t>
            </a:r>
            <a:r>
              <a:rPr lang="ru-RU" sz="1400" dirty="0" smtClean="0">
                <a:latin typeface="Times New Roman" pitchFamily="18" charset="0"/>
                <a:cs typeface="Times New Roman" pitchFamily="18" charset="0"/>
              </a:rPr>
              <a:t> шайбы на нижний конец шнура, </a:t>
            </a:r>
            <a:r>
              <a:rPr lang="ru-RU" sz="1400" dirty="0">
                <a:latin typeface="Times New Roman" pitchFamily="18" charset="0"/>
                <a:cs typeface="Times New Roman" pitchFamily="18" charset="0"/>
              </a:rPr>
              <a:t>а концы зафиксируйте с помощью зажимов</a:t>
            </a:r>
            <a:r>
              <a:rPr lang="ru-RU" dirty="0"/>
              <a:t>.</a:t>
            </a:r>
            <a:endParaRPr lang="ru-RU"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3861048"/>
            <a:ext cx="4536504" cy="2646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42064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lvl="0" algn="ct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Информацию </a:t>
            </a:r>
            <a:r>
              <a:rPr lang="ru-RU" sz="1600" dirty="0">
                <a:solidFill>
                  <a:prstClr val="black"/>
                </a:solidFill>
                <a:latin typeface="Times New Roman" pitchFamily="18" charset="0"/>
                <a:cs typeface="Times New Roman" pitchFamily="18" charset="0"/>
              </a:rPr>
              <a:t>подготовила : </a:t>
            </a:r>
            <a:br>
              <a:rPr lang="ru-RU" sz="1600" dirty="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Специалист по социальной работе Киричек В.М.</a:t>
            </a:r>
            <a:br>
              <a:rPr lang="ru-RU" sz="1600" dirty="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Участок №7</a:t>
            </a:r>
            <a:br>
              <a:rPr lang="ru-RU" sz="1600" dirty="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В работе были использованы материалы из:</a:t>
            </a:r>
            <a:br>
              <a:rPr lang="ru-RU" sz="1600" dirty="0">
                <a:solidFill>
                  <a:prstClr val="black"/>
                </a:solidFill>
                <a:latin typeface="Times New Roman" pitchFamily="18" charset="0"/>
                <a:cs typeface="Times New Roman" pitchFamily="18" charset="0"/>
              </a:rPr>
            </a:br>
            <a:r>
              <a:rPr lang="ru-RU" sz="1600" dirty="0">
                <a:solidFill>
                  <a:prstClr val="black"/>
                </a:solidFill>
                <a:latin typeface="Times New Roman" pitchFamily="18" charset="0"/>
                <a:cs typeface="Times New Roman" pitchFamily="18" charset="0"/>
              </a:rPr>
              <a:t/>
            </a:r>
            <a:br>
              <a:rPr lang="ru-RU" sz="1600" dirty="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endParaRPr lang="ru-RU" sz="1600" dirty="0"/>
          </a:p>
        </p:txBody>
      </p:sp>
      <p:pic>
        <p:nvPicPr>
          <p:cNvPr id="2050" name="Picture 2" descr="https://homius.ru/wp-content/uploads/2018/04/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640" y="5033331"/>
            <a:ext cx="4464496" cy="790576"/>
          </a:xfrm>
          <a:prstGeom prst="rect">
            <a:avLst/>
          </a:prstGeom>
          <a:noFill/>
          <a:extLst>
            <a:ext uri="{909E8E84-426E-40DD-AFC4-6F175D3DCCD1}">
              <a14:hiddenFill xmlns:a14="http://schemas.microsoft.com/office/drawing/2010/main">
                <a:solidFill>
                  <a:srgbClr val="FFFFFF"/>
                </a:solidFill>
              </a14:hiddenFill>
            </a:ext>
          </a:extLst>
        </p:spPr>
      </p:pic>
      <p:sp>
        <p:nvSpPr>
          <p:cNvPr id="9" name="Заголовок 1"/>
          <p:cNvSpPr txBox="1">
            <a:spLocks/>
          </p:cNvSpPr>
          <p:nvPr/>
        </p:nvSpPr>
        <p:spPr>
          <a:xfrm>
            <a:off x="975360" y="518160"/>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algn="ct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endParaRPr lang="ru-RU" sz="1600" dirty="0" smtClean="0">
              <a:solidFill>
                <a:prstClr val="black"/>
              </a:solidFill>
              <a:latin typeface="Times New Roman" pitchFamily="18" charset="0"/>
              <a:cs typeface="Times New Roman" pitchFamily="18" charset="0"/>
            </a:endParaRPr>
          </a:p>
          <a:p>
            <a:pPr algn="ctr"/>
            <a:endParaRPr lang="ru-RU" sz="1600" dirty="0">
              <a:solidFill>
                <a:prstClr val="black"/>
              </a:solidFill>
              <a:latin typeface="Times New Roman" pitchFamily="18" charset="0"/>
              <a:cs typeface="Times New Roman" pitchFamily="18" charset="0"/>
            </a:endParaRPr>
          </a:p>
          <a:p>
            <a:pPr algn="ctr"/>
            <a:endParaRPr lang="ru-RU" sz="1600" dirty="0" smtClean="0">
              <a:solidFill>
                <a:prstClr val="black"/>
              </a:solidFill>
              <a:latin typeface="Times New Roman" pitchFamily="18" charset="0"/>
              <a:cs typeface="Times New Roman" pitchFamily="18" charset="0"/>
            </a:endParaRPr>
          </a:p>
          <a:p>
            <a:pPr algn="ctr"/>
            <a:endParaRPr lang="ru-RU" sz="1600" dirty="0">
              <a:solidFill>
                <a:prstClr val="black"/>
              </a:solidFill>
              <a:latin typeface="Times New Roman" pitchFamily="18" charset="0"/>
              <a:cs typeface="Times New Roman" pitchFamily="18" charset="0"/>
            </a:endParaRPr>
          </a:p>
          <a:p>
            <a:pPr algn="ctr"/>
            <a:endParaRPr lang="ru-RU" sz="1600" dirty="0" smtClean="0">
              <a:solidFill>
                <a:prstClr val="black"/>
              </a:solidFill>
              <a:latin typeface="Times New Roman" pitchFamily="18" charset="0"/>
              <a:cs typeface="Times New Roman" pitchFamily="18" charset="0"/>
            </a:endParaRPr>
          </a:p>
          <a:p>
            <a:pPr algn="ct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endParaRPr lang="ru-RU" sz="1600" dirty="0" smtClean="0">
              <a:solidFill>
                <a:prstClr val="black"/>
              </a:solidFill>
              <a:latin typeface="Times New Roman" pitchFamily="18" charset="0"/>
              <a:cs typeface="Times New Roman" pitchFamily="18" charset="0"/>
            </a:endParaRPr>
          </a:p>
          <a:p>
            <a:pPr algn="ctr"/>
            <a:endParaRPr lang="ru-RU" sz="1600" dirty="0">
              <a:solidFill>
                <a:prstClr val="black"/>
              </a:solidFill>
              <a:latin typeface="Times New Roman" pitchFamily="18" charset="0"/>
              <a:cs typeface="Times New Roman" pitchFamily="18" charset="0"/>
            </a:endParaRPr>
          </a:p>
          <a:p>
            <a:pPr algn="ctr"/>
            <a:endParaRPr lang="ru-RU" sz="1600" dirty="0" smtClean="0">
              <a:solidFill>
                <a:prstClr val="black"/>
              </a:solidFill>
              <a:latin typeface="Times New Roman" pitchFamily="18" charset="0"/>
              <a:cs typeface="Times New Roman" pitchFamily="18" charset="0"/>
            </a:endParaRPr>
          </a:p>
          <a:p>
            <a:pPr algn="ctr"/>
            <a:endParaRPr lang="ru-RU" sz="1600" dirty="0">
              <a:solidFill>
                <a:prstClr val="black"/>
              </a:solidFill>
              <a:latin typeface="Times New Roman" pitchFamily="18" charset="0"/>
              <a:cs typeface="Times New Roman" pitchFamily="18" charset="0"/>
            </a:endParaRPr>
          </a:p>
          <a:p>
            <a:pPr algn="ctr"/>
            <a:endParaRPr lang="ru-RU" sz="1600" dirty="0" smtClean="0">
              <a:solidFill>
                <a:prstClr val="black"/>
              </a:solidFill>
              <a:latin typeface="Times New Roman" pitchFamily="18" charset="0"/>
              <a:cs typeface="Times New Roman" pitchFamily="18" charset="0"/>
            </a:endParaRPr>
          </a:p>
          <a:p>
            <a:pPr algn="ctr"/>
            <a:endParaRPr lang="ru-RU" sz="1600" dirty="0">
              <a:solidFill>
                <a:prstClr val="black"/>
              </a:solidFill>
              <a:latin typeface="Times New Roman" pitchFamily="18" charset="0"/>
              <a:cs typeface="Times New Roman" pitchFamily="18" charset="0"/>
            </a:endParaRPr>
          </a:p>
          <a:p>
            <a:pPr algn="ct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r>
              <a:rPr lang="ru-RU" sz="1600" dirty="0" smtClean="0">
                <a:solidFill>
                  <a:prstClr val="black"/>
                </a:solidFill>
                <a:latin typeface="Times New Roman" pitchFamily="18" charset="0"/>
                <a:cs typeface="Times New Roman" pitchFamily="18" charset="0"/>
              </a:rPr>
              <a:t/>
            </a:r>
            <a:br>
              <a:rPr lang="ru-RU" sz="1600" dirty="0" smtClean="0">
                <a:solidFill>
                  <a:prstClr val="black"/>
                </a:solidFill>
                <a:latin typeface="Times New Roman" pitchFamily="18" charset="0"/>
                <a:cs typeface="Times New Roman" pitchFamily="18" charset="0"/>
              </a:rPr>
            </a:br>
            <a:endParaRPr lang="ru-RU" sz="1600" dirty="0"/>
          </a:p>
        </p:txBody>
      </p:sp>
      <p:sp>
        <p:nvSpPr>
          <p:cNvPr id="8" name="Прямоугольник 7"/>
          <p:cNvSpPr/>
          <p:nvPr/>
        </p:nvSpPr>
        <p:spPr>
          <a:xfrm>
            <a:off x="1038137" y="3833002"/>
            <a:ext cx="4865503" cy="1200329"/>
          </a:xfrm>
          <a:prstGeom prst="rect">
            <a:avLst/>
          </a:prstGeom>
        </p:spPr>
        <p:txBody>
          <a:bodyPr wrap="square">
            <a:spAutoFit/>
          </a:bodyPr>
          <a:lstStyle/>
          <a:p>
            <a:pPr lvl="0"/>
            <a:endParaRPr lang="ru-RU" dirty="0">
              <a:solidFill>
                <a:prstClr val="black"/>
              </a:solidFill>
              <a:latin typeface="Times New Roman" pitchFamily="18" charset="0"/>
              <a:cs typeface="Times New Roman" pitchFamily="18" charset="0"/>
            </a:endParaRPr>
          </a:p>
          <a:p>
            <a:pPr lvl="0"/>
            <a:r>
              <a:rPr lang="ru-RU" dirty="0" smtClean="0">
                <a:solidFill>
                  <a:prstClr val="black"/>
                </a:solidFill>
                <a:latin typeface="Times New Roman" pitchFamily="18" charset="0"/>
                <a:cs typeface="Times New Roman" pitchFamily="18" charset="0"/>
              </a:rPr>
              <a:t>1.Информационного </a:t>
            </a:r>
            <a:r>
              <a:rPr lang="ru-RU" dirty="0">
                <a:solidFill>
                  <a:prstClr val="black"/>
                </a:solidFill>
                <a:latin typeface="Times New Roman" pitchFamily="18" charset="0"/>
                <a:cs typeface="Times New Roman" pitchFamily="18" charset="0"/>
              </a:rPr>
              <a:t>портала – </a:t>
            </a:r>
            <a:r>
              <a:rPr lang="ru-RU" dirty="0" smtClean="0">
                <a:solidFill>
                  <a:prstClr val="black"/>
                </a:solidFill>
                <a:latin typeface="Times New Roman" pitchFamily="18" charset="0"/>
                <a:cs typeface="Times New Roman" pitchFamily="18" charset="0"/>
              </a:rPr>
              <a:t>«</a:t>
            </a:r>
            <a:r>
              <a:rPr lang="ru-RU" dirty="0" err="1" smtClean="0">
                <a:solidFill>
                  <a:prstClr val="black"/>
                </a:solidFill>
                <a:latin typeface="Times New Roman" pitchFamily="18" charset="0"/>
                <a:cs typeface="Times New Roman" pitchFamily="18" charset="0"/>
              </a:rPr>
              <a:t>Лайфанер</a:t>
            </a:r>
            <a:r>
              <a:rPr lang="ru-RU" dirty="0" smtClean="0">
                <a:solidFill>
                  <a:prstClr val="black"/>
                </a:solidFill>
                <a:latin typeface="Times New Roman" pitchFamily="18" charset="0"/>
                <a:cs typeface="Times New Roman" pitchFamily="18" charset="0"/>
              </a:rPr>
              <a:t>»</a:t>
            </a:r>
            <a:endParaRPr lang="ru-RU" dirty="0">
              <a:solidFill>
                <a:prstClr val="black"/>
              </a:solidFill>
              <a:latin typeface="Times New Roman" pitchFamily="18" charset="0"/>
              <a:cs typeface="Times New Roman" pitchFamily="18" charset="0"/>
            </a:endParaRPr>
          </a:p>
          <a:p>
            <a:pPr lvl="0"/>
            <a:r>
              <a:rPr lang="en-US" sz="1600" dirty="0" smtClean="0">
                <a:solidFill>
                  <a:prstClr val="black"/>
                </a:solidFill>
                <a:latin typeface="Times New Roman" pitchFamily="18" charset="0"/>
                <a:cs typeface="Times New Roman" pitchFamily="18" charset="0"/>
              </a:rPr>
              <a:t>2</a:t>
            </a:r>
            <a:r>
              <a:rPr lang="ru-RU" sz="1600" dirty="0" smtClean="0">
                <a:solidFill>
                  <a:prstClr val="black"/>
                </a:solidFill>
                <a:latin typeface="Times New Roman" pitchFamily="18" charset="0"/>
                <a:cs typeface="Times New Roman" pitchFamily="18" charset="0"/>
              </a:rPr>
              <a:t>.</a:t>
            </a:r>
            <a:r>
              <a:rPr lang="ru-RU" dirty="0" smtClean="0">
                <a:solidFill>
                  <a:prstClr val="black"/>
                </a:solidFill>
                <a:latin typeface="Times New Roman" pitchFamily="18" charset="0"/>
                <a:cs typeface="Times New Roman" pitchFamily="18" charset="0"/>
              </a:rPr>
              <a:t>Информационного </a:t>
            </a:r>
            <a:r>
              <a:rPr lang="ru-RU" dirty="0">
                <a:solidFill>
                  <a:prstClr val="black"/>
                </a:solidFill>
                <a:latin typeface="Times New Roman" pitchFamily="18" charset="0"/>
                <a:cs typeface="Times New Roman" pitchFamily="18" charset="0"/>
              </a:rPr>
              <a:t>портала – </a:t>
            </a:r>
            <a:r>
              <a:rPr lang="ru-RU" dirty="0" smtClean="0">
                <a:solidFill>
                  <a:prstClr val="black"/>
                </a:solidFill>
                <a:latin typeface="Times New Roman" pitchFamily="18" charset="0"/>
                <a:cs typeface="Times New Roman" pitchFamily="18" charset="0"/>
              </a:rPr>
              <a:t>«</a:t>
            </a:r>
            <a:r>
              <a:rPr lang="en-US" dirty="0" smtClean="0">
                <a:solidFill>
                  <a:prstClr val="black"/>
                </a:solidFill>
                <a:latin typeface="Times New Roman" pitchFamily="18" charset="0"/>
                <a:cs typeface="Times New Roman" pitchFamily="18" charset="0"/>
              </a:rPr>
              <a:t>HANDMADR</a:t>
            </a:r>
            <a:r>
              <a:rPr lang="ru-RU" dirty="0" smtClean="0">
                <a:solidFill>
                  <a:prstClr val="black"/>
                </a:solidFill>
                <a:latin typeface="Times New Roman" pitchFamily="18" charset="0"/>
                <a:cs typeface="Times New Roman" pitchFamily="18" charset="0"/>
              </a:rPr>
              <a:t>»</a:t>
            </a:r>
            <a:endParaRPr lang="ru-RU" dirty="0">
              <a:solidFill>
                <a:prstClr val="black"/>
              </a:solidFill>
              <a:latin typeface="Times New Roman" pitchFamily="18" charset="0"/>
              <a:cs typeface="Times New Roman" pitchFamily="18" charset="0"/>
            </a:endParaRPr>
          </a:p>
          <a:p>
            <a:pPr lvl="0"/>
            <a:r>
              <a:rPr lang="ru-RU" sz="1400" dirty="0" smtClean="0">
                <a:solidFill>
                  <a:prstClr val="black"/>
                </a:solidFill>
                <a:latin typeface="Times New Roman" pitchFamily="18" charset="0"/>
                <a:cs typeface="Times New Roman" pitchFamily="18" charset="0"/>
              </a:rPr>
              <a:t>.3.</a:t>
            </a:r>
            <a:r>
              <a:rPr lang="ru-RU" sz="1600" dirty="0" smtClean="0">
                <a:solidFill>
                  <a:prstClr val="black"/>
                </a:solidFill>
                <a:latin typeface="Times New Roman" pitchFamily="18" charset="0"/>
                <a:cs typeface="Times New Roman" pitchFamily="18" charset="0"/>
              </a:rPr>
              <a:t>Информационного </a:t>
            </a:r>
            <a:r>
              <a:rPr lang="ru-RU" sz="1600" dirty="0">
                <a:solidFill>
                  <a:prstClr val="black"/>
                </a:solidFill>
                <a:latin typeface="Times New Roman" pitchFamily="18" charset="0"/>
                <a:cs typeface="Times New Roman" pitchFamily="18" charset="0"/>
              </a:rPr>
              <a:t>портала</a:t>
            </a:r>
            <a:endParaRPr lang="ru-RU" sz="16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400936851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Углы">
  <a:themeElements>
    <a:clrScheme name="Углы">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Углы">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Углы">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340</TotalTime>
  <Words>1418</Words>
  <Application>Microsoft Office PowerPoint</Application>
  <PresentationFormat>Экран (4:3)</PresentationFormat>
  <Paragraphs>111</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Углы</vt:lpstr>
      <vt:lpstr>Детям  интересно на саду</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Информацию подготовила :  Специалист по социальной работе Киричек В.М. Участок №7   В работе были использованы материалы из: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Активное долголетие</dc:title>
  <dc:creator>1</dc:creator>
  <cp:lastModifiedBy>1</cp:lastModifiedBy>
  <cp:revision>31</cp:revision>
  <dcterms:created xsi:type="dcterms:W3CDTF">2017-08-12T14:49:35Z</dcterms:created>
  <dcterms:modified xsi:type="dcterms:W3CDTF">2020-08-17T06:21:16Z</dcterms:modified>
</cp:coreProperties>
</file>