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075B9"/>
    <a:srgbClr val="E99500"/>
    <a:srgbClr val="535353"/>
    <a:srgbClr val="F4D600"/>
    <a:srgbClr val="F6F6F5"/>
    <a:srgbClr val="59595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944" y="-3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43AF00-6701-4917-AFC1-AD1EE9114012}" type="datetimeFigureOut">
              <a:rPr lang="ru-RU" smtClean="0"/>
              <a:pPr/>
              <a:t>07.07.2020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8AF2F34-17AC-4E76-BB80-4A30A1C64FE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714909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AF2F34-17AC-4E76-BB80-4A30A1C64FED}" type="slidenum">
              <a:rPr lang="ru-RU" smtClean="0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641686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4A531-9416-4051-AB5B-7DFD79C1227A}" type="datetimeFigureOut">
              <a:rPr lang="ru-RU" smtClean="0"/>
              <a:pPr/>
              <a:t>07.07.2020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77C92-ED62-440E-9115-BFFDBF8607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0168566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4A531-9416-4051-AB5B-7DFD79C1227A}" type="datetimeFigureOut">
              <a:rPr lang="ru-RU" smtClean="0"/>
              <a:pPr/>
              <a:t>07.07.2020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77C92-ED62-440E-9115-BFFDBF8607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199572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4A531-9416-4051-AB5B-7DFD79C1227A}" type="datetimeFigureOut">
              <a:rPr lang="ru-RU" smtClean="0"/>
              <a:pPr/>
              <a:t>07.07.2020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77C92-ED62-440E-9115-BFFDBF8607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704782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4A531-9416-4051-AB5B-7DFD79C1227A}" type="datetimeFigureOut">
              <a:rPr lang="ru-RU" smtClean="0"/>
              <a:pPr/>
              <a:t>07.07.2020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77C92-ED62-440E-9115-BFFDBF8607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155103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4A531-9416-4051-AB5B-7DFD79C1227A}" type="datetimeFigureOut">
              <a:rPr lang="ru-RU" smtClean="0"/>
              <a:pPr/>
              <a:t>07.07.2020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77C92-ED62-440E-9115-BFFDBF8607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724604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4A531-9416-4051-AB5B-7DFD79C1227A}" type="datetimeFigureOut">
              <a:rPr lang="ru-RU" smtClean="0"/>
              <a:pPr/>
              <a:t>07.07.2020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77C92-ED62-440E-9115-BFFDBF8607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653551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4A531-9416-4051-AB5B-7DFD79C1227A}" type="datetimeFigureOut">
              <a:rPr lang="ru-RU" smtClean="0"/>
              <a:pPr/>
              <a:t>07.07.2020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77C92-ED62-440E-9115-BFFDBF8607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141537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4A531-9416-4051-AB5B-7DFD79C1227A}" type="datetimeFigureOut">
              <a:rPr lang="ru-RU" smtClean="0"/>
              <a:pPr/>
              <a:t>07.07.2020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77C92-ED62-440E-9115-BFFDBF8607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879509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4A531-9416-4051-AB5B-7DFD79C1227A}" type="datetimeFigureOut">
              <a:rPr lang="ru-RU" smtClean="0"/>
              <a:pPr/>
              <a:t>07.07.2020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77C92-ED62-440E-9115-BFFDBF8607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588043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4A531-9416-4051-AB5B-7DFD79C1227A}" type="datetimeFigureOut">
              <a:rPr lang="ru-RU" smtClean="0"/>
              <a:pPr/>
              <a:t>07.07.2020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77C92-ED62-440E-9115-BFFDBF8607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480394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4A531-9416-4051-AB5B-7DFD79C1227A}" type="datetimeFigureOut">
              <a:rPr lang="ru-RU" smtClean="0"/>
              <a:pPr/>
              <a:t>07.07.2020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77C92-ED62-440E-9115-BFFDBF8607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521641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6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24A531-9416-4051-AB5B-7DFD79C1227A}" type="datetimeFigureOut">
              <a:rPr lang="ru-RU" smtClean="0"/>
              <a:pPr/>
              <a:t>07.07.2020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977C92-ED62-440E-9115-BFFDBF8607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213004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delonablago.ru/" TargetMode="External"/><Relationship Id="rId5" Type="http://schemas.openxmlformats.org/officeDocument/2006/relationships/hyperlink" Target="mailto:inclusiveart@mail.ru" TargetMode="Externa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mailto:blagoedelo@mail.ru" TargetMode="External"/><Relationship Id="rId3" Type="http://schemas.openxmlformats.org/officeDocument/2006/relationships/image" Target="../media/image3.png"/><Relationship Id="rId7" Type="http://schemas.openxmlformats.org/officeDocument/2006/relationships/hyperlink" Target="mailto:inclusiveart@mail.ru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delonablago.ru/" TargetMode="Externa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83568" y="620688"/>
            <a:ext cx="4896544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900" b="1" dirty="0" smtClean="0">
                <a:solidFill>
                  <a:srgbClr val="595959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IV </a:t>
            </a:r>
            <a:r>
              <a:rPr lang="ru-RU" sz="2900" b="1" dirty="0" smtClean="0">
                <a:solidFill>
                  <a:srgbClr val="595959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международный фестиваль инклюзивного искусства</a:t>
            </a:r>
            <a:endParaRPr lang="ru-RU" sz="2900" b="1" dirty="0">
              <a:solidFill>
                <a:srgbClr val="595959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8115" y="3212976"/>
            <a:ext cx="4169909" cy="189777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42992" y="5589240"/>
            <a:ext cx="40062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17-21 ноября 2020  |  Екатеринбург</a:t>
            </a:r>
            <a:endParaRPr lang="ru-RU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6641651"/>
            <a:ext cx="9144000" cy="216349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985350" y="641329"/>
            <a:ext cx="4160187" cy="5688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147114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Рисунок 3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932040" y="620688"/>
            <a:ext cx="4213496" cy="570927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6641651"/>
            <a:ext cx="9144000" cy="21634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83568" y="620688"/>
            <a:ext cx="3074496" cy="9848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900" b="1" dirty="0" smtClean="0">
                <a:solidFill>
                  <a:srgbClr val="535353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Фестиваль</a:t>
            </a:r>
            <a:endParaRPr lang="en-US" sz="2900" b="1" dirty="0" smtClean="0">
              <a:solidFill>
                <a:srgbClr val="535353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ru-RU" sz="2900" dirty="0" smtClean="0">
                <a:solidFill>
                  <a:srgbClr val="535353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“</a:t>
            </a:r>
            <a:r>
              <a:rPr lang="en-US" sz="2900" dirty="0" smtClean="0">
                <a:solidFill>
                  <a:srgbClr val="535353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INCLUSIVE ART”</a:t>
            </a:r>
            <a:endParaRPr lang="ru-RU" sz="2900" dirty="0">
              <a:solidFill>
                <a:srgbClr val="535353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764704"/>
            <a:ext cx="323528" cy="792088"/>
          </a:xfrm>
          <a:prstGeom prst="rect">
            <a:avLst/>
          </a:prstGeom>
          <a:solidFill>
            <a:srgbClr val="F4D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1642307" y="2113692"/>
            <a:ext cx="4138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ru-RU" sz="2800" b="1" dirty="0" smtClean="0">
                <a:solidFill>
                  <a:srgbClr val="0075B9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4</a:t>
            </a:r>
            <a:endParaRPr lang="ru-RU" sz="2800" b="1" dirty="0">
              <a:solidFill>
                <a:srgbClr val="0075B9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642306" y="2833772"/>
            <a:ext cx="4138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ru-RU" sz="2800" b="1" dirty="0" smtClean="0">
                <a:solidFill>
                  <a:srgbClr val="0075B9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6</a:t>
            </a:r>
            <a:endParaRPr lang="ru-RU" sz="2800" b="1" dirty="0">
              <a:solidFill>
                <a:srgbClr val="0075B9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119726" y="3537011"/>
            <a:ext cx="9364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sz="2800" b="1" dirty="0">
                <a:solidFill>
                  <a:srgbClr val="0075B9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&gt;</a:t>
            </a:r>
            <a:r>
              <a:rPr lang="en-US" sz="2800" b="1" dirty="0" smtClean="0">
                <a:solidFill>
                  <a:srgbClr val="0075B9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10</a:t>
            </a:r>
            <a:endParaRPr lang="ru-RU" sz="2800" b="1" dirty="0">
              <a:solidFill>
                <a:srgbClr val="0075B9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954617" y="4221088"/>
            <a:ext cx="11015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sz="2800" b="1" dirty="0" smtClean="0">
                <a:solidFill>
                  <a:srgbClr val="0075B9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1500</a:t>
            </a:r>
            <a:endParaRPr lang="ru-RU" sz="2800" b="1" dirty="0">
              <a:solidFill>
                <a:srgbClr val="0075B9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61267" y="4941168"/>
            <a:ext cx="13949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sz="2800" b="1" dirty="0" smtClean="0">
                <a:solidFill>
                  <a:srgbClr val="0075B9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&gt;2000</a:t>
            </a:r>
            <a:endParaRPr lang="ru-RU" sz="2800" b="1" dirty="0">
              <a:solidFill>
                <a:srgbClr val="0075B9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123728" y="2082914"/>
            <a:ext cx="293862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дня совместного творчества </a:t>
            </a:r>
            <a:endParaRPr lang="en-US" sz="16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ru-RU" sz="16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в различных направлениях</a:t>
            </a:r>
            <a:endParaRPr lang="ru-RU" sz="16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123728" y="2924944"/>
            <a:ext cx="141897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направлений</a:t>
            </a:r>
            <a:endParaRPr lang="ru-RU" sz="16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123728" y="3609891"/>
            <a:ext cx="180530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Стран- участниц </a:t>
            </a:r>
            <a:endParaRPr lang="ru-RU" sz="16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123728" y="4171146"/>
            <a:ext cx="25202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участников из разных стран</a:t>
            </a:r>
            <a:endParaRPr lang="ru-RU" sz="16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123728" y="4963234"/>
            <a:ext cx="30963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публикаций в СМИ, постов в социальных сетях, рекламных сообщений, эфиров на радио и ТВ</a:t>
            </a:r>
            <a:endParaRPr lang="ru-RU" sz="16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944982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6641651"/>
            <a:ext cx="9144000" cy="21634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83568" y="620688"/>
            <a:ext cx="3509294" cy="9848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900" b="1" dirty="0" smtClean="0">
                <a:solidFill>
                  <a:srgbClr val="535353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Для кого создан </a:t>
            </a:r>
          </a:p>
          <a:p>
            <a:r>
              <a:rPr lang="ru-RU" sz="2900" dirty="0" smtClean="0">
                <a:solidFill>
                  <a:srgbClr val="535353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“INCLUSIVE ART”</a:t>
            </a:r>
            <a:endParaRPr lang="ru-RU" sz="2900" dirty="0">
              <a:solidFill>
                <a:srgbClr val="535353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764704"/>
            <a:ext cx="323528" cy="792088"/>
          </a:xfrm>
          <a:prstGeom prst="rect">
            <a:avLst/>
          </a:prstGeom>
          <a:solidFill>
            <a:srgbClr val="F4D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3" name="Рисунок 4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930503" y="620688"/>
            <a:ext cx="4213496" cy="570927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029919" y="1981289"/>
            <a:ext cx="3758105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200"/>
              </a:spcBef>
            </a:pPr>
            <a:r>
              <a:rPr lang="ru-RU" sz="20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люди с нарушением зрения, слуха, опорно-двигательного аппарата, аутизмом, синдромом Дауна и другими ментальными особенностями и психическими нарушениями</a:t>
            </a:r>
          </a:p>
          <a:p>
            <a:pPr>
              <a:spcBef>
                <a:spcPts val="1200"/>
              </a:spcBef>
            </a:pPr>
            <a:r>
              <a:rPr lang="ru-RU" sz="20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их здоровые сверстники, коллеги, друзья, члены семьи и профессиональные артисты</a:t>
            </a:r>
          </a:p>
          <a:p>
            <a:pPr>
              <a:spcBef>
                <a:spcPts val="1200"/>
              </a:spcBef>
            </a:pPr>
            <a:r>
              <a:rPr lang="ru-RU" sz="20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зрители в зале и интернет сообщество по всему миру</a:t>
            </a:r>
            <a:endParaRPr lang="ru-RU" sz="20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47951" y="2132856"/>
            <a:ext cx="295657" cy="268225"/>
          </a:xfrm>
          <a:prstGeom prst="rect">
            <a:avLst/>
          </a:prstGeom>
        </p:spPr>
      </p:pic>
      <p:pic>
        <p:nvPicPr>
          <p:cNvPr id="44" name="Рисунок 4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47951" y="4077072"/>
            <a:ext cx="295657" cy="268225"/>
          </a:xfrm>
          <a:prstGeom prst="rect">
            <a:avLst/>
          </a:prstGeom>
        </p:spPr>
      </p:pic>
      <p:pic>
        <p:nvPicPr>
          <p:cNvPr id="45" name="Рисунок 4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47951" y="5157192"/>
            <a:ext cx="295657" cy="268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623771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6641651"/>
            <a:ext cx="9144000" cy="21634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83568" y="620688"/>
            <a:ext cx="3074496" cy="9848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900" b="1" dirty="0" smtClean="0">
                <a:solidFill>
                  <a:srgbClr val="535353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Зачем нужен </a:t>
            </a:r>
          </a:p>
          <a:p>
            <a:r>
              <a:rPr lang="ru-RU" sz="2900" dirty="0" smtClean="0">
                <a:solidFill>
                  <a:srgbClr val="535353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“INCLUSIVE ART”</a:t>
            </a:r>
            <a:endParaRPr lang="ru-RU" sz="2900" dirty="0">
              <a:solidFill>
                <a:srgbClr val="535353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764704"/>
            <a:ext cx="323528" cy="792088"/>
          </a:xfrm>
          <a:prstGeom prst="rect">
            <a:avLst/>
          </a:prstGeom>
          <a:solidFill>
            <a:srgbClr val="F4D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932040" y="620688"/>
            <a:ext cx="4213496" cy="570927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88950" y="1988840"/>
            <a:ext cx="460313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Каждый инклюзивный номер – это результат многолетнего каждодневного труда артистов и педагогов. </a:t>
            </a:r>
            <a:endParaRPr lang="ru-RU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83568" y="3125867"/>
            <a:ext cx="460851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Фестиваль "</a:t>
            </a:r>
            <a:r>
              <a:rPr lang="ru-RU" sz="160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Inclusive</a:t>
            </a:r>
            <a:r>
              <a:rPr lang="ru-RU" sz="16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ru-RU" sz="160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Art</a:t>
            </a:r>
            <a:r>
              <a:rPr lang="ru-RU" sz="16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" – это пока единственная площадка, где они могут получить награду за этот труд:</a:t>
            </a:r>
          </a:p>
          <a:p>
            <a:pPr marL="360000">
              <a:spcBef>
                <a:spcPts val="1200"/>
              </a:spcBef>
            </a:pPr>
            <a:r>
              <a:rPr lang="ru-RU" sz="16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Приобрести новый опыт</a:t>
            </a:r>
          </a:p>
          <a:p>
            <a:pPr marL="360000">
              <a:spcBef>
                <a:spcPts val="1200"/>
              </a:spcBef>
            </a:pPr>
            <a:r>
              <a:rPr lang="ru-RU" sz="16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Завоевать признание</a:t>
            </a:r>
          </a:p>
          <a:p>
            <a:pPr marL="360000">
              <a:spcBef>
                <a:spcPts val="1200"/>
              </a:spcBef>
            </a:pPr>
            <a:r>
              <a:rPr lang="ru-RU" sz="16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Объявить всему миру о своем достоинстве</a:t>
            </a: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47951" y="4096879"/>
            <a:ext cx="295657" cy="268225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47951" y="4456919"/>
            <a:ext cx="295657" cy="268225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47951" y="4816959"/>
            <a:ext cx="295657" cy="268225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688950" y="5426640"/>
            <a:ext cx="494237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E995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Поэтому девиз фестиваля </a:t>
            </a:r>
          </a:p>
          <a:p>
            <a:r>
              <a:rPr lang="ru-RU" b="1" dirty="0">
                <a:solidFill>
                  <a:srgbClr val="E995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«</a:t>
            </a:r>
            <a:r>
              <a:rPr lang="ru-RU" b="1" dirty="0" smtClean="0">
                <a:solidFill>
                  <a:srgbClr val="E995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Достоинство человека в творчестве»!</a:t>
            </a:r>
            <a:endParaRPr lang="ru-RU" b="1" dirty="0">
              <a:solidFill>
                <a:srgbClr val="E995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697755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6641651"/>
            <a:ext cx="9144000" cy="21634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83568" y="620688"/>
            <a:ext cx="3853940" cy="9848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900" b="1" dirty="0" smtClean="0">
                <a:solidFill>
                  <a:srgbClr val="535353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Почему так важен </a:t>
            </a:r>
          </a:p>
          <a:p>
            <a:r>
              <a:rPr lang="ru-RU" sz="2900" dirty="0" smtClean="0">
                <a:solidFill>
                  <a:srgbClr val="535353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“INCLUSIVE ART”</a:t>
            </a:r>
            <a:endParaRPr lang="ru-RU" sz="2900" dirty="0">
              <a:solidFill>
                <a:srgbClr val="535353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764704"/>
            <a:ext cx="323528" cy="792088"/>
          </a:xfrm>
          <a:prstGeom prst="rect">
            <a:avLst/>
          </a:prstGeom>
          <a:solidFill>
            <a:srgbClr val="F4D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932040" y="620688"/>
            <a:ext cx="4213496" cy="570927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33266" y="2132856"/>
            <a:ext cx="3938734" cy="2339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Популяризация инклюзивного искусства:</a:t>
            </a:r>
          </a:p>
          <a:p>
            <a:pPr marL="360000">
              <a:spcBef>
                <a:spcPts val="1200"/>
              </a:spcBef>
            </a:pPr>
            <a:r>
              <a:rPr lang="ru-RU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как средство реабилитации людей с инвалидностью;</a:t>
            </a:r>
          </a:p>
          <a:p>
            <a:pPr marL="360000">
              <a:spcBef>
                <a:spcPts val="1200"/>
              </a:spcBef>
            </a:pPr>
            <a:r>
              <a:rPr lang="ru-RU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как самостоятельный вид искусства, достойный больших сцен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88950" y="5426640"/>
            <a:ext cx="440216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E995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Формирование нового сообщества</a:t>
            </a:r>
            <a:r>
              <a:rPr lang="en-US" b="1" dirty="0">
                <a:solidFill>
                  <a:srgbClr val="E995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/>
            </a:r>
            <a:br>
              <a:rPr lang="en-US" b="1" dirty="0">
                <a:solidFill>
                  <a:srgbClr val="E995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ru-RU" b="1" dirty="0" smtClean="0">
                <a:solidFill>
                  <a:srgbClr val="E995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без барьеров и границ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47951" y="3664831"/>
            <a:ext cx="295657" cy="268225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47951" y="2924944"/>
            <a:ext cx="295657" cy="268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891601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6641651"/>
            <a:ext cx="9144000" cy="21634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83568" y="620688"/>
            <a:ext cx="5740674" cy="9848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900" b="1" dirty="0" smtClean="0">
                <a:solidFill>
                  <a:srgbClr val="535353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Станьте частью сообщества </a:t>
            </a:r>
          </a:p>
          <a:p>
            <a:r>
              <a:rPr lang="ru-RU" sz="2900" dirty="0" smtClean="0">
                <a:solidFill>
                  <a:srgbClr val="535353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“INCLUSIVE ART”</a:t>
            </a:r>
            <a:endParaRPr lang="ru-RU" sz="2900" dirty="0">
              <a:solidFill>
                <a:srgbClr val="535353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764704"/>
            <a:ext cx="323528" cy="792088"/>
          </a:xfrm>
          <a:prstGeom prst="rect">
            <a:avLst/>
          </a:prstGeom>
          <a:solidFill>
            <a:srgbClr val="F4D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930503" y="620688"/>
            <a:ext cx="4213496" cy="570927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83568" y="2132856"/>
            <a:ext cx="4824535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E995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Станьте участником! </a:t>
            </a:r>
          </a:p>
          <a:p>
            <a:r>
              <a:rPr lang="ru-RU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Заполните заявку и пусть о вашем мастерстве узнает весь мир.</a:t>
            </a:r>
          </a:p>
          <a:p>
            <a:endParaRPr lang="en-US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ru-RU" b="1" dirty="0" smtClean="0">
                <a:solidFill>
                  <a:srgbClr val="E995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Станьте волонтером! </a:t>
            </a:r>
          </a:p>
          <a:p>
            <a:r>
              <a:rPr lang="ru-RU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Познакомьтесь с удивительными людьми.</a:t>
            </a:r>
          </a:p>
          <a:p>
            <a:endParaRPr lang="en-US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ru-RU" b="1" dirty="0" smtClean="0">
                <a:solidFill>
                  <a:srgbClr val="E995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Станьте партнером! </a:t>
            </a:r>
          </a:p>
          <a:p>
            <a:r>
              <a:rPr lang="ru-RU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Помогите мечте тысячи людей с инвалидностью со всего мира создать нечто прекрасное.</a:t>
            </a:r>
          </a:p>
        </p:txBody>
      </p:sp>
    </p:spTree>
    <p:extLst>
      <p:ext uri="{BB962C8B-B14F-4D97-AF65-F5344CB8AC3E}">
        <p14:creationId xmlns:p14="http://schemas.microsoft.com/office/powerpoint/2010/main" xmlns="" val="12563331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6641651"/>
            <a:ext cx="9144000" cy="21634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83568" y="620688"/>
            <a:ext cx="3074496" cy="9848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900" b="1" dirty="0" smtClean="0">
                <a:solidFill>
                  <a:srgbClr val="535353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Участникам </a:t>
            </a:r>
          </a:p>
          <a:p>
            <a:r>
              <a:rPr lang="ru-RU" sz="2900" dirty="0" smtClean="0">
                <a:solidFill>
                  <a:srgbClr val="535353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“INCLUSIVE ART”</a:t>
            </a:r>
            <a:endParaRPr lang="ru-RU" sz="2900" dirty="0">
              <a:solidFill>
                <a:srgbClr val="535353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764704"/>
            <a:ext cx="323528" cy="792088"/>
          </a:xfrm>
          <a:prstGeom prst="rect">
            <a:avLst/>
          </a:prstGeom>
          <a:solidFill>
            <a:srgbClr val="F4D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932040" y="620688"/>
            <a:ext cx="4213496" cy="570927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83568" y="2132856"/>
            <a:ext cx="417646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Заявки принимаются по форме на  электронной почте</a:t>
            </a:r>
            <a:endParaRPr lang="en-US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en-US" dirty="0" err="1" smtClean="0">
                <a:latin typeface="Tahoma" pitchFamily="34" charset="0"/>
                <a:ea typeface="Tahoma" pitchFamily="34" charset="0"/>
                <a:cs typeface="Tahoma" pitchFamily="34" charset="0"/>
                <a:hlinkClick r:id="rId5"/>
              </a:rPr>
              <a:t>inclusiveart</a:t>
            </a:r>
            <a:r>
              <a:rPr lang="ru-RU" dirty="0" smtClean="0">
                <a:latin typeface="Tahoma" pitchFamily="34" charset="0"/>
                <a:ea typeface="Tahoma" pitchFamily="34" charset="0"/>
                <a:cs typeface="Tahoma" pitchFamily="34" charset="0"/>
                <a:hlinkClick r:id="rId5"/>
              </a:rPr>
              <a:t>@mail.ru</a:t>
            </a:r>
            <a:r>
              <a:rPr lang="ru-RU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или  на сайте </a:t>
            </a:r>
            <a:r>
              <a:rPr lang="en-US" dirty="0" smtClean="0">
                <a:latin typeface="Tahoma" pitchFamily="34" charset="0"/>
                <a:ea typeface="Tahoma" pitchFamily="34" charset="0"/>
                <a:cs typeface="Tahoma" pitchFamily="34" charset="0"/>
                <a:hlinkClick r:id="rId6"/>
              </a:rPr>
              <a:t>www.inclusiveart.ru</a:t>
            </a:r>
            <a:endParaRPr lang="en-US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ru-RU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до 15 сентября 2020г.</a:t>
            </a:r>
          </a:p>
          <a:p>
            <a:r>
              <a:rPr lang="ru-RU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Участие в 6 направлениях: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755576" y="4671628"/>
            <a:ext cx="1465240" cy="504056"/>
          </a:xfrm>
          <a:prstGeom prst="roundRect">
            <a:avLst>
              <a:gd name="adj" fmla="val 24226"/>
            </a:avLst>
          </a:prstGeom>
          <a:noFill/>
          <a:ln>
            <a:solidFill>
              <a:srgbClr val="0075B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75B9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ХОРЕОГРАФИЯ</a:t>
            </a:r>
            <a:endParaRPr lang="ru-RU" sz="1200" b="1" dirty="0">
              <a:solidFill>
                <a:srgbClr val="0075B9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755576" y="4005064"/>
            <a:ext cx="1465240" cy="504056"/>
          </a:xfrm>
          <a:prstGeom prst="roundRect">
            <a:avLst/>
          </a:prstGeom>
          <a:noFill/>
          <a:ln>
            <a:solidFill>
              <a:srgbClr val="0075B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75B9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ТЕАТР и </a:t>
            </a:r>
            <a:r>
              <a:rPr lang="ru-RU" sz="1100" b="1" dirty="0" smtClean="0">
                <a:solidFill>
                  <a:srgbClr val="0075B9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художественное слово </a:t>
            </a:r>
            <a:endParaRPr lang="ru-RU" sz="1100" b="1" dirty="0">
              <a:solidFill>
                <a:srgbClr val="0075B9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2386680" y="4005064"/>
            <a:ext cx="1465240" cy="504056"/>
          </a:xfrm>
          <a:prstGeom prst="roundRect">
            <a:avLst/>
          </a:prstGeom>
          <a:noFill/>
          <a:ln>
            <a:solidFill>
              <a:srgbClr val="0075B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75B9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ЖИВАЯ МУЗЫКА и ВОКАЛ </a:t>
            </a:r>
            <a:endParaRPr lang="ru-RU" sz="1200" b="1" dirty="0">
              <a:solidFill>
                <a:srgbClr val="0075B9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2386680" y="4671628"/>
            <a:ext cx="1465240" cy="504056"/>
          </a:xfrm>
          <a:prstGeom prst="roundRect">
            <a:avLst/>
          </a:prstGeom>
          <a:noFill/>
          <a:ln>
            <a:solidFill>
              <a:srgbClr val="0075B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75B9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ВИЗУАЛЬНОЕ ИСКУССТВО</a:t>
            </a:r>
            <a:endParaRPr lang="ru-RU" sz="1200" b="1" dirty="0">
              <a:solidFill>
                <a:srgbClr val="0075B9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4033339" y="4005064"/>
            <a:ext cx="1465240" cy="504056"/>
          </a:xfrm>
          <a:prstGeom prst="roundRect">
            <a:avLst/>
          </a:prstGeom>
          <a:noFill/>
          <a:ln>
            <a:solidFill>
              <a:srgbClr val="0075B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 b="1" dirty="0">
              <a:solidFill>
                <a:srgbClr val="0075B9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4071934" y="4000504"/>
            <a:ext cx="132119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sz="1400" b="1" dirty="0" smtClean="0">
                <a:solidFill>
                  <a:srgbClr val="0075B9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МАСТЕР </a:t>
            </a:r>
          </a:p>
          <a:p>
            <a:pPr lvl="0" algn="ctr"/>
            <a:r>
              <a:rPr lang="ru-RU" sz="1400" b="1" dirty="0" smtClean="0">
                <a:solidFill>
                  <a:srgbClr val="0075B9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ИНКЛЮЗИИ</a:t>
            </a:r>
            <a:endParaRPr lang="ru-RU" sz="1400" b="1" dirty="0">
              <a:solidFill>
                <a:srgbClr val="0075B9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4071934" y="4671628"/>
            <a:ext cx="1426645" cy="504056"/>
          </a:xfrm>
          <a:prstGeom prst="roundRect">
            <a:avLst/>
          </a:prstGeom>
          <a:noFill/>
          <a:ln>
            <a:solidFill>
              <a:srgbClr val="0075B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0075B9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033340" y="4738990"/>
            <a:ext cx="146524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b="1" dirty="0" smtClean="0">
                <a:solidFill>
                  <a:srgbClr val="0075B9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ОРИГИНАЛЬНЫЙ</a:t>
            </a:r>
          </a:p>
          <a:p>
            <a:r>
              <a:rPr lang="ru-RU" sz="1100" b="1" dirty="0">
                <a:solidFill>
                  <a:srgbClr val="0075B9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ru-RU" sz="1100" b="1" dirty="0" smtClean="0">
                <a:solidFill>
                  <a:srgbClr val="0075B9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 ЖАНР</a:t>
            </a:r>
            <a:endParaRPr lang="ru-RU" sz="1100" b="1" dirty="0">
              <a:solidFill>
                <a:srgbClr val="0075B9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413983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6641651"/>
            <a:ext cx="9144000" cy="21634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83568" y="620688"/>
            <a:ext cx="3074496" cy="9848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900" b="1" dirty="0" smtClean="0">
                <a:solidFill>
                  <a:srgbClr val="535353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Волонтерам </a:t>
            </a:r>
          </a:p>
          <a:p>
            <a:r>
              <a:rPr lang="ru-RU" sz="2900" dirty="0" smtClean="0">
                <a:solidFill>
                  <a:srgbClr val="535353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“INCLUSIVE ART”</a:t>
            </a:r>
            <a:endParaRPr lang="ru-RU" sz="2900" dirty="0">
              <a:solidFill>
                <a:srgbClr val="535353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764704"/>
            <a:ext cx="323528" cy="792088"/>
          </a:xfrm>
          <a:prstGeom prst="rect">
            <a:avLst/>
          </a:prstGeom>
          <a:solidFill>
            <a:srgbClr val="F4D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930503" y="620688"/>
            <a:ext cx="4213496" cy="570927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56484" y="2128788"/>
            <a:ext cx="395890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Наши участники — это не только люди, которые развиваются сами, совершенствуя свое мастерство. Это люди, которые меняют к лучшему и мир вокруг. </a:t>
            </a:r>
          </a:p>
          <a:p>
            <a:endParaRPr lang="ru-RU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ru-RU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И мы с вами можем им в этом помочь!</a:t>
            </a:r>
            <a:endParaRPr lang="ru-RU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88950" y="5426640"/>
            <a:ext cx="55964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E995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Присоединяйтесь к нам в социальных сетях </a:t>
            </a:r>
            <a:r>
              <a:rPr lang="en-US" b="1" dirty="0">
                <a:solidFill>
                  <a:srgbClr val="E995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/>
            </a:r>
            <a:br>
              <a:rPr lang="en-US" b="1" dirty="0">
                <a:solidFill>
                  <a:srgbClr val="E995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ru-RU" b="1" dirty="0" smtClean="0">
                <a:solidFill>
                  <a:srgbClr val="E995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и следите за новостями! </a:t>
            </a:r>
          </a:p>
        </p:txBody>
      </p:sp>
    </p:spTree>
    <p:extLst>
      <p:ext uri="{BB962C8B-B14F-4D97-AF65-F5344CB8AC3E}">
        <p14:creationId xmlns:p14="http://schemas.microsoft.com/office/powerpoint/2010/main" xmlns="" val="26617244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6641651"/>
            <a:ext cx="9144000" cy="21634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83568" y="620688"/>
            <a:ext cx="3074496" cy="9848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900" b="1" dirty="0" smtClean="0">
                <a:solidFill>
                  <a:srgbClr val="535353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Партнерам </a:t>
            </a:r>
          </a:p>
          <a:p>
            <a:r>
              <a:rPr lang="ru-RU" sz="2900" dirty="0" smtClean="0">
                <a:solidFill>
                  <a:srgbClr val="535353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“INCLUSIVE ART”</a:t>
            </a:r>
            <a:endParaRPr lang="ru-RU" sz="2900" dirty="0">
              <a:solidFill>
                <a:srgbClr val="535353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764704"/>
            <a:ext cx="323528" cy="792088"/>
          </a:xfrm>
          <a:prstGeom prst="rect">
            <a:avLst/>
          </a:prstGeom>
          <a:solidFill>
            <a:srgbClr val="F4D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932040" y="620688"/>
            <a:ext cx="4213496" cy="570927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83568" y="1844824"/>
            <a:ext cx="576064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Для того, чтобы фестиваль прошел </a:t>
            </a:r>
            <a:r>
              <a:rPr lang="en-US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/>
            </a:r>
            <a:br>
              <a:rPr lang="en-US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ru-RU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достойно нам нужна ваша помощь:</a:t>
            </a:r>
          </a:p>
          <a:p>
            <a:pPr marL="360000">
              <a:spcBef>
                <a:spcPts val="1200"/>
              </a:spcBef>
            </a:pPr>
            <a:r>
              <a:rPr lang="ru-RU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оформление площадки</a:t>
            </a:r>
          </a:p>
          <a:p>
            <a:pPr marL="360000">
              <a:spcBef>
                <a:spcPts val="1200"/>
              </a:spcBef>
            </a:pPr>
            <a:r>
              <a:rPr lang="ru-RU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логистика</a:t>
            </a:r>
          </a:p>
          <a:p>
            <a:pPr marL="360000">
              <a:spcBef>
                <a:spcPts val="1200"/>
              </a:spcBef>
            </a:pPr>
            <a:r>
              <a:rPr lang="ru-RU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технические средства</a:t>
            </a:r>
          </a:p>
          <a:p>
            <a:endParaRPr lang="en-US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ru-RU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Для того, чтобы вам было интересно стать нашим партнером мы гарантируем: </a:t>
            </a:r>
          </a:p>
          <a:p>
            <a:pPr marL="360000">
              <a:spcBef>
                <a:spcPts val="1200"/>
              </a:spcBef>
            </a:pPr>
            <a:r>
              <a:rPr lang="ru-RU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Визуальное присутствие во всех информационных материалах (сайт, </a:t>
            </a:r>
            <a:r>
              <a:rPr lang="ru-RU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соцсети</a:t>
            </a:r>
            <a:r>
              <a:rPr lang="ru-RU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, полиграфия, видеоролики).</a:t>
            </a:r>
          </a:p>
          <a:p>
            <a:pPr marL="360000">
              <a:spcBef>
                <a:spcPts val="1200"/>
              </a:spcBef>
            </a:pPr>
            <a:r>
              <a:rPr lang="ru-RU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Промо-зона на площадках фестиваля.</a:t>
            </a:r>
          </a:p>
          <a:p>
            <a:pPr marL="360000">
              <a:spcBef>
                <a:spcPts val="1200"/>
              </a:spcBef>
            </a:pPr>
            <a:r>
              <a:rPr lang="ru-RU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Объявление со сцены на гала-концертах.</a:t>
            </a:r>
          </a:p>
          <a:p>
            <a:endParaRPr lang="ru-RU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47951" y="2636912"/>
            <a:ext cx="295657" cy="268225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47951" y="3068960"/>
            <a:ext cx="295657" cy="268225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47951" y="3501008"/>
            <a:ext cx="295657" cy="268225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47951" y="4725144"/>
            <a:ext cx="295657" cy="268225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47951" y="5733256"/>
            <a:ext cx="295657" cy="268225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47951" y="6113103"/>
            <a:ext cx="295657" cy="268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966658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6641651"/>
            <a:ext cx="9144000" cy="216349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985350" y="692695"/>
            <a:ext cx="4160187" cy="568863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83568" y="620688"/>
            <a:ext cx="4958409" cy="9848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900" b="1" dirty="0" smtClean="0">
                <a:solidFill>
                  <a:srgbClr val="535353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Ждем вас на фестивале </a:t>
            </a:r>
          </a:p>
          <a:p>
            <a:r>
              <a:rPr lang="ru-RU" sz="2900" dirty="0" smtClean="0">
                <a:solidFill>
                  <a:srgbClr val="535353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“INCLUSIVE ART”</a:t>
            </a:r>
            <a:endParaRPr lang="ru-RU" sz="2900" dirty="0">
              <a:solidFill>
                <a:srgbClr val="535353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764704"/>
            <a:ext cx="323528" cy="792088"/>
          </a:xfrm>
          <a:prstGeom prst="rect">
            <a:avLst/>
          </a:prstGeom>
          <a:solidFill>
            <a:srgbClr val="F4D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516216" y="848743"/>
            <a:ext cx="1872208" cy="85206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1560" y="2204864"/>
            <a:ext cx="1440160" cy="180924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57146" y="4111912"/>
            <a:ext cx="470694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ru-RU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Некоммерческая организация</a:t>
            </a:r>
            <a:r>
              <a:rPr lang="en-US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/>
            </a:r>
            <a:br>
              <a:rPr lang="en-US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ru-RU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«Благое дело»</a:t>
            </a:r>
          </a:p>
          <a:p>
            <a:pPr>
              <a:spcBef>
                <a:spcPts val="600"/>
              </a:spcBef>
            </a:pPr>
            <a:r>
              <a:rPr lang="ru-RU" dirty="0" err="1" smtClean="0">
                <a:latin typeface="Tahoma" pitchFamily="34" charset="0"/>
                <a:ea typeface="Tahoma" pitchFamily="34" charset="0"/>
                <a:cs typeface="Tahoma" pitchFamily="34" charset="0"/>
                <a:hlinkClick r:id="rId6"/>
              </a:rPr>
              <a:t>www</a:t>
            </a:r>
            <a:r>
              <a:rPr lang="ru-RU" dirty="0" smtClean="0">
                <a:latin typeface="Tahoma" pitchFamily="34" charset="0"/>
                <a:ea typeface="Tahoma" pitchFamily="34" charset="0"/>
                <a:cs typeface="Tahoma" pitchFamily="34" charset="0"/>
                <a:hlinkClick r:id="rId6"/>
              </a:rPr>
              <a:t>.</a:t>
            </a:r>
            <a:r>
              <a:rPr lang="en-US" dirty="0" err="1" smtClean="0">
                <a:latin typeface="Tahoma" pitchFamily="34" charset="0"/>
                <a:ea typeface="Tahoma" pitchFamily="34" charset="0"/>
                <a:cs typeface="Tahoma" pitchFamily="34" charset="0"/>
                <a:hlinkClick r:id="rId6"/>
              </a:rPr>
              <a:t>inclusiveart</a:t>
            </a:r>
            <a:r>
              <a:rPr lang="ru-RU" dirty="0" smtClean="0">
                <a:latin typeface="Tahoma" pitchFamily="34" charset="0"/>
                <a:ea typeface="Tahoma" pitchFamily="34" charset="0"/>
                <a:cs typeface="Tahoma" pitchFamily="34" charset="0"/>
                <a:hlinkClick r:id="rId6"/>
              </a:rPr>
              <a:t>.</a:t>
            </a:r>
            <a:r>
              <a:rPr lang="ru-RU" dirty="0" err="1" smtClean="0">
                <a:latin typeface="Tahoma" pitchFamily="34" charset="0"/>
                <a:ea typeface="Tahoma" pitchFamily="34" charset="0"/>
                <a:cs typeface="Tahoma" pitchFamily="34" charset="0"/>
                <a:hlinkClick r:id="rId6"/>
              </a:rPr>
              <a:t>ru</a:t>
            </a:r>
            <a:r>
              <a:rPr lang="ru-RU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, </a:t>
            </a:r>
            <a:r>
              <a:rPr lang="en-US" dirty="0" smtClean="0">
                <a:latin typeface="Tahoma" pitchFamily="34" charset="0"/>
                <a:ea typeface="Tahoma" pitchFamily="34" charset="0"/>
                <a:cs typeface="Tahoma" pitchFamily="34" charset="0"/>
                <a:hlinkClick r:id="rId7"/>
              </a:rPr>
              <a:t>inclusiveart@mail.ru</a:t>
            </a:r>
            <a:endParaRPr lang="en-US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spcBef>
                <a:spcPts val="600"/>
              </a:spcBef>
            </a:pPr>
            <a:r>
              <a:rPr lang="en-US" dirty="0" smtClean="0">
                <a:latin typeface="Tahoma" pitchFamily="34" charset="0"/>
                <a:ea typeface="Tahoma" pitchFamily="34" charset="0"/>
                <a:cs typeface="Tahoma" pitchFamily="34" charset="0"/>
                <a:hlinkClick r:id="rId8"/>
              </a:rPr>
              <a:t>blagoedelo@mail.ru</a:t>
            </a:r>
            <a:endParaRPr lang="ru-RU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spcBef>
                <a:spcPts val="600"/>
              </a:spcBef>
            </a:pPr>
            <a:r>
              <a:rPr lang="ru-RU" smtClean="0">
                <a:latin typeface="Tahoma" pitchFamily="34" charset="0"/>
                <a:ea typeface="Tahoma" pitchFamily="34" charset="0"/>
                <a:cs typeface="Tahoma" pitchFamily="34" charset="0"/>
              </a:rPr>
              <a:t>+</a:t>
            </a:r>
            <a:r>
              <a:rPr lang="ru-RU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7 (34370) 5-94-37</a:t>
            </a:r>
            <a:endParaRPr lang="en-US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spcBef>
                <a:spcPts val="600"/>
              </a:spcBef>
            </a:pPr>
            <a:r>
              <a:rPr lang="en-US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+7 (343) 360-55-44</a:t>
            </a:r>
            <a:endParaRPr lang="ru-RU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4791539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122</TotalTime>
  <Words>349</Words>
  <Application>Microsoft Office PowerPoint</Application>
  <PresentationFormat>Экран (4:3)</PresentationFormat>
  <Paragraphs>84</Paragraphs>
  <Slides>10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operator</dc:creator>
  <cp:lastModifiedBy>User</cp:lastModifiedBy>
  <cp:revision>20</cp:revision>
  <dcterms:created xsi:type="dcterms:W3CDTF">2018-08-20T10:28:10Z</dcterms:created>
  <dcterms:modified xsi:type="dcterms:W3CDTF">2020-07-07T09:58:36Z</dcterms:modified>
</cp:coreProperties>
</file>