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62" r:id="rId3"/>
    <p:sldId id="258" r:id="rId4"/>
    <p:sldId id="259" r:id="rId5"/>
    <p:sldId id="260" r:id="rId6"/>
    <p:sldId id="261" r:id="rId7"/>
    <p:sldId id="263" r:id="rId8"/>
    <p:sldId id="264" r:id="rId9"/>
    <p:sldId id="265" r:id="rId10"/>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8" d="100"/>
          <a:sy n="98" d="100"/>
        </p:scale>
        <p:origin x="-116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7EAF463A-BC7C-46EE-9F1E-7F377CCA4891}" type="datetimeFigureOut">
              <a:rPr lang="en-US" smtClean="0"/>
              <a:pPr/>
              <a:t>6/5/2020</a:t>
            </a:fld>
            <a:endParaRPr lang="en-US"/>
          </a:p>
        </p:txBody>
      </p:sp>
      <p:sp>
        <p:nvSpPr>
          <p:cNvPr id="19" name="Нижний колонтитул 18"/>
          <p:cNvSpPr>
            <a:spLocks noGrp="1"/>
          </p:cNvSpPr>
          <p:nvPr>
            <p:ph type="ftr" sz="quarter" idx="11"/>
          </p:nvPr>
        </p:nvSpPr>
        <p:spPr/>
        <p:txBody>
          <a:bodyPr/>
          <a:lstStyle/>
          <a:p>
            <a:endParaRPr lang="en-US"/>
          </a:p>
        </p:txBody>
      </p:sp>
      <p:sp>
        <p:nvSpPr>
          <p:cNvPr id="27" name="Номер слайда 26"/>
          <p:cNvSpPr>
            <a:spLocks noGrp="1"/>
          </p:cNvSpPr>
          <p:nvPr>
            <p:ph type="sldNum" sz="quarter" idx="12"/>
          </p:nvPr>
        </p:nvSpPr>
        <p:spPr/>
        <p:txBody>
          <a:bodyPr/>
          <a:lstStyle/>
          <a:p>
            <a:fld id="{A483448D-3A78-4528-A469-B745A65DA48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6/5/2020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6/5/2020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pPr/>
              <a:t>6/5/2020</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7EAF463A-BC7C-46EE-9F1E-7F377CCA4891}" type="datetimeFigureOut">
              <a:rPr lang="en-US" smtClean="0"/>
              <a:pPr/>
              <a:t>6/5/2020</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7EAF463A-BC7C-46EE-9F1E-7F377CCA4891}" type="datetimeFigureOut">
              <a:rPr lang="en-US" smtClean="0"/>
              <a:pPr/>
              <a:t>6/5/2020</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6/5/2020</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pPr/>
              <a:t>6/5/2020</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6/5/2020</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a:xfrm>
            <a:off x="8077200" y="6356350"/>
            <a:ext cx="609600" cy="365125"/>
          </a:xfrm>
        </p:spPr>
        <p:txBody>
          <a:bodyPr/>
          <a:lstStyle/>
          <a:p>
            <a:fld id="{A483448D-3A78-4528-A469-B745A65DA480}" type="slidenum">
              <a:rPr lang="en-US" smtClean="0"/>
              <a:pPr/>
              <a:t>‹#›</a:t>
            </a:fld>
            <a:endParaRPr lang="en-US"/>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6/5/2020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6/5/2020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EAF463A-BC7C-46EE-9F1E-7F377CCA4891}" type="datetimeFigureOut">
              <a:rPr lang="en-US" smtClean="0"/>
              <a:pPr/>
              <a:t>6/5/2020</a:t>
            </a:fld>
            <a:endParaRPr lang="en-US"/>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483448D-3A78-4528-A469-B745A65DA480}" type="slidenum">
              <a:rPr lang="en-US" smtClean="0"/>
              <a:pPr/>
              <a:t>‹#›</a:t>
            </a:fld>
            <a:endParaRPr lang="en-US"/>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762001"/>
            <a:ext cx="7772400" cy="1295399"/>
          </a:xfrm>
        </p:spPr>
        <p:txBody>
          <a:bodyPr>
            <a:normAutofit/>
          </a:bodyPr>
          <a:lstStyle/>
          <a:p>
            <a:pPr algn="ctr"/>
            <a:r>
              <a:rPr lang="ru-RU" sz="2400" dirty="0" smtClean="0">
                <a:latin typeface="Times New Roman" panose="02020603050405020304" pitchFamily="18" charset="0"/>
                <a:cs typeface="Times New Roman" panose="02020603050405020304" pitchFamily="18" charset="0"/>
              </a:rPr>
              <a:t>Школа пожилого возраста </a:t>
            </a:r>
            <a:br>
              <a:rPr lang="ru-RU" sz="2400" dirty="0" smtClean="0">
                <a:latin typeface="Times New Roman" panose="02020603050405020304" pitchFamily="18" charset="0"/>
                <a:cs typeface="Times New Roman" panose="02020603050405020304" pitchFamily="18" charset="0"/>
              </a:rPr>
            </a:br>
            <a:r>
              <a:rPr lang="ru-RU" sz="2400" dirty="0" smtClean="0">
                <a:latin typeface="Times New Roman" panose="02020603050405020304" pitchFamily="18" charset="0"/>
                <a:cs typeface="Times New Roman" panose="02020603050405020304" pitchFamily="18" charset="0"/>
              </a:rPr>
              <a:t>по направлению </a:t>
            </a:r>
            <a:endParaRPr lang="ru-RU" sz="2400"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1143000" y="2667000"/>
            <a:ext cx="5638800" cy="685800"/>
          </a:xfrm>
        </p:spPr>
        <p:txBody>
          <a:bodyPr>
            <a:normAutofit fontScale="55000" lnSpcReduction="20000"/>
          </a:bodyPr>
          <a:lstStyle/>
          <a:p>
            <a:endParaRPr lang="ru-RU" sz="2800" dirty="0" smtClean="0">
              <a:solidFill>
                <a:schemeClr val="tx1"/>
              </a:solidFill>
              <a:latin typeface="Times New Roman" panose="02020603050405020304" pitchFamily="18" charset="0"/>
              <a:cs typeface="Times New Roman" panose="02020603050405020304" pitchFamily="18" charset="0"/>
            </a:endParaRPr>
          </a:p>
          <a:p>
            <a:r>
              <a:rPr lang="ru-RU" sz="2800" dirty="0" smtClean="0">
                <a:solidFill>
                  <a:schemeClr val="tx1"/>
                </a:solidFill>
                <a:latin typeface="Times New Roman" panose="02020603050405020304" pitchFamily="18" charset="0"/>
                <a:cs typeface="Times New Roman" panose="02020603050405020304" pitchFamily="18" charset="0"/>
              </a:rPr>
              <a:t>«</a:t>
            </a:r>
            <a:r>
              <a:rPr lang="ru-RU" sz="2800" b="1" smtClean="0">
                <a:solidFill>
                  <a:schemeClr val="tx1"/>
                </a:solidFill>
                <a:latin typeface="Times New Roman" pitchFamily="18" charset="0"/>
                <a:cs typeface="Times New Roman" pitchFamily="18" charset="0"/>
              </a:rPr>
              <a:t>ОСНОВЫ  </a:t>
            </a:r>
            <a:r>
              <a:rPr lang="ru-RU" sz="2800" b="1" smtClean="0">
                <a:solidFill>
                  <a:schemeClr val="tx1"/>
                </a:solidFill>
                <a:latin typeface="Times New Roman" pitchFamily="18" charset="0"/>
                <a:cs typeface="Times New Roman" pitchFamily="18" charset="0"/>
              </a:rPr>
              <a:t>БЕЗОПАСНОСТИ  </a:t>
            </a:r>
            <a:r>
              <a:rPr lang="ru-RU" sz="2800" b="1" dirty="0" smtClean="0">
                <a:solidFill>
                  <a:schemeClr val="tx1"/>
                </a:solidFill>
                <a:latin typeface="Times New Roman" pitchFamily="18" charset="0"/>
                <a:cs typeface="Times New Roman" pitchFamily="18" charset="0"/>
              </a:rPr>
              <a:t>ЖИЗНЕДЕЯТЕЛЬНОСТИ»</a:t>
            </a:r>
            <a:r>
              <a:rPr lang="ru-RU" sz="2800" dirty="0" smtClean="0">
                <a:solidFill>
                  <a:schemeClr val="tx1"/>
                </a:solidFill>
                <a:latin typeface="Times New Roman" panose="02020603050405020304" pitchFamily="18" charset="0"/>
                <a:cs typeface="Times New Roman" panose="02020603050405020304" pitchFamily="18" charset="0"/>
              </a:rPr>
              <a:t> </a:t>
            </a:r>
            <a:endParaRPr lang="ru-RU" sz="28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713890" y="4398497"/>
            <a:ext cx="4272455" cy="646331"/>
          </a:xfrm>
          <a:prstGeom prst="rect">
            <a:avLst/>
          </a:prstGeom>
        </p:spPr>
        <p:txBody>
          <a:bodyPr wrap="square">
            <a:spAutoFit/>
          </a:bodyPr>
          <a:lstStyle/>
          <a:p>
            <a:r>
              <a:rPr lang="ru-RU" dirty="0" smtClean="0">
                <a:latin typeface="Times New Roman" panose="02020603050405020304" pitchFamily="18" charset="0"/>
                <a:cs typeface="Times New Roman" panose="02020603050405020304" pitchFamily="18" charset="0"/>
              </a:rPr>
              <a:t>Руководитель : Чемезова А.А. специалист по социальной работе </a:t>
            </a:r>
            <a:endParaRPr lang="ru-RU" dirty="0"/>
          </a:p>
        </p:txBody>
      </p:sp>
    </p:spTree>
    <p:extLst>
      <p:ext uri="{BB962C8B-B14F-4D97-AF65-F5344CB8AC3E}">
        <p14:creationId xmlns:p14="http://schemas.microsoft.com/office/powerpoint/2010/main" xmlns="" val="2495244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33400"/>
            <a:ext cx="8229600" cy="5592763"/>
          </a:xfrm>
        </p:spPr>
        <p:txBody>
          <a:bodyPr>
            <a:normAutofit/>
          </a:bodyPr>
          <a:lstStyle/>
          <a:p>
            <a:pPr>
              <a:buNone/>
            </a:pP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 </a:t>
            </a:r>
            <a:r>
              <a:rPr lang="ru-RU" sz="4000" dirty="0" smtClean="0">
                <a:latin typeface="Times New Roman" pitchFamily="18" charset="0"/>
                <a:cs typeface="Times New Roman" pitchFamily="18" charset="0"/>
              </a:rPr>
              <a:t>Первая медицинская помощь при головокружении , болях в груди, гипертоническом кризе.</a:t>
            </a:r>
            <a:endParaRPr lang="ru-RU" sz="4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r>
              <a:rPr lang="ru-RU" sz="2600" b="1" dirty="0" smtClean="0">
                <a:latin typeface="Times New Roman" pitchFamily="18" charset="0"/>
                <a:cs typeface="Times New Roman" pitchFamily="18" charset="0"/>
              </a:rPr>
              <a:t>Цель</a:t>
            </a:r>
            <a:r>
              <a:rPr lang="ru-RU" sz="2600" dirty="0" smtClean="0">
                <a:latin typeface="Times New Roman" pitchFamily="18" charset="0"/>
                <a:cs typeface="Times New Roman" pitchFamily="18" charset="0"/>
              </a:rPr>
              <a:t>: Формирование и пропаганда знаний, направленных на снижение смертности и потерь здоровья людей от внешних факторов и причин</a:t>
            </a:r>
            <a:r>
              <a:rPr lang="ru-RU" sz="2600" dirty="0" smtClean="0"/>
              <a:t>. </a:t>
            </a:r>
          </a:p>
          <a:p>
            <a:r>
              <a:rPr lang="ru-RU" sz="2600" b="1" dirty="0" smtClean="0">
                <a:latin typeface="Times New Roman" pitchFamily="18" charset="0"/>
                <a:cs typeface="Times New Roman" pitchFamily="18" charset="0"/>
              </a:rPr>
              <a:t>Задачи</a:t>
            </a:r>
            <a:r>
              <a:rPr lang="ru-RU" sz="2600" dirty="0" smtClean="0">
                <a:latin typeface="Times New Roman" pitchFamily="18" charset="0"/>
                <a:cs typeface="Times New Roman" pitchFamily="18" charset="0"/>
              </a:rPr>
              <a:t> : научить предвидеть распознавать опасность , и в случае необходимости, предпринимать определенные действия , чтобы свести к минимуму возможное нанесение ущерба здоровью и предотвратить угрозу жизни.  </a:t>
            </a:r>
            <a:r>
              <a:rPr lang="ru-RU" dirty="0" smtClean="0"/>
              <a:t/>
            </a:r>
            <a:br>
              <a:rPr lang="ru-RU" dirty="0" smtClean="0"/>
            </a:br>
            <a:endParaRPr lang="ru-RU" dirty="0" smtClean="0"/>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Головокружение </a:t>
            </a:r>
            <a:endParaRPr lang="ru-RU" dirty="0"/>
          </a:p>
        </p:txBody>
      </p:sp>
      <p:sp>
        <p:nvSpPr>
          <p:cNvPr id="3" name="Содержимое 2"/>
          <p:cNvSpPr>
            <a:spLocks noGrp="1"/>
          </p:cNvSpPr>
          <p:nvPr>
            <p:ph idx="1"/>
          </p:nvPr>
        </p:nvSpPr>
        <p:spPr/>
        <p:txBody>
          <a:bodyPr>
            <a:normAutofit fontScale="62500" lnSpcReduction="20000"/>
          </a:bodyPr>
          <a:lstStyle/>
          <a:p>
            <a:r>
              <a:rPr lang="ru-RU" b="1" dirty="0" smtClean="0"/>
              <a:t> Головокружение </a:t>
            </a:r>
            <a:r>
              <a:rPr lang="ru-RU" dirty="0" smtClean="0"/>
              <a:t>- этим  термином  принято  обозначать  скорее  симптом,  чем  конкретное состояние организма. Большинство форм головокружения связано с ощущениями какого-то движения, которое в реальности не происходит. Человек, стоящий неподвижно, может почувствовать раскачивание, раскручивание, наклон своего тела и пережить ощущение  падения. Головокружение  может  иметь  очень  простую  причину  —  например, укачивание или серные пробки в ушах. Однако оно может оказаться  симптомом  серьезной  болезни  мозга.  Нельзя  исключать  и травмы; инфекции, поражающие внутреннее ухо; последствия курения, употребления наркотиков или алкоголя; позиционную гипотонию. Возраст.  Головокружения  чаще  случаются  у  пожилых  людей  — из-за появления сосудистых изменений, повышения или понижения кровяного давления. Болезни, вызывающие головокружение: тепловой удар, расстройства сердечнососудистой системы, химическая и лекарственная интоксикация,  серьезные  расстройства  зрения,  низкое  или  высокое кровяное давление. Испуг или шок. Неожиданное негативное переживание (например, вид крови) может на краткий срок снизить ритм сердцебиения  и снизить, таким образом, кровяное давление, что вызовет головокружение. Питание. У людей, страдающих избыточным весом, головокружение может быть связано с употреблением пищи, содержащей много жира и холестерина.</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Первая медицинская помощь при головокружении.</a:t>
            </a:r>
            <a:endParaRPr lang="ru-RU" dirty="0"/>
          </a:p>
        </p:txBody>
      </p:sp>
      <p:sp>
        <p:nvSpPr>
          <p:cNvPr id="3" name="Содержимое 2"/>
          <p:cNvSpPr>
            <a:spLocks noGrp="1"/>
          </p:cNvSpPr>
          <p:nvPr>
            <p:ph idx="1"/>
          </p:nvPr>
        </p:nvSpPr>
        <p:spPr/>
        <p:txBody>
          <a:bodyPr>
            <a:normAutofit fontScale="85000" lnSpcReduction="10000"/>
          </a:bodyPr>
          <a:lstStyle/>
          <a:p>
            <a:pPr>
              <a:buNone/>
            </a:pPr>
            <a:r>
              <a:rPr lang="ru-RU" dirty="0" smtClean="0"/>
              <a:t>    •  сократить  поток  внешних  раздражителей.  Если  возможно, удалиться в затемненное помещение, осторожно сесть или лечь и закрыть глаза. Если вы находитесь в общественном месте, постарайтесь зафиксировать внимание на каком-нибудь неподвижном предмете, скажем, на собственной кисти, сжатой в кулак;                     </a:t>
            </a:r>
          </a:p>
          <a:p>
            <a:pPr>
              <a:buNone/>
            </a:pPr>
            <a:r>
              <a:rPr lang="ru-RU" dirty="0" smtClean="0"/>
              <a:t>      • расположить голову ниже тела. Если возможно, лягте на кровать так, чтобы нижняя часть тела была слегка приподнятой относительно  верхней  части.  Это улучшает  кровоснабжение  головного мозга. Такой прием может помочь избавиться от приступов головокружения;                                                                                               • держать голову неподвижно. Цель — обеспечить нормальное ориентирование в окружающей обстановке.</a:t>
            </a: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i="1" dirty="0" smtClean="0"/>
              <a:t>Боль в груди </a:t>
            </a:r>
            <a:endParaRPr lang="ru-RU" dirty="0"/>
          </a:p>
        </p:txBody>
      </p:sp>
      <p:sp>
        <p:nvSpPr>
          <p:cNvPr id="3" name="Содержимое 2"/>
          <p:cNvSpPr>
            <a:spLocks noGrp="1"/>
          </p:cNvSpPr>
          <p:nvPr>
            <p:ph idx="1"/>
          </p:nvPr>
        </p:nvSpPr>
        <p:spPr/>
        <p:txBody>
          <a:bodyPr>
            <a:normAutofit fontScale="92500"/>
          </a:bodyPr>
          <a:lstStyle/>
          <a:p>
            <a:r>
              <a:rPr lang="ru-RU" i="1" dirty="0" smtClean="0"/>
              <a:t>Боль в груди </a:t>
            </a:r>
            <a:r>
              <a:rPr lang="ru-RU" dirty="0" smtClean="0"/>
              <a:t>-  чаще всего такая боль бывает обусловлена ухудшением сердечного  кровообращения  (стенокардией  или  инфарктом  миокарда).  Боль в области сердца может быть и </a:t>
            </a:r>
            <a:r>
              <a:rPr lang="ru-RU" dirty="0" err="1" smtClean="0"/>
              <a:t>некоронарного</a:t>
            </a:r>
            <a:r>
              <a:rPr lang="ru-RU" dirty="0" smtClean="0"/>
              <a:t> происхождения: в  связи  с  обменными  нарушениями  в  миокарде,  при  отравлениях бензином, угарным газом и другими веществами; аллергического и инфекционного  генеза;  при  туберкулезе,  воспалении  легких,  раке легких, плеврите, опухолях; при травме, невралгии, остеохондрозе, миозите; при воспалении пищевода и других патологических состояниях.</a:t>
            </a: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r>
              <a:rPr lang="ru-RU" dirty="0" smtClean="0"/>
              <a:t>Первая помощь при боли в грудной клетке .</a:t>
            </a:r>
            <a:endParaRPr lang="ru-RU" dirty="0"/>
          </a:p>
        </p:txBody>
      </p:sp>
      <p:sp>
        <p:nvSpPr>
          <p:cNvPr id="2" name="Содержимое 1"/>
          <p:cNvSpPr>
            <a:spLocks noGrp="1"/>
          </p:cNvSpPr>
          <p:nvPr>
            <p:ph idx="1"/>
          </p:nvPr>
        </p:nvSpPr>
        <p:spPr/>
        <p:txBody>
          <a:bodyPr>
            <a:normAutofit fontScale="92500" lnSpcReduction="10000"/>
          </a:bodyPr>
          <a:lstStyle/>
          <a:p>
            <a:r>
              <a:rPr lang="ru-RU" dirty="0" smtClean="0"/>
              <a:t>В первую очередь следует расстегнуть верхние пуговицы одежды. Если имеется заболевание сердца, ранее диагностированное врачом, необходимо принять назначавшиеся препараты. </a:t>
            </a:r>
            <a:br>
              <a:rPr lang="ru-RU" dirty="0" smtClean="0"/>
            </a:br>
            <a:r>
              <a:rPr lang="ru-RU" dirty="0" smtClean="0"/>
              <a:t/>
            </a:r>
            <a:br>
              <a:rPr lang="ru-RU" dirty="0" smtClean="0"/>
            </a:br>
            <a:r>
              <a:rPr lang="ru-RU" dirty="0" smtClean="0"/>
              <a:t>В том случае, если подобное происходит впервые, дайте пострадавшему таблетку нитроглицерина (лучше положить под язык). Если нет положительного эффекта, повторить прием через 5-10 минут. Если и повторный прием не дал результата, необходимо вызвать скорую помощь. </a:t>
            </a:r>
            <a:br>
              <a:rPr lang="ru-RU" dirty="0" smtClean="0"/>
            </a:br>
            <a:r>
              <a:rPr lang="ru-RU" dirty="0" smtClean="0"/>
              <a:t/>
            </a:r>
            <a:br>
              <a:rPr lang="ru-RU" dirty="0" smtClean="0"/>
            </a:br>
            <a:endParaRPr lang="ru-RU" dirty="0" smtClean="0"/>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704088"/>
            <a:ext cx="8229600" cy="743712"/>
          </a:xfrm>
        </p:spPr>
        <p:txBody>
          <a:bodyPr>
            <a:normAutofit fontScale="90000"/>
          </a:bodyPr>
          <a:lstStyle/>
          <a:p>
            <a:r>
              <a:rPr lang="ru-RU" i="1" dirty="0" smtClean="0"/>
              <a:t>Гипертонический криз </a:t>
            </a:r>
            <a:endParaRPr lang="ru-RU" dirty="0"/>
          </a:p>
        </p:txBody>
      </p:sp>
      <p:sp>
        <p:nvSpPr>
          <p:cNvPr id="2" name="Содержимое 1"/>
          <p:cNvSpPr>
            <a:spLocks noGrp="1"/>
          </p:cNvSpPr>
          <p:nvPr>
            <p:ph idx="1"/>
          </p:nvPr>
        </p:nvSpPr>
        <p:spPr>
          <a:xfrm>
            <a:off x="457200" y="1447800"/>
            <a:ext cx="8229600" cy="4572000"/>
          </a:xfrm>
        </p:spPr>
        <p:txBody>
          <a:bodyPr>
            <a:normAutofit fontScale="92500" lnSpcReduction="20000"/>
          </a:bodyPr>
          <a:lstStyle/>
          <a:p>
            <a:r>
              <a:rPr lang="ru-RU" i="1" dirty="0" smtClean="0"/>
              <a:t>Гипертонический криз </a:t>
            </a:r>
            <a:r>
              <a:rPr lang="ru-RU" dirty="0" smtClean="0"/>
              <a:t>— значительное внезапное повышение артериального давления (например, 160/100 мм </a:t>
            </a:r>
            <a:r>
              <a:rPr lang="ru-RU" dirty="0" err="1" smtClean="0"/>
              <a:t>рт</a:t>
            </a:r>
            <a:r>
              <a:rPr lang="ru-RU" dirty="0" smtClean="0"/>
              <a:t>. ст. или выше), связанное с нервно-сосудистыми и гуморальными нарушениями. Возникновению гипертонического криза способствуют острое нервно-психическое  перенапряжение,  чрезмерное  употребление  алкоголя, резкое изменение погоды, отмена гипотензивных препаратов и др. Симптомы.  Гипертонический  криз  может  возникнуть  внезапно на фоне хорошего самочувствия и проявляется головной болью, головокружением, иногда появлением «тумана» перед глазами, тошнотой  и  рвотой.  Характерной  особенностью  гипертонического  криза является чувство тяжести за грудиной.</a:t>
            </a:r>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ru-RU" dirty="0" smtClean="0"/>
              <a:t>Первая медицинская помощь</a:t>
            </a:r>
            <a:endParaRPr lang="ru-RU" dirty="0"/>
          </a:p>
        </p:txBody>
      </p:sp>
      <p:sp>
        <p:nvSpPr>
          <p:cNvPr id="2" name="Содержимое 1"/>
          <p:cNvSpPr>
            <a:spLocks noGrp="1"/>
          </p:cNvSpPr>
          <p:nvPr>
            <p:ph idx="1"/>
          </p:nvPr>
        </p:nvSpPr>
        <p:spPr/>
        <p:txBody>
          <a:bodyPr/>
          <a:lstStyle/>
          <a:p>
            <a:pPr>
              <a:buNone/>
            </a:pPr>
            <a:r>
              <a:rPr lang="ru-RU" dirty="0" smtClean="0"/>
              <a:t>                                                                                                                                                                                                                                                                • вызвать специализированную «скорую помощь»;                                                                                                                                                                                                                            • успокоить больного;                                                                                                                                                                                                                                                                                      • дать выпить 1-2 таблетки дибазола или, по возможности, ввести 6-8 мл 0,5 %- раствора дибазола внутримышечно. Противопоказаний для применения препарата практически нет.</a:t>
            </a:r>
          </a:p>
          <a:p>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28</TotalTime>
  <Words>625</Words>
  <Application>Microsoft Office PowerPoint</Application>
  <PresentationFormat>Экран (4:3)</PresentationFormat>
  <Paragraphs>21</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Поток</vt:lpstr>
      <vt:lpstr>Школа пожилого возраста  по направлению </vt:lpstr>
      <vt:lpstr>Слайд 2</vt:lpstr>
      <vt:lpstr>Слайд 3</vt:lpstr>
      <vt:lpstr>Головокружение </vt:lpstr>
      <vt:lpstr>Первая медицинская помощь при головокружении.</vt:lpstr>
      <vt:lpstr>Боль в груди </vt:lpstr>
      <vt:lpstr>Первая помощь при боли в грудной клетке .</vt:lpstr>
      <vt:lpstr>Гипертонический криз </vt:lpstr>
      <vt:lpstr>Первая медицинская помощь</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по направлению </dc:title>
  <dc:creator>Ваисова Наталья Валентиновна</dc:creator>
  <cp:lastModifiedBy>Maksunova_EV</cp:lastModifiedBy>
  <cp:revision>7</cp:revision>
  <dcterms:created xsi:type="dcterms:W3CDTF">2020-06-05T05:19:09Z</dcterms:created>
  <dcterms:modified xsi:type="dcterms:W3CDTF">2020-06-05T10:13:02Z</dcterms:modified>
</cp:coreProperties>
</file>