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0"/>
  </p:notesMasterIdLst>
  <p:sldIdLst>
    <p:sldId id="256" r:id="rId2"/>
    <p:sldId id="257" r:id="rId3"/>
    <p:sldId id="258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69" r:id="rId1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540" autoAdjust="0"/>
  </p:normalViewPr>
  <p:slideViewPr>
    <p:cSldViewPr>
      <p:cViewPr>
        <p:scale>
          <a:sx n="75" d="100"/>
          <a:sy n="75" d="100"/>
        </p:scale>
        <p:origin x="-2424" y="-3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A0078-77A0-40E7-B6F9-808EE7985CF1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2E55D-ADB4-427A-B661-46A2490B76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080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72E55D-ADB4-427A-B661-46A2490B766E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620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171450" y="304800"/>
            <a:ext cx="6521958" cy="80467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158749" y="7138617"/>
            <a:ext cx="6542532" cy="177544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3600"/>
            <a:ext cx="5829300" cy="2373477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4741334"/>
            <a:ext cx="4800600" cy="196426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71450" y="304800"/>
            <a:ext cx="6521958" cy="6315456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4535579" y="5604789"/>
            <a:ext cx="2157322" cy="95203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1964490" y="5433720"/>
            <a:ext cx="4158386" cy="1133517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121546" y="5450083"/>
            <a:ext cx="4100985" cy="1032363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4207117" y="5432233"/>
            <a:ext cx="2481000" cy="86873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158749" y="5411407"/>
            <a:ext cx="6542532" cy="1773165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524" y="3284747"/>
            <a:ext cx="5829300" cy="2032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5524" y="1916598"/>
            <a:ext cx="4813301" cy="125306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07491" y="3572256"/>
            <a:ext cx="2866644" cy="45963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3572256"/>
            <a:ext cx="2866644" cy="45963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492" y="3570819"/>
            <a:ext cx="2866644" cy="853016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4572001"/>
            <a:ext cx="2865041" cy="359621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6150" y="3570817"/>
            <a:ext cx="2866644" cy="853016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4572001"/>
            <a:ext cx="2866644" cy="359621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316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775201"/>
            <a:ext cx="2514600" cy="2540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544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685800" y="3048000"/>
            <a:ext cx="2514600" cy="1670304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972" y="2438400"/>
            <a:ext cx="2928057" cy="508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71450" y="304800"/>
            <a:ext cx="6521958" cy="804672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158749" y="7138617"/>
            <a:ext cx="6542532" cy="177544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5617" y="451556"/>
            <a:ext cx="2859484" cy="3239912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51250" y="3714045"/>
            <a:ext cx="2863850" cy="322862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28650" y="1828800"/>
            <a:ext cx="2674620" cy="39014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171450" y="304800"/>
            <a:ext cx="6521958" cy="1901952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158749" y="952255"/>
            <a:ext cx="6542532" cy="177544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1930401"/>
            <a:ext cx="1543050" cy="5983111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1930400"/>
            <a:ext cx="4514850" cy="5983112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71450" y="304800"/>
            <a:ext cx="6521958" cy="329184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158749" y="2239239"/>
            <a:ext cx="6542532" cy="177316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451104"/>
            <a:ext cx="6172200" cy="16703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72754" y="8333553"/>
            <a:ext cx="284001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229" y="8333553"/>
            <a:ext cx="284001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993316" y="8333552"/>
            <a:ext cx="87137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4051" y="3567289"/>
            <a:ext cx="5556250" cy="4600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superogorodnik.blogspot.ru/2014/03/covering.html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8640" y="827584"/>
            <a:ext cx="648072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Виноград на Урале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92896" y="5292080"/>
            <a:ext cx="4232802" cy="2939819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Садовод -огородник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социальной работе 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Киричек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Валентина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ихайловна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600" dirty="0" smtClean="0">
              <a:solidFill>
                <a:srgbClr val="FF0000"/>
              </a:solidFill>
              <a:latin typeface="Century Schoolbook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4745" y="1907704"/>
            <a:ext cx="486983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605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8640" y="179512"/>
            <a:ext cx="655272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 всем признакам климатические условия Урала не подходят для разведения такой теплолюбивой культуры, как виноград. На самом деле это не так. Конечно, северные, прилегающие к Арктике регионы, для виноградарства не пригодны, но на остальной территории виноград успешно выращивают и получают хороший урожай. Все сорта, которые хорошо растут и дают обильный урожай, в уральском регионе, получены в результате селекционной работы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2400"/>
              </a:lnSpc>
            </a:pP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ОСОБЕННОСТИ ВЫБОРА СОРТОВ</a:t>
            </a:r>
          </a:p>
          <a:p>
            <a:pPr>
              <a:lnSpc>
                <a:spcPts val="24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разведения винограда на Урале самое главное это правильный выбор сорта и соблюдение всех агротехнических приёмов. При выборе сорта следует обращать внимание на районированные и зимостойкие сорта. Важно разделять понятия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морозостойкость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зимостойкость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ts val="24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Морозостойкие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сорта могут без последствий переносить кратковременные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заморозки.</a:t>
            </a:r>
          </a:p>
          <a:p>
            <a:pPr>
              <a:lnSpc>
                <a:spcPts val="24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имостойкие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сорта ориентированы на длительное воздействие низких температур.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сорта хорошо переносят затяжные уральские зимы.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24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9393" y="6084168"/>
            <a:ext cx="4131222" cy="275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3573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3829" y="3491880"/>
            <a:ext cx="6494031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1600" dirty="0" smtClean="0"/>
          </a:p>
          <a:p>
            <a:pPr algn="r"/>
            <a:endParaRPr lang="ru-RU" sz="1600" dirty="0"/>
          </a:p>
          <a:p>
            <a:pPr algn="r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3204" y="251521"/>
            <a:ext cx="6224656" cy="9633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 Южном Урале, и севернее вырастить созревшие виноградные кисти можно, если правильно ухаживать за растением. Существуют сорта, которые в течение длительного времени доказали свою жизнеспособность и возможность хорошо плодоносить в условиях Южного и Среднего Урала.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 ним относятся следующие гибриды: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метистовый</a:t>
            </a: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амурский 1,2</a:t>
            </a: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гуна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мускат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Шатило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памяти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Домбковской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ts val="2400"/>
              </a:lnSpc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московский устойчивый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ts val="24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Также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регионе можно выращивать сорта Лидия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, Атлас,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Валентина,Сибирьковый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Девичий, Воронцов, Арка, Монарх, Белое чудо, Подарок Запорожью, Дамские пальчики.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2400"/>
              </a:lnSpc>
            </a:pP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Сорт </a:t>
            </a:r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винограда «Аметистовый</a:t>
            </a: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>
              <a:lnSpc>
                <a:spcPts val="24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ts val="24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4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полностью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созревает к концу августа. Гроздья весом до 700 грамм имеют сине-фиолетовый цвет. Хорошо зимует при температуре до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30°С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переносит кратковременные заморозки до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36°С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Уровень сахара достигает 25%. Плодоношение Аметиста начинается с трех лет, цветение в середине июня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шести лет можно собрать до 10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кгс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куста.</a:t>
            </a:r>
          </a:p>
          <a:p>
            <a:pPr>
              <a:lnSpc>
                <a:spcPts val="2400"/>
              </a:lnSpc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ts val="2400"/>
              </a:lnSpc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37380" y="5436096"/>
            <a:ext cx="2736304" cy="1509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111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96952" y="179512"/>
            <a:ext cx="40291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«Амурский 1,2»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относится к ультраранним сортам и созревает за 70-90 дней при температуре +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18-20°С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Срок созревания первая декада августа. Куст небольшого роста устойчив к болезням и легко переносит заморозки до – 42°С, поэтому считается самым морозоустойчивым сортом.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82654"/>
            <a:ext cx="2852936" cy="237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2781111"/>
            <a:ext cx="6741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Сорт Амурский - быстрорастущий. В год лоза вырастает не менее чем на 2,5 метра, что позволяет использовать виноград для озеленения территории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5326" y="3563888"/>
            <a:ext cx="2612352" cy="3294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3598" y="3718679"/>
            <a:ext cx="36004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Виноград </a:t>
            </a:r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i="1" u="sng" dirty="0" err="1">
                <a:latin typeface="Times New Roman" pitchFamily="18" charset="0"/>
                <a:cs typeface="Times New Roman" pitchFamily="18" charset="0"/>
              </a:rPr>
              <a:t>гуна</a:t>
            </a:r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относится к ранним сортам и созревает за 95-100 дней. Урожай можно собирать уже с конца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июля. Куст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развива-ется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стремительно — за год прибавляет в росте минимум 40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см,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без формирования штамба.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Урожайность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куста — 6-8 кг. ягод.</a:t>
            </a:r>
          </a:p>
          <a:p>
            <a:pPr fontAlgn="base"/>
            <a:r>
              <a:rPr lang="ru-RU" dirty="0">
                <a:latin typeface="Times New Roman" pitchFamily="18" charset="0"/>
                <a:cs typeface="Times New Roman" pitchFamily="18" charset="0"/>
              </a:rPr>
              <a:t>Одна гроздь весит в пределах 140-160 г. В длину они вырастают до 15 см, форма цилиндрическая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800" y="6832549"/>
            <a:ext cx="68374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Ягоды на грозди располагаются густо, нагрузка на один куст составляет 30-40 глазков. Масса одной ягоды достигает 5 г. </a:t>
            </a: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Форма у них округлая. Плоды сладкие, сахаристые (15%-20%), По вкусу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напоминает тонкий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изабельный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оттенок.</a:t>
            </a: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Имеет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цветки женского типа, поэтому должен высаживаться вместе с сортами опылителями иначе может иметь место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горошение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 ягод. Хорошо переносит длительные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морозы -</a:t>
            </a: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30°С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173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640" y="251520"/>
            <a:ext cx="65812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У сорта «Мускат </a:t>
            </a:r>
            <a:r>
              <a:rPr lang="ru-RU" i="1" u="sng" dirty="0" err="1" smtClean="0">
                <a:latin typeface="Times New Roman" pitchFamily="18" charset="0"/>
                <a:cs typeface="Times New Roman" pitchFamily="18" charset="0"/>
              </a:rPr>
              <a:t>Шатило</a:t>
            </a: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»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ранний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срок созревания - 110-115 дней, съем в середине августа. Ягоды средние и крупные 5–6 г, округлая, при полном созревании желтая, мясистая, с гармоничным мускатным ароматом, приятного вкуса, Созревает в середине августа. Гроздь крупная, ширококоническая, 500–1000 г, уже в первый год плодоношения может достигать 1500 г. Сорт столовый. Виноград накапливает значительное количество сахаров, благодаря которым вино из него имеет сладкий и приятный вкус. Устойчив к милдью, оидиуму. Морозостойкость сорта -27°С. Лозы вызревают очень хорошо практически на всю длину летнего прироста. ВАЖНО! Данный сорт является зимостойким. В условиях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Урала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под естественным снежным покровом виноград зимует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прекрасно, однако при возвратные заморозки могут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привести к вымерзанию почек и гибели лозы полностью. По этой причине виноград необходимо на зиму укрывать.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4938" y="4499992"/>
            <a:ext cx="2976330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8638" y="6952332"/>
            <a:ext cx="65526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вырасти на 5 метров,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созревая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 этом по всей длине, вне зависимости от погодных условий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Сорт считается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столовым кишмишным, его применение универсально. Из сладких бессемянных ягод можно приготовить компот, варенье и джем, выжимать сок, делать вино. Используется этот виноград и в выпечке и десертах. Можно есть ягоды и в свежем виде.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8640" y="4644008"/>
            <a:ext cx="38094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Сорт «памяти </a:t>
            </a:r>
            <a:r>
              <a:rPr lang="ru-RU" i="1" u="sng" dirty="0" err="1" smtClean="0">
                <a:latin typeface="Times New Roman" pitchFamily="18" charset="0"/>
                <a:cs typeface="Times New Roman" pitchFamily="18" charset="0"/>
              </a:rPr>
              <a:t>Домбковской</a:t>
            </a: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считается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ранним,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вегетационный период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составляет 115 – 120 дней.  Урожай можно начинать собирать в конце августа или в начале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сентября.Куст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винограда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быстрорастущий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сильный и крепкий. Лоза способна за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лето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782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506" y="323528"/>
            <a:ext cx="3789802" cy="3416320"/>
          </a:xfrm>
          <a:prstGeom prst="rect">
            <a:avLst/>
          </a:prstGeom>
        </p:spPr>
        <p:txBody>
          <a:bodyPr wrap="square" anchor="ctr" anchorCtr="1">
            <a:spAutoFit/>
          </a:bodyPr>
          <a:lstStyle/>
          <a:p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Московский </a:t>
            </a:r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устойчивый»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это сложный гибрид, полученный из трёх разных сортов. Сорт считается перспективным для виноградарства в северных районах страны. Это ранний и зимостойкий сорт. Цветки обоеполые и сорт не нуждается в дополнительном опылении. Ягоды не слишком крупные, но приятного вкуса 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мускатным.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ru-RU" b="0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1088" y="169551"/>
            <a:ext cx="2160240" cy="301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3186172"/>
            <a:ext cx="66633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Начинающим виноградарям уральского региона рекомендуется обратить внимание на сорта «Мускат Шатилова», «Памяти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Домбковской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» и «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Алёшенькин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». Эти сорта отличаются высокой зимостойкостью, неприхотливы и не требуют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сложного ухода</a:t>
            </a:r>
            <a:endParaRPr lang="ru-RU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16892" y="4754266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АГРОТЕХНИКА ВЫРАЩИВАНИЯ ВИНОГРАДА НА </a:t>
            </a: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УРАЛЕ</a:t>
            </a:r>
            <a:endParaRPr lang="ru-RU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7308" y="5135108"/>
            <a:ext cx="6603383" cy="41857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 С чего начать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sz="800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начальном этапе, главное - определить возможности своего садового участка для выращивания винограда. Например, близость грунтовых вод - это отрицательное его качество. 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близость водоема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положительное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-Какие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 вас грунты -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глинистые или песчаные, сроки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частота весенних и осенних заморозков...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-Выращивание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винограда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открытом грунте возможно в солнечных местах, на юго-западных и южных склонах.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-Обязательно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должна быть обеспечена защита от ветра.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-Высаживают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лозу весной, когда почва прогреется до +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25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0628" y="1113296"/>
            <a:ext cx="6645887" cy="805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800"/>
              </a:lnSpc>
              <a:spcBef>
                <a:spcPts val="600"/>
              </a:spcBef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0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9632" y="180000"/>
            <a:ext cx="6537875" cy="885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принятия решения о выращивании винограда необходимо найти качественные саженцы хороших сортов винограда, дорастить их, подготовить траншею и высадить в нее саженцы. Плодоносить виноград начнет на второй-третий год. За это время вы успеете подробно изучить всю методику ухода за растением!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Естественно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нужно приобрести хорошие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саженцы, 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рекомендую брать у знакомых, у тех людей, кто действительно многие годы уже выращивает виноград и вполне успешно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Вообще виноград размножается семенами, черенками, отводками и прививками. Посев семенами используется для выведения новых сортов. Обычно из 1000 сеянцев интерес представляют только 1-2, остальные оказываются хуже оригинала. Поэтому лучше использовать черенки зеленые (летние) или одревесневшие (зимние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Осенью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заготавливают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их во время обрезки кустов в конце сентября - начале октября.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черенков используют среднюю часть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отплодоносивших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летних побегов плодовой  стрелки или побеги, которые срезаются на сучок замещения. В идеале побеги должны быть 7-10 мм, длина междоузлий 7-10 см.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Срезанную лозу очищают от листьев, усиков, пасынков, невызревших верхушек и разрезают на черенки с 3-4 почками. Заготовленные черенки сутки вымачивают в воде, обеззараживают в растворе железного купороса, обязательно просушивают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маркеруют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хранят черенки в холодильниках, погребах или подвалах при температуре 0 - +2 под полиэтиленовой пленкой.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черенках острым ножом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срезы нижний прямой на 5 мм от нижней почки, верхний наклонный на 1-2 см выше верхней почки, при чем наклон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делается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 почки.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319" y="3203848"/>
            <a:ext cx="67265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6884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632" y="323528"/>
            <a:ext cx="6624736" cy="41764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нижнем конце черенка иглой или ножом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делают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3-4 борозды длиной 3 см, прорезая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только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кору до луба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Затем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одни сутки держим в стимуляторе корнеобразования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800" i="1" u="sng" dirty="0" smtClean="0">
                <a:solidFill>
                  <a:schemeClr val="tx1"/>
                </a:solidFill>
              </a:rPr>
              <a:t>МЕТОДЫ ПРОРАЩИВАНИЯ ЧЕРЕНКОВ</a:t>
            </a:r>
          </a:p>
          <a:p>
            <a:pPr marL="0" indent="0">
              <a:buNone/>
            </a:pP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0968" y="899592"/>
            <a:ext cx="3438783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6632" y="1043608"/>
            <a:ext cx="30243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почве из борозд этих вырастут дополнительные корни. В конце января - начале февраля черенки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достают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в течении двух суток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вымачивают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теплой отстоянной или снеговой воде, которую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ежедневно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меняют.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633" y="4427985"/>
            <a:ext cx="1840932" cy="244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616423" y="4523755"/>
            <a:ext cx="1937792" cy="1094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39528" y="4430029"/>
            <a:ext cx="290192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Вариант первый:</a:t>
            </a:r>
            <a:br>
              <a:rPr lang="ru-RU" u="sng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проращивания используется пластиковый стакан емкостью 0,5 л,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44823" y="5652120"/>
            <a:ext cx="47349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его дне шилом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делюя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3-4 отверстия. На дно стакана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насыпают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смесь листового перегноя и земли в соотношении 1:1 слоем 2 - 2,5 см.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8159" y="6461354"/>
            <a:ext cx="649830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центр стакана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устанавливают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полый цилиндр диаметром 30 мм и высотой 100 мм (стакан пластиковый о,250л без дна). Пространство между стенками стакана и цилиндра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заполняют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землей, которую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уплотняют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поливают.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Цилиндр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заполняют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промытым и прокаленным речным песком. Его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поливают,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цилиндр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вытаскивают.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центре песка на глубину 4 см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делаетют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отверстие палочкой диаметром 1 см. В это отверстие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вставляют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черенок, а песок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поливают.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5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196" y="179512"/>
            <a:ext cx="65527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Сверху насыпают песка, а черенок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закрывают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прозрачной пластиковой бутылкой с отрезанным днищем. Горлышко бутылки остается открытым. Черенки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теплой водой в объеме 30 мл каждый день или через день, в зависимости от сухости воздуха в помещении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Когда корешки прорастут до стенок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стакана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образуется 4-5 листочков,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бутылку снимают.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3056" y="1338660"/>
            <a:ext cx="2476537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6196" y="1475656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Вариант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второй: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пластиковой бутылке без горла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делают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отверстия на дне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насыпают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дренаж. Затем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насыпают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6-8 ложек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почвосмеси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 с наклоном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ставят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черенок так, чтобы верхний глазок был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вро-вень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 срезом бутылки.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насыпают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старые увлажненные пропаренные опилки,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ставят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подоконник глазком от окна,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накрывают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пластиковым одноразовым стаканом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снимю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его только тогда, когда побег в нем перестанет помещаться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100" name="Picture 4" descr="http://3.bp.blogspot.com/-qipwe8tmSjc/VgDWwXGiFPI/AAAAAAAAH5c/nuzUnzQ4BzU/s1600/%25D0%25B2%25D0%25B8%25D0%25BD%25D0%25BE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900" y="5301660"/>
            <a:ext cx="2238667" cy="200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35567" y="5220072"/>
            <a:ext cx="43058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Полив саженцев ведется снизу через поддоны - достаточно налить 1 см воды и подержать бутылку не более 15 минут.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5672877"/>
            <a:ext cx="66548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Вариант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третий: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Черенки помещают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полиэтиленовый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пакет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на дно которого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кладут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кусок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влажного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поролона. Черенки пяточками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упирают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поролон и пакет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отправляют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шкаф. Примерно через 10 дней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начинают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проверять появление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каллуса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даже крошечных 1-2 мм корешков. Затем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черенки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высаживаем в пластиковый стакан, как в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первом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варианте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Этот метод дает возможность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заранее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выбрать проросшие черенки и тем самым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8956" y="7639164"/>
            <a:ext cx="1655936" cy="1241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377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632" y="204103"/>
            <a:ext cx="66247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сэкономить место на подоконнике.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Корни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активно образуются при температуре 20-25 градусов. Для этого стаканы с черенками на подносе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устанавливают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 солнечного окна над отопительным прибором. Внутри бутылки желательно выдерживать температуру + 12-18 градусов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Благодаря этому корневая система черенка нарастает быстрее, чем побег и развитие саженца сильно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ускоряется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ПЕРЕСАЖИВАЕМ САЖЕНЦЫ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конце апреля - начале мая саженцы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пересаживют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емкости большего размера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доращивают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теплице. А в конце июня саженцы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пересаживают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ведра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держат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открытом воздухе.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середине сентября саженцы вызрели хотя бы на 2 почки, 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высаживаю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 их на постоянное место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424" y="4168600"/>
            <a:ext cx="2994552" cy="1778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9040" y="4103458"/>
            <a:ext cx="2689250" cy="1908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6638" y="5619555"/>
            <a:ext cx="67013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вот если древесина не вызрела, то в конце сентября саженцы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ведрах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заносят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обратно домой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ставят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возле балкона.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листопада, а если листья так и не опали, то в начале декабря саженцы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обрезают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3-4 вызревшие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почки.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Весной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 почек начинают расти побеги и в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конце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мая саженцы в ведрах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увозят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сад в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теплицу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! На саженце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оставлют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1-2 лучших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побега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 в середине сентября саженцы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высаживают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траншею, в этом случае уже на следующий год саженец может плодоносить.</a:t>
            </a: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0001" y="6804248"/>
            <a:ext cx="201136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0404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30076" y="323528"/>
            <a:ext cx="6552728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ЗЕЛЕНОЕ ЧЕРЕНКОВАНИЕ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Виноград легко укореняется и зелеными черенками. Нарезают черенки за 10-15 дней до цветения или в начале цветения. Для зеленого черенкования используют побеги, удаляемые при обломке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пасынковании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Срезанные или выломанные зеленые побеги сразу же ставят в ведро с водой.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Затем побеги разрезаем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двухпочковые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черенки и быстро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помещютм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их в воду. Нижний срез делают наискось под нижним узлом, верхний над узлом с пеньком 2-3 см. Нижний лист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удалютм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верхний обрезают на половину, если он крупный.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Обрезанные зеленые черенки высаживают в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стаканчики или ящики и ставят в теплицу,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притеняя их укрывным материалом.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Притене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снимают постепенно после того, как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чере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явно тронулись в рост.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Осенью растения укладывают на хранение в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погреб или забирают домой, если на них нет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вызревших почек. Весной саженцы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высажива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ют на постоянное место или доращивают все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лето в ведре. В траншею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высаживют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в середине сентября.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саженцы приобретены весной, то их пересаживают в ведра и доращивают до осени. В мае в теплице, а по окончанию возвратных заморозков - на открытом месте.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пока саженцы растут в ведрах, необходимо подготовить место для их последующей высадки в грунт на постоянное место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ГОТОВИМ ПОСАДОЧНОЕ МЕСТО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7152" y="3104659"/>
            <a:ext cx="1885652" cy="2414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4924" y="7668344"/>
            <a:ext cx="66828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посадки винограда готовим посадочные ямы или траншеи глубиной 80 - 100 см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Траншея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должна быть ориентирована с юга на север. На дно ямы или траншеи нужно положить слой крупных камней или обломков кирпича. </a:t>
            </a:r>
          </a:p>
        </p:txBody>
      </p:sp>
    </p:spTree>
    <p:extLst>
      <p:ext uri="{BB962C8B-B14F-4D97-AF65-F5344CB8AC3E}">
        <p14:creationId xmlns:p14="http://schemas.microsoft.com/office/powerpoint/2010/main" xmlns="" val="325619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2651" y="6513991"/>
            <a:ext cx="3394614" cy="2444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396" y="179512"/>
            <a:ext cx="6480720" cy="2032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Сверху на них насыпается мелкий щебень или керамзит. Толщина двух слоёв должна быть порядка 35-40 см. Далее яма заполняется смесью песка, качественного перегноя и садовой земли, а также древесной золы.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такой подготовке посадочного места питания винограду хватит на 10-15 лет. Это делать обязательно, если планируете вырастить сильные кусты и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собирать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них большой урожай!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процессе жизни куста подкормки делаем в виде 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органической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мульчи,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компоста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или перегноя,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древесной золы.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никаких химических удобрений вам не потребуется!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накопления в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почве гумуса,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помимо 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мульчирования,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применяем посадку 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сидератов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8068" y="3563888"/>
            <a:ext cx="4289164" cy="2128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2528" y="5590661"/>
            <a:ext cx="66247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Подготовка ям следует начинать за 1,5-2 месяца до посадки. Готовую яму нужно обильно полить, чтобы почва уплотнилась и осела. Верхний край грунта должен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быть ниже края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ямы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20см.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0824" y="6419622"/>
            <a:ext cx="3429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Саженцы сажают в центр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готовленной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ямы. После посадки землю нужно немного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уплот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-нить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Обильного полива саженцу не требуется. Как только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саже-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пошёл в рост, полив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прекра-щают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поскольку растению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хва-тит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почвенной влаги. За летний сезон достаточно 2-3 поливов</a:t>
            </a:r>
          </a:p>
        </p:txBody>
      </p:sp>
    </p:spTree>
    <p:extLst>
      <p:ext uri="{BB962C8B-B14F-4D97-AF65-F5344CB8AC3E}">
        <p14:creationId xmlns:p14="http://schemas.microsoft.com/office/powerpoint/2010/main" xmlns="" val="111282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8004" y="251520"/>
            <a:ext cx="655741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Высаживать черенки и саженцы можно в открытый грунт или использовать теплицу. Среди виноградарей есть приверженцы каждого из способов посадки. В открытом грунте Посадка черенков в открытый грунт допускается только тогда, когда почва полностью прогрелась, а возможность возникновения заморозков – минимальна. Перед высадкой черенки следует подвергнуть закаливанию. Они должны адаптироваться к уличной температуре и к тому, что температура не остаётся постоянной, а может колебаться в некоторых пределах. Сначала саженцы винограда следует выносить на улицу и размещать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тени, т.к.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насыщенный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ультрафиолетом солнечный свет может оказаться опасным для молодых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черенков,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20-40 минут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На второй раз время пребывания на улице можно удвоить.</a:t>
            </a: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цикла закаливания черенки или саженцы считаются готовыми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 посадке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0248" y="4139952"/>
            <a:ext cx="369088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88640" y="4355976"/>
            <a:ext cx="27516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Выращивание винограда в теплицах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имеет два основных минуса по сравнению с траншейным методом – это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значитель-ные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затраты на постройку теплицы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более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трудоем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9952" y="6734745"/>
            <a:ext cx="67599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Опыт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: Выращивание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винограда возможно даже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тепличках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размером основания всего 2,5 на 2,5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метра(на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5 кустов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винограда).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Когда пора заморозков проходит, молодые побеги винограда имеют в длину уже более метра,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направляю их концы в форточки теплицы, и они, по натянутым в разные стороны от теплицы шнурам, продолжают свой рост. До осени молодые лозы успевают вырасти до 5-6 метров. </a:t>
            </a:r>
            <a:endParaRPr lang="ru-RU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5568" y="6334333"/>
            <a:ext cx="6442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укрытие винограда на зиму. Зато плюсов гораздо больше</a:t>
            </a:r>
          </a:p>
        </p:txBody>
      </p:sp>
    </p:spTree>
    <p:extLst>
      <p:ext uri="{BB962C8B-B14F-4D97-AF65-F5344CB8AC3E}">
        <p14:creationId xmlns:p14="http://schemas.microsoft.com/office/powerpoint/2010/main" xmlns="" val="157350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8640" y="179512"/>
            <a:ext cx="6552728" cy="14380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Получается, что основания кустов и урожай находится в теплице, а большая часть прироста этого года – на улице. Таким образом мне удается избежать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загущения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, но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ранне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-осенние заморозки могут в отдельные годы повреждать молодую лозу на улице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/>
              <a:t>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но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ранне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-осенние заморозки могут в отдельные годы повреждать молодую лозу на улице, тем самым нарушая процесс её вызревания. 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050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УХОД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Грамотный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уход за виноградной лозой может почти всегда гарантировать стабильный и богатый урожай. Агротехника при выращивании винограда включает в себя следующие процедуры: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подкормки; полив; удобрения; профилактика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болезней.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Количество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необходимое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каждом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конкретном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случае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различается. Если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грунтовые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воды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участке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залегают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неглубоко,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увлаж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будет редким, либо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вовсе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 нужным. Во всех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остальных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случаях со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вре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начала вегетации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тавит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450 – 500. Регулярность зависит от погоды и особенностей грунта.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Лучше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всего делать полив не по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поверхно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 непосредственно в зону обитания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корней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Для этого при устройстве траншеи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каждого куста делаем дренажные колодцы. Это может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пластиковая 5л бутылка,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заполненная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щебнем, а на дне которой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проделаны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отверстия</a:t>
            </a:r>
            <a:r>
              <a:rPr lang="ru-RU" dirty="0"/>
              <a:t>.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4414" y="3707904"/>
            <a:ext cx="3811042" cy="2733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9376" y="6863572"/>
            <a:ext cx="2324588" cy="2196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8313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2580" y="323528"/>
            <a:ext cx="6552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Полив может осуществляеться шлангом в трубу. Такой подпочвенный полив требует в два-три раза меньше воды, чем по голой почве. Кроме того, верхний слой почвы остается сухим, что снижает риск заболеваний. Почва в винограднике обязательно должна уйти в зиму влажной. Это необходимо для уменьшения глубины промерзания почвы и для создания запаса влаги на весну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14500" y="3694837"/>
            <a:ext cx="3429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</a:t>
            </a:r>
            <a:r>
              <a:rPr lang="ru-RU" b="1" dirty="0" smtClean="0"/>
              <a:t>.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1168" y="2051720"/>
            <a:ext cx="1814140" cy="182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10964" y="2339752"/>
            <a:ext cx="4940920" cy="1908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качестве мульчи применяем черную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поли-этиленовую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пленку или укрывной материал, рубероид, а лучше измельченную траву!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Голая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почва сводит поливы практически к нулю, так как испаряет влагу быстрее, чем ее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впиты-вает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При этом также происходит охлаждение почвы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2636" y="4247752"/>
            <a:ext cx="65527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Чем удобрять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азот, калий, кальций, магний, фосфор, цинк, бор, медь и множество других.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Азот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– для активного роста растения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/>
              <a:t> </a:t>
            </a:r>
            <a:r>
              <a:rPr lang="ru-RU" dirty="0" smtClean="0"/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одержат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все виды навоза, птичий, утиный, куриный и голубиный помет, биогумус.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Калий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– для полноценного созревания плодов, помогает растению подготовиться 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зимовке: входит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состав золы, навозной жижи и ила.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Фосфор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– для активного цветения, плодоношения и созревания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ягод: содержится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костной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рыбокостной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муке, навозе и птичьем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помете.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– ускоряет процесс созревания винограда, повышает сахаристость плодов. Внести как удобрение для винограда можно в виде борной кислоты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Кальций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нужен для хорошего роста лозы и корневой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системы: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содержится в костной муке</a:t>
            </a:r>
          </a:p>
        </p:txBody>
      </p:sp>
    </p:spTree>
    <p:extLst>
      <p:ext uri="{BB962C8B-B14F-4D97-AF65-F5344CB8AC3E}">
        <p14:creationId xmlns:p14="http://schemas.microsoft.com/office/powerpoint/2010/main" xmlns="" val="416170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6992" y="6228184"/>
            <a:ext cx="3337954" cy="2591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8640" y="323528"/>
            <a:ext cx="65527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Профилактика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болезней.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Хороший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выраженный эффект дает полив растений раствором микробной вытяжки (разведение 1:100) из таких растений как крапива, одуванчик, полынь, тысячелистник, чистотел, которые отличаются богатым химическим составом клеточного сока и прекрасно стимулируют  скорость роста и процессы развития винограда и других культурных растений. Предварительно в течение 8-12 суток делается настой этих сорных растений на ЭМ-культуре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 например Байкал ЭМ)в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теплом защищенном от прямых солнечных лучей месте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8640" y="971599"/>
            <a:ext cx="6336704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cap="all" dirty="0" smtClean="0"/>
          </a:p>
          <a:p>
            <a:endParaRPr lang="ru-RU" cap="all" dirty="0"/>
          </a:p>
          <a:p>
            <a:endParaRPr lang="ru-RU" cap="all" dirty="0" smtClean="0"/>
          </a:p>
          <a:p>
            <a:endParaRPr lang="ru-RU" cap="all" dirty="0"/>
          </a:p>
          <a:p>
            <a:endParaRPr lang="ru-RU" cap="all" dirty="0" smtClean="0"/>
          </a:p>
          <a:p>
            <a:endParaRPr lang="ru-RU" cap="all" dirty="0"/>
          </a:p>
          <a:p>
            <a:endParaRPr lang="ru-RU" cap="all" dirty="0" smtClean="0"/>
          </a:p>
          <a:p>
            <a:endParaRPr lang="ru-RU" cap="all" dirty="0"/>
          </a:p>
          <a:p>
            <a:endParaRPr lang="ru-RU" cap="all" dirty="0" smtClean="0"/>
          </a:p>
          <a:p>
            <a:pPr algn="ctr"/>
            <a:r>
              <a:rPr lang="ru-RU" i="1" u="sng" cap="all" dirty="0" smtClean="0"/>
              <a:t>ОБРЕЗКА </a:t>
            </a:r>
            <a:r>
              <a:rPr lang="ru-RU" i="1" u="sng" cap="all" dirty="0"/>
              <a:t>И ФОРМИРОВКА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первый год виноград не обрезают, а только проводят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пасынкование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 последующие годы: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начале июня удаляют подсохшие ветки.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середине лета проводят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прищипывание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побегов для лучшего роста.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После сбора урожая формируют две плодовые ветви.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лозе оставляют два побега, остальные пасынкуют.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Таким образом к осени должно остаться четыре плодоносящие лозы и два запасных побега у основания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куста.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Урале виноградный куст формируют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бесштамбовым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способом. По типу многорукавного веера или косого кордона. Правильно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сформирован-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виноград,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более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зимостойкий и даёт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лучшие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урожаи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132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7096" y="251520"/>
            <a:ext cx="633670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u="sng" cap="all" dirty="0">
                <a:latin typeface="Times New Roman" pitchFamily="18" charset="0"/>
                <a:cs typeface="Times New Roman" pitchFamily="18" charset="0"/>
              </a:rPr>
              <a:t>УКРЫТИЕ НА ЗИМУ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Лозы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снимают со шпалер, укладывают на подготовленный настил в канавку.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профилактики грибковых болезней можно обработать 1%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бордосской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жидкостью,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Фитоспорином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Над канавкой выстраивают конструкцию из досок в виде шалаша, покрывают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агроволокном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или рубероидом.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агроволокно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качестве утеплителя помещают слой опилок, лапника или соломы.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Накрывают плёнкой или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шифе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средней полосе России укрывать растение к зимовке следует уже при температуре 2–3 градуса в ночное время. Она возможна уже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октябре–ноябре.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Снимают укрытие в конце апреля, ориентируясь на погоду и возможность весенних заморозков. Открывать виноград нужно постепенно, чтобы он привык к окружающему воздуху.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436" y="4788024"/>
            <a:ext cx="6216511" cy="349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5924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4634" y="2048233"/>
            <a:ext cx="6534726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1.«Справочника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умелого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садовода»-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Ганичкина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О.А.,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Ганичкин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А.В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2.Информационного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портала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сад и огород Все от А до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Я»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7532" y="4604266"/>
            <a:ext cx="6108788" cy="41242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3.Информационного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портала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«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Антонов Сад»</a:t>
            </a:r>
          </a:p>
          <a:p>
            <a:pPr font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Информационного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портала –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«Приусадебное виноградарство</a:t>
            </a:r>
          </a:p>
          <a:p>
            <a:pPr font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елорусии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font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Информационного портала –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«Блог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Олены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Непомнящей»</a:t>
            </a:r>
          </a:p>
          <a:p>
            <a:pPr font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Информационного портала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Yagoda.guru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Информационного портала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ЭКО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Супер-Огород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font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без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особых хлопот</a:t>
            </a:r>
            <a:r>
              <a:rPr lang="ru-RU" sz="1600" dirty="0" smtClean="0"/>
              <a:t>!»</a:t>
            </a:r>
          </a:p>
          <a:p>
            <a:pPr font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Информационного портала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 «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ФЕРМЕ»</a:t>
            </a:r>
          </a:p>
          <a:p>
            <a:pPr font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Информационного портала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«Сады Урала»</a:t>
            </a:r>
          </a:p>
          <a:p>
            <a:pPr font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10.Информационного портала –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«Наш огород»</a:t>
            </a:r>
          </a:p>
          <a:p>
            <a:pPr font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fontAlgn="ctr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font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13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>
    <a:spDef>
      <a:spPr/>
      <a:bodyPr wrap="square">
        <a:spAutoFit/>
      </a:bodyPr>
      <a:lstStyle>
        <a:defPPr>
          <a:defRPr i="1" dirty="0">
            <a:latin typeface="Times New Roman" pitchFamily="18" charset="0"/>
            <a:cs typeface="Times New Roman" pitchFamily="18" charset="0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817</TotalTime>
  <Words>2431</Words>
  <Application>Microsoft Office PowerPoint</Application>
  <PresentationFormat>Экран (4:3)</PresentationFormat>
  <Paragraphs>253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Волна</vt:lpstr>
      <vt:lpstr>  Виноград на Урале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Сверху на них насыпается мелкий щебень или керамзит. Толщина двух слоёв должна быть порядка 35-40 см. Далее яма заполняется смесью песка, качественного перегноя и садовой земли, а также древесной золы.  При такой подготовке посадочного места питания винограду хватит на 10-15 лет. Это делать обязательно, если планируете вырастить сильные кусты и собирать с них большой урожай! В процессе жизни куста подкормки делаем в виде органической мульчи, компоста или перегноя, и древесной золы. И никаких химических удобрений вам не потребуется!  Для накопления в почве гумуса, помимо мульчирования, применяем посадку сидератов.   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в конституцию</dc:title>
  <cp:lastModifiedBy>Maksunova_EV</cp:lastModifiedBy>
  <cp:revision>77</cp:revision>
  <dcterms:modified xsi:type="dcterms:W3CDTF">2020-06-15T05:50:20Z</dcterms:modified>
</cp:coreProperties>
</file>