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2" r:id="rId7"/>
    <p:sldId id="263" r:id="rId8"/>
    <p:sldId id="264" r:id="rId9"/>
    <p:sldId id="265" r:id="rId10"/>
    <p:sldId id="266"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29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04.06.2020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04.06.2020</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539552" y="2492896"/>
            <a:ext cx="7851648" cy="1828800"/>
          </a:xfrm>
        </p:spPr>
        <p:txBody>
          <a:bodyPr>
            <a:normAutofit fontScale="90000"/>
          </a:bodyPr>
          <a:lstStyle/>
          <a:p>
            <a:r>
              <a:rPr lang="ru-RU" sz="2000" i="1" dirty="0" smtClean="0"/>
              <a:t>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a:t>
            </a:r>
            <a:br>
              <a:rPr lang="ru-RU" sz="2000" i="1" dirty="0" smtClean="0"/>
            </a:br>
            <a:r>
              <a:rPr lang="ru-RU" sz="2000" i="1" dirty="0" smtClean="0"/>
              <a:t/>
            </a:r>
            <a:br>
              <a:rPr lang="ru-RU" sz="2000" i="1" dirty="0" smtClean="0"/>
            </a:br>
            <a:r>
              <a:rPr lang="ru-RU" sz="2000" i="1" dirty="0" smtClean="0"/>
              <a:t> </a:t>
            </a:r>
            <a:br>
              <a:rPr lang="ru-RU" sz="2000" i="1" dirty="0" smtClean="0"/>
            </a:br>
            <a:r>
              <a:rPr lang="ru-RU" sz="3100" b="1" i="1" dirty="0" smtClean="0"/>
              <a:t>Школа пожилого возраста по направлению </a:t>
            </a:r>
            <a:r>
              <a:rPr lang="ru-RU" sz="3100" b="1" i="1" dirty="0" smtClean="0"/>
              <a:t>«Садоводы и огородники»</a:t>
            </a:r>
            <a:r>
              <a:rPr lang="ru-RU" sz="2000" b="1" i="1" dirty="0" smtClean="0"/>
              <a:t/>
            </a:r>
            <a:br>
              <a:rPr lang="ru-RU" sz="2000" b="1" i="1" dirty="0" smtClean="0"/>
            </a:br>
            <a:r>
              <a:rPr lang="ru-RU" sz="2000" b="1" i="1" dirty="0" smtClean="0"/>
              <a:t/>
            </a:r>
            <a:br>
              <a:rPr lang="ru-RU" sz="2000" b="1" i="1" dirty="0" smtClean="0"/>
            </a:br>
            <a:r>
              <a:rPr lang="ru-RU" sz="2000" b="1" i="1" dirty="0" smtClean="0"/>
              <a:t/>
            </a:r>
            <a:br>
              <a:rPr lang="ru-RU" sz="2000" b="1" i="1" dirty="0" smtClean="0"/>
            </a:br>
            <a:endParaRPr lang="ru-RU" dirty="0"/>
          </a:p>
        </p:txBody>
      </p:sp>
      <p:sp>
        <p:nvSpPr>
          <p:cNvPr id="3" name="Подзаголовок 2"/>
          <p:cNvSpPr>
            <a:spLocks noGrp="1"/>
          </p:cNvSpPr>
          <p:nvPr>
            <p:ph type="subTitle" idx="1"/>
          </p:nvPr>
        </p:nvSpPr>
        <p:spPr>
          <a:xfrm>
            <a:off x="2743200" y="4797152"/>
            <a:ext cx="6400800" cy="1600200"/>
          </a:xfrm>
        </p:spPr>
        <p:txBody>
          <a:bodyPr>
            <a:normAutofit/>
          </a:bodyPr>
          <a:lstStyle/>
          <a:p>
            <a:pPr algn="r"/>
            <a:r>
              <a:rPr lang="ru-RU" sz="2000" dirty="0" smtClean="0">
                <a:solidFill>
                  <a:schemeClr val="tx1"/>
                </a:solidFill>
              </a:rPr>
              <a:t>Руководитель: специалист по социальной работе </a:t>
            </a:r>
            <a:r>
              <a:rPr lang="ru-RU" sz="2000" dirty="0" err="1" smtClean="0">
                <a:solidFill>
                  <a:schemeClr val="tx1"/>
                </a:solidFill>
              </a:rPr>
              <a:t>Грехова</a:t>
            </a:r>
            <a:r>
              <a:rPr lang="ru-RU" sz="2000" dirty="0" smtClean="0">
                <a:solidFill>
                  <a:schemeClr val="tx1"/>
                </a:solidFill>
              </a:rPr>
              <a:t> Татьяна Владимировна</a:t>
            </a:r>
            <a:endParaRPr lang="ru-RU" sz="20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chemeClr val="tx1"/>
                </a:solidFill>
              </a:rPr>
              <a:t>Тема занятия: «Организация работ на приусадебном участке. Уход за томатами.</a:t>
            </a:r>
            <a:endParaRPr lang="ru-RU" sz="3200" b="1" dirty="0">
              <a:solidFill>
                <a:schemeClr val="tx1"/>
              </a:solidFill>
            </a:endParaRPr>
          </a:p>
        </p:txBody>
      </p:sp>
      <p:pic>
        <p:nvPicPr>
          <p:cNvPr id="2050" name="Picture 2" descr="C:\Users\123\Desktop\кцсон 2019-2020\шпв 2019-2020 творческая и прикладная д-ть\шпв июнь\images_cms-image-000070311.jpg"/>
          <p:cNvPicPr>
            <a:picLocks noGrp="1" noChangeAspect="1" noChangeArrowheads="1"/>
          </p:cNvPicPr>
          <p:nvPr>
            <p:ph idx="1"/>
          </p:nvPr>
        </p:nvPicPr>
        <p:blipFill>
          <a:blip r:embed="rId2" cstate="print"/>
          <a:srcRect/>
          <a:stretch>
            <a:fillRect/>
          </a:stretch>
        </p:blipFill>
        <p:spPr bwMode="auto">
          <a:xfrm>
            <a:off x="457200" y="1976469"/>
            <a:ext cx="8229600" cy="430682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После высадки </a:t>
            </a:r>
            <a:r>
              <a:rPr lang="ru-RU" sz="2400" dirty="0" smtClean="0"/>
              <a:t>томатов следят</a:t>
            </a:r>
            <a:r>
              <a:rPr lang="ru-RU" sz="2400" dirty="0" smtClean="0"/>
              <a:t>, чтобы не образовывалась жесткая корка, почву регулярно рыхлят вслед за поливом.</a:t>
            </a:r>
            <a:endParaRPr lang="ru-RU" sz="2400" dirty="0"/>
          </a:p>
        </p:txBody>
      </p:sp>
      <p:pic>
        <p:nvPicPr>
          <p:cNvPr id="1026" name="Picture 2" descr="C:\Users\123\Desktop\кцсон 2019-2020\шпв 2019-2020 творческая и прикладная д-ть\шпв июнь\pomidor-teplica.gif"/>
          <p:cNvPicPr>
            <a:picLocks noGrp="1" noChangeAspect="1" noChangeArrowheads="1"/>
          </p:cNvPicPr>
          <p:nvPr>
            <p:ph idx="1"/>
          </p:nvPr>
        </p:nvPicPr>
        <p:blipFill>
          <a:blip r:embed="rId2" cstate="print"/>
          <a:srcRect/>
          <a:stretch>
            <a:fillRect/>
          </a:stretch>
        </p:blipFill>
        <p:spPr bwMode="auto">
          <a:xfrm>
            <a:off x="1619672" y="2060848"/>
            <a:ext cx="4896544" cy="438943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05064"/>
            <a:ext cx="8229600" cy="1143000"/>
          </a:xfrm>
        </p:spPr>
        <p:txBody>
          <a:bodyPr>
            <a:normAutofit fontScale="90000"/>
          </a:bodyPr>
          <a:lstStyle/>
          <a:p>
            <a:pPr algn="ctr"/>
            <a:r>
              <a:rPr lang="ru-RU" sz="2000" b="1" dirty="0" smtClean="0">
                <a:solidFill>
                  <a:schemeClr val="tx1"/>
                </a:solidFill>
              </a:rPr>
              <a:t/>
            </a:r>
            <a:br>
              <a:rPr lang="ru-RU" sz="2000" b="1" dirty="0" smtClean="0">
                <a:solidFill>
                  <a:schemeClr val="tx1"/>
                </a:solidFill>
              </a:rPr>
            </a:br>
            <a:r>
              <a:rPr lang="ru-RU" sz="2000" b="1" dirty="0" smtClean="0">
                <a:solidFill>
                  <a:schemeClr val="tx1"/>
                </a:solidFill>
              </a:rPr>
              <a:t/>
            </a:r>
            <a:br>
              <a:rPr lang="ru-RU" sz="2000" b="1" dirty="0" smtClean="0">
                <a:solidFill>
                  <a:schemeClr val="tx1"/>
                </a:solidFill>
              </a:rPr>
            </a:br>
            <a:r>
              <a:rPr lang="ru-RU" sz="2000" b="1" dirty="0" smtClean="0">
                <a:solidFill>
                  <a:schemeClr val="tx1"/>
                </a:solidFill>
              </a:rPr>
              <a:t/>
            </a:r>
            <a:br>
              <a:rPr lang="ru-RU" sz="2000" b="1" dirty="0" smtClean="0">
                <a:solidFill>
                  <a:schemeClr val="tx1"/>
                </a:solidFill>
              </a:rPr>
            </a:br>
            <a:r>
              <a:rPr lang="ru-RU" sz="2000" b="1" dirty="0" smtClean="0">
                <a:solidFill>
                  <a:schemeClr val="tx1"/>
                </a:solidFill>
              </a:rPr>
              <a:t> </a:t>
            </a:r>
            <a:r>
              <a:rPr lang="ru-RU" sz="2000" b="1" dirty="0" smtClean="0">
                <a:solidFill>
                  <a:schemeClr val="tx1"/>
                </a:solidFill>
              </a:rPr>
              <a:t>  </a:t>
            </a:r>
            <a:br>
              <a:rPr lang="ru-RU" sz="2000" b="1" dirty="0" smtClean="0">
                <a:solidFill>
                  <a:schemeClr val="tx1"/>
                </a:solidFill>
              </a:rPr>
            </a:br>
            <a:r>
              <a:rPr lang="ru-RU" sz="2000" b="1" dirty="0" smtClean="0">
                <a:solidFill>
                  <a:schemeClr val="tx1"/>
                </a:solidFill>
              </a:rPr>
              <a:t/>
            </a:r>
            <a:br>
              <a:rPr lang="ru-RU" sz="2000" b="1" dirty="0" smtClean="0">
                <a:solidFill>
                  <a:schemeClr val="tx1"/>
                </a:solidFill>
              </a:rPr>
            </a:br>
            <a:r>
              <a:rPr lang="ru-RU" sz="2000" b="1" dirty="0" smtClean="0">
                <a:solidFill>
                  <a:schemeClr val="tx1"/>
                </a:solidFill>
              </a:rPr>
              <a:t/>
            </a:r>
            <a:br>
              <a:rPr lang="ru-RU" sz="2000" b="1" dirty="0" smtClean="0">
                <a:solidFill>
                  <a:schemeClr val="tx1"/>
                </a:solidFill>
              </a:rPr>
            </a:br>
            <a:r>
              <a:rPr lang="ru-RU" sz="2000" b="1" dirty="0" smtClean="0">
                <a:solidFill>
                  <a:schemeClr val="tx1"/>
                </a:solidFill>
              </a:rPr>
              <a:t>Через </a:t>
            </a:r>
            <a:r>
              <a:rPr lang="ru-RU" sz="2000" b="1" dirty="0" smtClean="0">
                <a:solidFill>
                  <a:schemeClr val="tx1"/>
                </a:solidFill>
              </a:rPr>
              <a:t>15-20 дней после посадки </a:t>
            </a:r>
            <a:r>
              <a:rPr lang="ru-RU" sz="2000" b="1" dirty="0" smtClean="0">
                <a:solidFill>
                  <a:schemeClr val="tx1"/>
                </a:solidFill>
              </a:rPr>
              <a:t>в открытый грунт, помидоры </a:t>
            </a:r>
            <a:r>
              <a:rPr lang="ru-RU" sz="2000" b="1" dirty="0" smtClean="0">
                <a:solidFill>
                  <a:schemeClr val="tx1"/>
                </a:solidFill>
              </a:rPr>
              <a:t>нужно окучить, в дальнейшем эту процедуру проводят еще дважды. Одновременно с окучиванием вносят минеральные удобрения. Их нехватку можно выявить по внешнему виду растений.</a:t>
            </a:r>
            <a:br>
              <a:rPr lang="ru-RU" sz="2000" b="1" dirty="0" smtClean="0">
                <a:solidFill>
                  <a:schemeClr val="tx1"/>
                </a:solidFill>
              </a:rPr>
            </a:br>
            <a:r>
              <a:rPr lang="ru-RU" sz="2000" b="1" dirty="0" smtClean="0">
                <a:solidFill>
                  <a:schemeClr val="tx1"/>
                </a:solidFill>
              </a:rPr>
              <a:t>Томаты не любят полив дождеванием, влагу вносят строго под корень. Культура требует редкого, но обильного полива. Определить необходимость увлажнения можно по внешнему виду томатов — листья темнеют, становятся поникшими.</a:t>
            </a:r>
            <a:br>
              <a:rPr lang="ru-RU" sz="2000" b="1" dirty="0" smtClean="0">
                <a:solidFill>
                  <a:schemeClr val="tx1"/>
                </a:solidFill>
              </a:rPr>
            </a:br>
            <a:r>
              <a:rPr lang="ru-RU" sz="2000" b="1" i="1" dirty="0" smtClean="0">
                <a:solidFill>
                  <a:schemeClr val="tx1"/>
                </a:solidFill>
              </a:rPr>
              <a:t/>
            </a:r>
            <a:br>
              <a:rPr lang="ru-RU" sz="2000" b="1" i="1" dirty="0" smtClean="0">
                <a:solidFill>
                  <a:schemeClr val="tx1"/>
                </a:solidFill>
              </a:rPr>
            </a:br>
            <a:r>
              <a:rPr lang="ru-RU" sz="2000" b="1" dirty="0" smtClean="0">
                <a:solidFill>
                  <a:schemeClr val="tx1"/>
                </a:solidFill>
              </a:rPr>
              <a:t>Первые 10-15 дней после высадки рассады помидоры можно не поливать, им хватит влаги, внесенной во время посадки. С появлением завязей потребность в воде у томатов резко возрастает. В это время растения поливают с интервалом в 5-7 дней, внося под каждый куст до 5 л воды.</a:t>
            </a:r>
            <a:r>
              <a:rPr lang="ru-RU" sz="1800" dirty="0" smtClean="0">
                <a:solidFill>
                  <a:schemeClr val="tx1"/>
                </a:solidFill>
              </a:rPr>
              <a:t/>
            </a:r>
            <a:br>
              <a:rPr lang="ru-RU" sz="1800" dirty="0" smtClean="0">
                <a:solidFill>
                  <a:schemeClr val="tx1"/>
                </a:solidFill>
              </a:rPr>
            </a:br>
            <a:r>
              <a:rPr lang="ru-RU" sz="1800" dirty="0" smtClean="0">
                <a:solidFill>
                  <a:schemeClr val="tx1"/>
                </a:solidFill>
              </a:rPr>
              <a:t/>
            </a:r>
            <a:br>
              <a:rPr lang="ru-RU" sz="1800" dirty="0" smtClean="0">
                <a:solidFill>
                  <a:schemeClr val="tx1"/>
                </a:solidFill>
              </a:rPr>
            </a:br>
            <a:r>
              <a:rPr lang="ru-RU" dirty="0" smtClean="0"/>
              <a:t/>
            </a:r>
            <a:br>
              <a:rPr lang="ru-RU" dirty="0" smtClean="0"/>
            </a:br>
            <a:endParaRPr lang="ru-RU" dirty="0"/>
          </a:p>
        </p:txBody>
      </p:sp>
      <p:pic>
        <p:nvPicPr>
          <p:cNvPr id="3074" name="Picture 2" descr="C:\Users\123\Desktop\кцсон 2019-2020\шпв 2019-2020 творческая и прикладная д-ть\шпв июнь\mulchirovanie-pomidorov-v-otkrytom-grunte-56-768x576.jpg"/>
          <p:cNvPicPr>
            <a:picLocks noGrp="1" noChangeAspect="1" noChangeArrowheads="1"/>
          </p:cNvPicPr>
          <p:nvPr>
            <p:ph idx="1"/>
          </p:nvPr>
        </p:nvPicPr>
        <p:blipFill>
          <a:blip r:embed="rId2" cstate="print"/>
          <a:srcRect/>
          <a:stretch>
            <a:fillRect/>
          </a:stretch>
        </p:blipFill>
        <p:spPr bwMode="auto">
          <a:xfrm>
            <a:off x="5148064" y="3789040"/>
            <a:ext cx="3477683" cy="2608262"/>
          </a:xfrm>
          <a:prstGeom prst="rect">
            <a:avLst/>
          </a:prstGeom>
          <a:noFill/>
        </p:spPr>
      </p:pic>
      <p:pic>
        <p:nvPicPr>
          <p:cNvPr id="3075" name="Picture 3" descr="C:\Users\123\Desktop\кцсон 2019-2020\шпв 2019-2020 творческая и прикладная д-ть\шпв июнь\maxresdefault.jpg"/>
          <p:cNvPicPr>
            <a:picLocks noChangeAspect="1" noChangeArrowheads="1"/>
          </p:cNvPicPr>
          <p:nvPr/>
        </p:nvPicPr>
        <p:blipFill>
          <a:blip r:embed="rId3" cstate="print"/>
          <a:srcRect/>
          <a:stretch>
            <a:fillRect/>
          </a:stretch>
        </p:blipFill>
        <p:spPr bwMode="auto">
          <a:xfrm>
            <a:off x="467544" y="3789040"/>
            <a:ext cx="4287799" cy="259228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276872"/>
            <a:ext cx="8229600" cy="1143000"/>
          </a:xfrm>
        </p:spPr>
        <p:txBody>
          <a:bodyPr>
            <a:noAutofit/>
          </a:bodyPr>
          <a:lstStyle/>
          <a:p>
            <a:pPr algn="ctr"/>
            <a:r>
              <a:rPr lang="ru-RU" sz="2400" dirty="0" smtClean="0">
                <a:solidFill>
                  <a:schemeClr val="tx1"/>
                </a:solidFill>
              </a:rPr>
              <a:t>Томаты можно формировать в один, два и три стебля.</a:t>
            </a:r>
            <a:br>
              <a:rPr lang="ru-RU" sz="2400" dirty="0" smtClean="0">
                <a:solidFill>
                  <a:schemeClr val="tx1"/>
                </a:solidFill>
              </a:rPr>
            </a:br>
            <a:r>
              <a:rPr lang="ru-RU" sz="2400" dirty="0" smtClean="0">
                <a:solidFill>
                  <a:schemeClr val="tx1"/>
                </a:solidFill>
              </a:rPr>
              <a:t>Все пасынки удаляют, не давая вырасти больше, </a:t>
            </a:r>
            <a:r>
              <a:rPr lang="ru-RU" sz="2400" dirty="0" smtClean="0">
                <a:solidFill>
                  <a:schemeClr val="tx1"/>
                </a:solidFill>
              </a:rPr>
              <a:t/>
            </a:r>
            <a:br>
              <a:rPr lang="ru-RU" sz="2400" dirty="0" smtClean="0">
                <a:solidFill>
                  <a:schemeClr val="tx1"/>
                </a:solidFill>
              </a:rPr>
            </a:br>
            <a:r>
              <a:rPr lang="ru-RU" sz="2400" dirty="0" smtClean="0">
                <a:solidFill>
                  <a:schemeClr val="tx1"/>
                </a:solidFill>
              </a:rPr>
              <a:t>чем </a:t>
            </a:r>
            <a:r>
              <a:rPr lang="ru-RU" sz="2400" dirty="0" smtClean="0">
                <a:solidFill>
                  <a:schemeClr val="tx1"/>
                </a:solidFill>
              </a:rPr>
              <a:t>на 5 см в длину.</a:t>
            </a:r>
            <a:br>
              <a:rPr lang="ru-RU" sz="2400" dirty="0" smtClean="0">
                <a:solidFill>
                  <a:schemeClr val="tx1"/>
                </a:solidFill>
              </a:rPr>
            </a:br>
            <a:r>
              <a:rPr lang="ru-RU" sz="2400" dirty="0" smtClean="0">
                <a:solidFill>
                  <a:schemeClr val="tx1"/>
                </a:solidFill>
              </a:rPr>
              <a:t>Производить эту процедуру необходимо утром в солнечный день, чтобы до вечера ранки затянулись.</a:t>
            </a:r>
            <a:br>
              <a:rPr lang="ru-RU" sz="2400" dirty="0" smtClean="0">
                <a:solidFill>
                  <a:schemeClr val="tx1"/>
                </a:solidFill>
              </a:rPr>
            </a:br>
            <a:r>
              <a:rPr lang="ru-RU" sz="2400" dirty="0" smtClean="0">
                <a:solidFill>
                  <a:schemeClr val="tx1"/>
                </a:solidFill>
              </a:rPr>
              <a:t>Пасынки нельзя отрывать руками, чтобы не повредить стебель. Обычно используют острый секатор или небольшие ножницы.</a:t>
            </a:r>
            <a:r>
              <a:rPr lang="ru-RU" sz="1200" dirty="0" smtClean="0">
                <a:solidFill>
                  <a:schemeClr val="tx1"/>
                </a:solidFill>
              </a:rPr>
              <a:t/>
            </a:r>
            <a:br>
              <a:rPr lang="ru-RU" sz="1200" dirty="0" smtClean="0">
                <a:solidFill>
                  <a:schemeClr val="tx1"/>
                </a:solidFill>
              </a:rPr>
            </a:br>
            <a:r>
              <a:rPr lang="ru-RU" sz="1200" i="1" dirty="0" smtClean="0">
                <a:solidFill>
                  <a:schemeClr val="tx1"/>
                </a:solidFill>
              </a:rPr>
              <a:t/>
            </a:r>
            <a:br>
              <a:rPr lang="ru-RU" sz="1200" i="1" dirty="0" smtClean="0">
                <a:solidFill>
                  <a:schemeClr val="tx1"/>
                </a:solidFill>
              </a:rPr>
            </a:br>
            <a:endParaRPr lang="ru-RU" sz="1200" dirty="0"/>
          </a:p>
        </p:txBody>
      </p:sp>
      <p:pic>
        <p:nvPicPr>
          <p:cNvPr id="4100" name="Picture 4" descr="C:\Users\123\Desktop\кцсон 2019-2020\шпв 2019-2020 творческая и прикладная д-ть\шпв июнь\939a1df769a57249911bcde8df6c71c738d2d52e3f808515f6c55453f4f31d74.jpg"/>
          <p:cNvPicPr>
            <a:picLocks noGrp="1" noChangeAspect="1" noChangeArrowheads="1"/>
          </p:cNvPicPr>
          <p:nvPr>
            <p:ph idx="1"/>
          </p:nvPr>
        </p:nvPicPr>
        <p:blipFill>
          <a:blip r:embed="rId2" cstate="print"/>
          <a:srcRect/>
          <a:stretch>
            <a:fillRect/>
          </a:stretch>
        </p:blipFill>
        <p:spPr bwMode="auto">
          <a:xfrm>
            <a:off x="539552" y="3127057"/>
            <a:ext cx="8229600" cy="373094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44824"/>
            <a:ext cx="8229600" cy="1143000"/>
          </a:xfrm>
        </p:spPr>
        <p:txBody>
          <a:bodyPr>
            <a:normAutofit fontScale="90000"/>
          </a:bodyPr>
          <a:lstStyle/>
          <a:p>
            <a:r>
              <a:rPr lang="ru-RU" sz="2000" b="1" dirty="0" smtClean="0">
                <a:solidFill>
                  <a:schemeClr val="tx1"/>
                </a:solidFill>
              </a:rPr>
              <a:t>При выращивании в теплице растения требуется подвязать к шпалере </a:t>
            </a:r>
            <a:r>
              <a:rPr lang="ru-RU" sz="2000" b="1" dirty="0" smtClean="0">
                <a:solidFill>
                  <a:schemeClr val="tx1"/>
                </a:solidFill>
              </a:rPr>
              <a:t>(шпалера-решётка</a:t>
            </a:r>
            <a:r>
              <a:rPr lang="ru-RU" sz="2000" b="1" dirty="0" smtClean="0">
                <a:solidFill>
                  <a:schemeClr val="tx1"/>
                </a:solidFill>
              </a:rPr>
              <a:t>, служащая опорой для растений. </a:t>
            </a:r>
            <a:r>
              <a:rPr lang="ru-RU" sz="2000" b="1" dirty="0" smtClean="0">
                <a:solidFill>
                  <a:schemeClr val="tx1"/>
                </a:solidFill>
              </a:rPr>
              <a:t>через </a:t>
            </a:r>
            <a:r>
              <a:rPr lang="ru-RU" sz="2000" b="1" dirty="0" smtClean="0">
                <a:solidFill>
                  <a:schemeClr val="tx1"/>
                </a:solidFill>
              </a:rPr>
              <a:t>неделю после высадки.</a:t>
            </a:r>
            <a:br>
              <a:rPr lang="ru-RU" sz="2000" b="1" dirty="0" smtClean="0">
                <a:solidFill>
                  <a:schemeClr val="tx1"/>
                </a:solidFill>
              </a:rPr>
            </a:br>
            <a:r>
              <a:rPr lang="ru-RU" sz="2000" b="1" dirty="0" smtClean="0">
                <a:solidFill>
                  <a:schemeClr val="tx1"/>
                </a:solidFill>
              </a:rPr>
              <a:t>Тепличные томаты обязательно нужно формировать.</a:t>
            </a:r>
            <a:br>
              <a:rPr lang="ru-RU" sz="2000" b="1" dirty="0" smtClean="0">
                <a:solidFill>
                  <a:schemeClr val="tx1"/>
                </a:solidFill>
              </a:rPr>
            </a:br>
            <a:r>
              <a:rPr lang="ru-RU" sz="2000" b="1" dirty="0" err="1" smtClean="0">
                <a:solidFill>
                  <a:schemeClr val="tx1"/>
                </a:solidFill>
              </a:rPr>
              <a:t>Индетерминантные</a:t>
            </a:r>
            <a:r>
              <a:rPr lang="ru-RU" sz="2000" b="1" dirty="0" smtClean="0">
                <a:solidFill>
                  <a:schemeClr val="tx1"/>
                </a:solidFill>
              </a:rPr>
              <a:t> сорта прищипывают над 5 кистью, оставляя сверху два листа.</a:t>
            </a:r>
            <a:br>
              <a:rPr lang="ru-RU" sz="2000" b="1" dirty="0" smtClean="0">
                <a:solidFill>
                  <a:schemeClr val="tx1"/>
                </a:solidFill>
              </a:rPr>
            </a:br>
            <a:r>
              <a:rPr lang="ru-RU" sz="2000" b="1" dirty="0" err="1" smtClean="0">
                <a:solidFill>
                  <a:schemeClr val="tx1"/>
                </a:solidFill>
              </a:rPr>
              <a:t>Детерминантные</a:t>
            </a:r>
            <a:r>
              <a:rPr lang="ru-RU" sz="2000" b="1" dirty="0" smtClean="0">
                <a:solidFill>
                  <a:schemeClr val="tx1"/>
                </a:solidFill>
              </a:rPr>
              <a:t> сорта формируют таким образом, чтобы на кусте осталось 4-5 кистей.</a:t>
            </a:r>
            <a:br>
              <a:rPr lang="ru-RU" sz="2000" b="1" dirty="0" smtClean="0">
                <a:solidFill>
                  <a:schemeClr val="tx1"/>
                </a:solidFill>
              </a:rPr>
            </a:br>
            <a:r>
              <a:rPr lang="ru-RU" sz="2000" b="1" dirty="0" smtClean="0">
                <a:solidFill>
                  <a:schemeClr val="tx1"/>
                </a:solidFill>
              </a:rPr>
              <a:t>Нижние пожелтевшие листья периодически обрывают. </a:t>
            </a:r>
            <a:r>
              <a:rPr lang="ru-RU" dirty="0" smtClean="0"/>
              <a:t/>
            </a:r>
            <a:br>
              <a:rPr lang="ru-RU" dirty="0" smtClean="0"/>
            </a:br>
            <a:endParaRPr lang="ru-RU" dirty="0"/>
          </a:p>
        </p:txBody>
      </p:sp>
      <p:pic>
        <p:nvPicPr>
          <p:cNvPr id="5122" name="Picture 2" descr="C:\Users\123\Desktop\кцсон 2019-2020\шпв 2019-2020 творческая и прикладная д-ть\шпв июнь\pomidor-teplica.gif"/>
          <p:cNvPicPr>
            <a:picLocks noGrp="1" noChangeAspect="1" noChangeArrowheads="1"/>
          </p:cNvPicPr>
          <p:nvPr>
            <p:ph idx="1"/>
          </p:nvPr>
        </p:nvPicPr>
        <p:blipFill>
          <a:blip r:embed="rId2" cstate="print"/>
          <a:srcRect/>
          <a:stretch>
            <a:fillRect/>
          </a:stretch>
        </p:blipFill>
        <p:spPr bwMode="auto">
          <a:xfrm>
            <a:off x="1763688" y="2492896"/>
            <a:ext cx="5465514" cy="368768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dirty="0" smtClean="0">
                <a:solidFill>
                  <a:schemeClr val="tx1"/>
                </a:solidFill>
              </a:rPr>
              <a:t>Полив проводят в первой половине дня, </a:t>
            </a:r>
            <a:r>
              <a:rPr lang="ru-RU" sz="2000" dirty="0" smtClean="0">
                <a:solidFill>
                  <a:schemeClr val="tx1"/>
                </a:solidFill>
              </a:rPr>
              <a:t>после </a:t>
            </a:r>
            <a:r>
              <a:rPr lang="ru-RU" sz="2000" dirty="0" smtClean="0">
                <a:solidFill>
                  <a:schemeClr val="tx1"/>
                </a:solidFill>
              </a:rPr>
              <a:t>этого теплицу проветривают.</a:t>
            </a:r>
            <a:br>
              <a:rPr lang="ru-RU" sz="2000" dirty="0" smtClean="0">
                <a:solidFill>
                  <a:schemeClr val="tx1"/>
                </a:solidFill>
              </a:rPr>
            </a:br>
            <a:endParaRPr lang="ru-RU" sz="2000" dirty="0"/>
          </a:p>
        </p:txBody>
      </p:sp>
      <p:sp>
        <p:nvSpPr>
          <p:cNvPr id="3" name="Содержимое 2"/>
          <p:cNvSpPr>
            <a:spLocks noGrp="1"/>
          </p:cNvSpPr>
          <p:nvPr>
            <p:ph idx="1"/>
          </p:nvPr>
        </p:nvSpPr>
        <p:spPr/>
        <p:txBody>
          <a:bodyPr/>
          <a:lstStyle/>
          <a:p>
            <a:endParaRPr lang="ru-RU" dirty="0"/>
          </a:p>
        </p:txBody>
      </p:sp>
      <p:pic>
        <p:nvPicPr>
          <p:cNvPr id="6146" name="Picture 2" descr="C:\Users\123\Desktop\кцсон 2019-2020\шпв 2019-2020 творческая и прикладная д-ть\шпв июнь\maxresdefault (1).jpg"/>
          <p:cNvPicPr>
            <a:picLocks noChangeAspect="1" noChangeArrowheads="1"/>
          </p:cNvPicPr>
          <p:nvPr/>
        </p:nvPicPr>
        <p:blipFill>
          <a:blip r:embed="rId2" cstate="print"/>
          <a:srcRect/>
          <a:stretch>
            <a:fillRect/>
          </a:stretch>
        </p:blipFill>
        <p:spPr bwMode="auto">
          <a:xfrm>
            <a:off x="4499992" y="4078231"/>
            <a:ext cx="4644008" cy="2779769"/>
          </a:xfrm>
          <a:prstGeom prst="rect">
            <a:avLst/>
          </a:prstGeom>
          <a:noFill/>
        </p:spPr>
      </p:pic>
      <p:pic>
        <p:nvPicPr>
          <p:cNvPr id="6147" name="Picture 3" descr="C:\Users\123\Desktop\кцсон 2019-2020\шпв 2019-2020 творческая и прикладная д-ть\шпв июнь\Kak-sazhat-pomidory-56.jpg"/>
          <p:cNvPicPr>
            <a:picLocks noChangeAspect="1" noChangeArrowheads="1"/>
          </p:cNvPicPr>
          <p:nvPr/>
        </p:nvPicPr>
        <p:blipFill>
          <a:blip r:embed="rId3" cstate="print"/>
          <a:srcRect/>
          <a:stretch>
            <a:fillRect/>
          </a:stretch>
        </p:blipFill>
        <p:spPr bwMode="auto">
          <a:xfrm>
            <a:off x="0" y="1772816"/>
            <a:ext cx="4499992" cy="280831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800" dirty="0" smtClean="0">
                <a:solidFill>
                  <a:schemeClr val="tx1"/>
                </a:solidFill>
              </a:rPr>
              <a:t>Корневые подкормки вносят трижды  за сезон. В качестве подкормки можно использовать минеральные комплексы, жидкие органические удобрения, настой скошенной травы.</a:t>
            </a:r>
            <a:br>
              <a:rPr lang="ru-RU" sz="1800" dirty="0" smtClean="0">
                <a:solidFill>
                  <a:schemeClr val="tx1"/>
                </a:solidFill>
              </a:rPr>
            </a:br>
            <a:endParaRPr lang="ru-RU" sz="1800" dirty="0"/>
          </a:p>
        </p:txBody>
      </p:sp>
      <p:pic>
        <p:nvPicPr>
          <p:cNvPr id="7170" name="Picture 2" descr="C:\Users\123\Desktop\кцсон 2019-2020\шпв 2019-2020 творческая и прикладная д-ть\шпв июнь\resize.jpg"/>
          <p:cNvPicPr>
            <a:picLocks noGrp="1" noChangeAspect="1" noChangeArrowheads="1"/>
          </p:cNvPicPr>
          <p:nvPr>
            <p:ph idx="1"/>
          </p:nvPr>
        </p:nvPicPr>
        <p:blipFill>
          <a:blip r:embed="rId2" cstate="print"/>
          <a:srcRect/>
          <a:stretch>
            <a:fillRect/>
          </a:stretch>
        </p:blipFill>
        <p:spPr bwMode="auto">
          <a:xfrm>
            <a:off x="1510545" y="1935163"/>
            <a:ext cx="6122910" cy="438943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000" dirty="0" smtClean="0">
                <a:solidFill>
                  <a:schemeClr val="tx1"/>
                </a:solidFill>
              </a:rPr>
              <a:t>Для более успешного опыления кусты во время цветения встряхивают.</a:t>
            </a:r>
            <a:endParaRPr lang="ru-RU" sz="2000" dirty="0"/>
          </a:p>
        </p:txBody>
      </p:sp>
      <p:pic>
        <p:nvPicPr>
          <p:cNvPr id="8194" name="Picture 2" descr="C:\Users\123\Desktop\кцсон 2019-2020\шпв 2019-2020 творческая и прикладная д-ть\шпв июнь\img_0535.jpg"/>
          <p:cNvPicPr>
            <a:picLocks noGrp="1" noChangeAspect="1" noChangeArrowheads="1"/>
          </p:cNvPicPr>
          <p:nvPr>
            <p:ph idx="1"/>
          </p:nvPr>
        </p:nvPicPr>
        <p:blipFill>
          <a:blip r:embed="rId2" cstate="print"/>
          <a:srcRect/>
          <a:stretch>
            <a:fillRect/>
          </a:stretch>
        </p:blipFill>
        <p:spPr bwMode="auto">
          <a:xfrm>
            <a:off x="1279922" y="1935163"/>
            <a:ext cx="6584156" cy="438943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Спасибо за внимание!</a:t>
            </a:r>
            <a:endParaRPr lang="ru-RU" dirty="0"/>
          </a:p>
        </p:txBody>
      </p:sp>
      <p:pic>
        <p:nvPicPr>
          <p:cNvPr id="9218" name="Picture 2" descr="C:\Users\123\Desktop\кцсон 2019-2020\шпв 2019-2020 творческая и прикладная д-ть\шпв июнь\indeterminantnie-sorta-tomatov.jpg"/>
          <p:cNvPicPr>
            <a:picLocks noGrp="1" noChangeAspect="1" noChangeArrowheads="1"/>
          </p:cNvPicPr>
          <p:nvPr>
            <p:ph idx="1"/>
          </p:nvPr>
        </p:nvPicPr>
        <p:blipFill>
          <a:blip r:embed="rId2" cstate="print"/>
          <a:srcRect/>
          <a:stretch>
            <a:fillRect/>
          </a:stretch>
        </p:blipFill>
        <p:spPr bwMode="auto">
          <a:xfrm>
            <a:off x="1645708" y="1935163"/>
            <a:ext cx="5852583" cy="4389437"/>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58</TotalTime>
  <Words>121</Words>
  <Application>Microsoft Office PowerPoint</Application>
  <PresentationFormat>Экран (4:3)</PresentationFormat>
  <Paragraphs>11</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Поток</vt:lpstr>
      <vt:lpstr>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vt:lpstr>
      <vt:lpstr>Тема занятия: «Организация работ на приусадебном участке. Уход за томатами.</vt:lpstr>
      <vt:lpstr>После высадки томатов следят, чтобы не образовывалась жесткая корка, почву регулярно рыхлят вслед за поливом.</vt:lpstr>
      <vt:lpstr>         Через 15-20 дней после посадки в открытый грунт, помидоры нужно окучить, в дальнейшем эту процедуру проводят еще дважды. Одновременно с окучиванием вносят минеральные удобрения. Их нехватку можно выявить по внешнему виду растений. Томаты не любят полив дождеванием, влагу вносят строго под корень. Культура требует редкого, но обильного полива. Определить необходимость увлажнения можно по внешнему виду томатов — листья темнеют, становятся поникшими.  Первые 10-15 дней после высадки рассады помидоры можно не поливать, им хватит влаги, внесенной во время посадки. С появлением завязей потребность в воде у томатов резко возрастает. В это время растения поливают с интервалом в 5-7 дней, внося под каждый куст до 5 л воды.   </vt:lpstr>
      <vt:lpstr>Томаты можно формировать в один, два и три стебля. Все пасынки удаляют, не давая вырасти больше,  чем на 5 см в длину. Производить эту процедуру необходимо утром в солнечный день, чтобы до вечера ранки затянулись. Пасынки нельзя отрывать руками, чтобы не повредить стебель. Обычно используют острый секатор или небольшие ножницы.  </vt:lpstr>
      <vt:lpstr>При выращивании в теплице растения требуется подвязать к шпалере (шпалера-решётка, служащая опорой для растений. через неделю после высадки. Тепличные томаты обязательно нужно формировать. Индетерминантные сорта прищипывают над 5 кистью, оставляя сверху два листа. Детерминантные сорта формируют таким образом, чтобы на кусте осталось 4-5 кистей. Нижние пожелтевшие листья периодически обрывают.  </vt:lpstr>
      <vt:lpstr>Полив проводят в первой половине дня, после этого теплицу проветривают. </vt:lpstr>
      <vt:lpstr>Корневые подкормки вносят трижды  за сезон. В качестве подкормки можно использовать минеральные комплексы, жидкие органические удобрения, настой скошенной травы. </vt:lpstr>
      <vt:lpstr>Для более успешного опыления кусты во время цветения встряхивают.</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dc:title>
  <dc:creator>123</dc:creator>
  <cp:lastModifiedBy>Евгения</cp:lastModifiedBy>
  <cp:revision>7</cp:revision>
  <dcterms:created xsi:type="dcterms:W3CDTF">2020-06-04T09:23:06Z</dcterms:created>
  <dcterms:modified xsi:type="dcterms:W3CDTF">2020-06-04T10:32:05Z</dcterms:modified>
</cp:coreProperties>
</file>