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9" r:id="rId3"/>
    <p:sldId id="257" r:id="rId4"/>
    <p:sldId id="271" r:id="rId5"/>
    <p:sldId id="272" r:id="rId6"/>
    <p:sldId id="263" r:id="rId7"/>
    <p:sldId id="270" r:id="rId8"/>
    <p:sldId id="264" r:id="rId9"/>
    <p:sldId id="273" r:id="rId10"/>
    <p:sldId id="265" r:id="rId11"/>
    <p:sldId id="274" r:id="rId12"/>
    <p:sldId id="266" r:id="rId13"/>
    <p:sldId id="268" r:id="rId14"/>
    <p:sldId id="267" r:id="rId15"/>
    <p:sldId id="275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1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904B65-55B2-437A-AF59-40FF497F7247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45AF0E-BC1D-4DC6-A027-BD814E99ED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1732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AF0E-BC1D-4DC6-A027-BD814E99ED1C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3366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43608" y="692696"/>
            <a:ext cx="6712094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rgbClr val="002060"/>
                </a:solidFill>
                <a:effectLst/>
              </a:rPr>
              <a:t>Путешествие </a:t>
            </a:r>
          </a:p>
          <a:p>
            <a:pPr algn="ctr"/>
            <a:r>
              <a:rPr lang="ru-RU" sz="5400" b="1" cap="none" spc="0" dirty="0" smtClean="0">
                <a:ln/>
                <a:solidFill>
                  <a:srgbClr val="002060"/>
                </a:solidFill>
                <a:effectLst/>
              </a:rPr>
              <a:t>по святым местам </a:t>
            </a:r>
          </a:p>
          <a:p>
            <a:pPr algn="ctr"/>
            <a:r>
              <a:rPr lang="ru-RU" sz="5400" b="1" cap="none" spc="0" dirty="0" smtClean="0">
                <a:ln/>
                <a:solidFill>
                  <a:srgbClr val="002060"/>
                </a:solidFill>
                <a:effectLst/>
              </a:rPr>
              <a:t>г. Каменск-Уральский</a:t>
            </a:r>
          </a:p>
          <a:p>
            <a:pPr algn="ctr"/>
            <a:r>
              <a:rPr lang="ru-RU" sz="5400" b="1" dirty="0" smtClean="0">
                <a:ln/>
                <a:solidFill>
                  <a:srgbClr val="002060"/>
                </a:solidFill>
              </a:rPr>
              <a:t>(Церкви, соборы)</a:t>
            </a:r>
            <a:endParaRPr lang="ru-RU" sz="5400" b="1" cap="none" spc="0" dirty="0">
              <a:ln/>
              <a:solidFill>
                <a:srgbClr val="002060"/>
              </a:solidFill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11960" y="5085184"/>
            <a:ext cx="47525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1600" b="1" cap="none" spc="0" dirty="0" smtClean="0">
                <a:ln/>
                <a:solidFill>
                  <a:srgbClr val="002060"/>
                </a:solidFill>
                <a:effectLst/>
              </a:rPr>
              <a:t>Направление</a:t>
            </a:r>
            <a:r>
              <a:rPr lang="ru-RU" sz="1600" b="1" dirty="0" smtClean="0">
                <a:ln/>
                <a:solidFill>
                  <a:srgbClr val="002060"/>
                </a:solidFill>
              </a:rPr>
              <a:t>: социальный (виртуальный)туризм</a:t>
            </a:r>
          </a:p>
          <a:p>
            <a:pPr algn="ctr"/>
            <a:r>
              <a:rPr lang="ru-RU" sz="1600" b="1" cap="none" spc="0" dirty="0" smtClean="0">
                <a:ln/>
                <a:solidFill>
                  <a:srgbClr val="002060"/>
                </a:solidFill>
                <a:effectLst/>
              </a:rPr>
              <a:t>Специалист по социальной работе Бабаева Е.П.</a:t>
            </a:r>
            <a:endParaRPr lang="ru-RU" sz="1600" b="1" cap="none" spc="0" dirty="0">
              <a:ln/>
              <a:solidFill>
                <a:srgbClr val="00206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09480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39321"/>
            <a:ext cx="8424936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8377237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0597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659065"/>
            <a:ext cx="238125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8879" y="4709024"/>
            <a:ext cx="238125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739331"/>
            <a:ext cx="238125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79512" y="116632"/>
            <a:ext cx="8507288" cy="4464497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6400" dirty="0"/>
              <a:t>Каменск-Уральский Преображенский монастырь ведет свою историю с женской общины, учрежденной в 1860 году, основательницей и первой начальницей которой была Авдотья Ивановна Воронина. На ее средства и на пожертвования жителей города были выстроены необходимые здания.</a:t>
            </a:r>
          </a:p>
          <a:p>
            <a:pPr marL="0" indent="0">
              <a:buNone/>
            </a:pPr>
            <a:r>
              <a:rPr lang="ru-RU" sz="6400" dirty="0" smtClean="0"/>
              <a:t>Первая </a:t>
            </a:r>
            <a:r>
              <a:rPr lang="ru-RU" sz="6400" dirty="0"/>
              <a:t>церковь была устроена в доме (ныне — </a:t>
            </a:r>
            <a:r>
              <a:rPr lang="ru-RU" sz="6400" dirty="0" smtClean="0"/>
              <a:t>ул. Кирова, </a:t>
            </a:r>
            <a:r>
              <a:rPr lang="ru-RU" sz="6400" dirty="0"/>
              <a:t>16) и освящена 21 октября 1862 года в честь Казанской иконы Божией Матери.</a:t>
            </a:r>
          </a:p>
          <a:p>
            <a:pPr marL="0" indent="0">
              <a:buNone/>
            </a:pPr>
            <a:r>
              <a:rPr lang="ru-RU" sz="6400" dirty="0" smtClean="0"/>
              <a:t>Предположительно </a:t>
            </a:r>
            <a:r>
              <a:rPr lang="ru-RU" sz="6400" dirty="0"/>
              <a:t>в 1872 году началось строительство храма, которое завершилось через шесть лет. Главный престол освящен в честь Преображения Господня (15 октября 1878 года), правый придел — в честь Благовещения Пресвятой Богородицы, левый придел — в честь Святителя Николая, архиепископа Мир Ликийских.</a:t>
            </a:r>
          </a:p>
          <a:p>
            <a:pPr marL="0" indent="0">
              <a:buNone/>
            </a:pPr>
            <a:r>
              <a:rPr lang="ru-RU" sz="6400" dirty="0" smtClean="0"/>
              <a:t>На </a:t>
            </a:r>
            <a:r>
              <a:rPr lang="ru-RU" sz="6400" dirty="0"/>
              <a:t>территории монастыря находилась каменная часовня, построенная еще в конце XVIII века. В 1917 году в Преображенском женском монастыре проживало 30 монахинь и 150 послушниц</a:t>
            </a:r>
            <a:r>
              <a:rPr lang="ru-RU" sz="8000" dirty="0"/>
              <a:t>.</a:t>
            </a:r>
          </a:p>
          <a:p>
            <a:pPr marL="0" indent="0">
              <a:buNone/>
            </a:pPr>
            <a:r>
              <a:rPr lang="ru-RU" sz="6400" dirty="0" smtClean="0"/>
              <a:t>В </a:t>
            </a:r>
            <a:r>
              <a:rPr lang="ru-RU" sz="6400" dirty="0"/>
              <a:t>1920 году монастырь был закрыт. 27 октября 1921 года постановлением Каменского уездно-городского исполкома была закрыта и Преображенская церковь, в которой тогда еще совершались богослужения. Храм был осквернен и разграблен. Здания бывшего монастыря были заняты Уездным военкоматом и Уездным земельным управлением. В церкви разместились сельскохозяйственные курсы. В разное время в молитвенном помещении располагались детские воспитательные учреждения, клуб, хлебозавод и склады. Бывший сестринский корпус занимали отделы советских органов власти.</a:t>
            </a:r>
          </a:p>
          <a:p>
            <a:pPr marL="0" indent="0">
              <a:buNone/>
            </a:pPr>
            <a:r>
              <a:rPr lang="ru-RU" sz="6400" dirty="0"/>
              <a:t>В 1998 году Святейшим патриархом Московским и Всея Руси Алексием II было решено основать в Каменске-Уральском Преображенский мужской монастырь на месте разрушенного женского монастыря.</a:t>
            </a:r>
          </a:p>
          <a:p>
            <a:pPr marL="0" indent="0">
              <a:buNone/>
            </a:pPr>
            <a:endParaRPr lang="ru-RU" sz="6400" dirty="0"/>
          </a:p>
        </p:txBody>
      </p:sp>
    </p:spTree>
    <p:extLst>
      <p:ext uri="{BB962C8B-B14F-4D97-AF65-F5344CB8AC3E}">
        <p14:creationId xmlns:p14="http://schemas.microsoft.com/office/powerpoint/2010/main" val="515937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44624"/>
            <a:ext cx="8928992" cy="68133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dirty="0" smtClean="0"/>
              <a:t>Летом </a:t>
            </a:r>
            <a:r>
              <a:rPr lang="ru-RU" sz="1600" dirty="0"/>
              <a:t>2002 года распоряжением Правительства Свердловской области церковь Преображения Преображенского монастыря передана в собственность Екатеринбургской Епархии Русской Православной церкви.</a:t>
            </a:r>
          </a:p>
          <a:p>
            <a:pPr marL="0" indent="0">
              <a:buNone/>
            </a:pPr>
            <a:r>
              <a:rPr lang="ru-RU" sz="1600" dirty="0" smtClean="0"/>
              <a:t>После </a:t>
            </a:r>
            <a:r>
              <a:rPr lang="ru-RU" sz="1600" dirty="0"/>
              <a:t>восьмидесяти лет запустения, обитель вновь возрождается для иноческой и духовно-просветительской деятельности.</a:t>
            </a:r>
          </a:p>
          <a:p>
            <a:pPr marL="0" indent="0" algn="ctr">
              <a:buNone/>
            </a:pPr>
            <a:r>
              <a:rPr lang="ru-RU" sz="1200" b="1" u="sng" dirty="0">
                <a:solidFill>
                  <a:srgbClr val="FF0000"/>
                </a:solidFill>
                <a:ea typeface="+mj-ea"/>
                <a:cs typeface="+mj-cs"/>
              </a:rPr>
              <a:t>В Спасо-Преображенском монастыре пребывают пять святынь – частицы мощей святых Православной Церкви, которым вы можете поклониться, и по их молитвам милостью Божией получить благодать и исцеление души и тела</a:t>
            </a:r>
            <a:endParaRPr lang="ru-RU" sz="2000" u="sng" dirty="0">
              <a:solidFill>
                <a:srgbClr val="FF0000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ru-RU" sz="1200" b="1" u="sng" dirty="0" smtClean="0">
              <a:solidFill>
                <a:srgbClr val="002060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1200" b="1" dirty="0" smtClean="0">
                <a:solidFill>
                  <a:srgbClr val="002060"/>
                </a:solidFill>
              </a:rPr>
              <a:t>Ковчег </a:t>
            </a:r>
            <a:r>
              <a:rPr lang="ru-RU" sz="1200" b="1" dirty="0">
                <a:solidFill>
                  <a:srgbClr val="002060"/>
                </a:solidFill>
              </a:rPr>
              <a:t>с частицей мощей святителя </a:t>
            </a:r>
            <a:r>
              <a:rPr lang="ru-RU" sz="1200" b="1" dirty="0" smtClean="0">
                <a:solidFill>
                  <a:srgbClr val="002060"/>
                </a:solidFill>
              </a:rPr>
              <a:t>                         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200" b="1" dirty="0">
                <a:solidFill>
                  <a:srgbClr val="002060"/>
                </a:solidFill>
              </a:rPr>
              <a:t>Мир Ликийских Николая Чудотворца</a:t>
            </a:r>
            <a:endParaRPr lang="ru-RU" sz="1200" dirty="0">
              <a:solidFill>
                <a:srgbClr val="002060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1200" b="1" dirty="0" smtClean="0">
                <a:solidFill>
                  <a:srgbClr val="002060"/>
                </a:solidFill>
              </a:rPr>
              <a:t>                                                                                    </a:t>
            </a:r>
            <a:r>
              <a:rPr lang="ru-RU" sz="1200" b="1" dirty="0">
                <a:solidFill>
                  <a:srgbClr val="002060"/>
                </a:solidFill>
              </a:rPr>
              <a:t>Икона</a:t>
            </a:r>
            <a:r>
              <a:rPr lang="ru-RU" sz="1800" b="1" dirty="0">
                <a:solidFill>
                  <a:srgbClr val="002060"/>
                </a:solidFill>
              </a:rPr>
              <a:t> </a:t>
            </a:r>
            <a:r>
              <a:rPr lang="ru-RU" sz="1200" b="1" dirty="0">
                <a:solidFill>
                  <a:srgbClr val="002060"/>
                </a:solidFill>
              </a:rPr>
              <a:t>с частицей мощей святителя Исаии,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1200" b="1" dirty="0">
                <a:solidFill>
                  <a:srgbClr val="002060"/>
                </a:solidFill>
              </a:rPr>
              <a:t>                                                                                            </a:t>
            </a:r>
            <a:r>
              <a:rPr lang="ru-RU" sz="1200" b="1" dirty="0" smtClean="0">
                <a:solidFill>
                  <a:srgbClr val="002060"/>
                </a:solidFill>
              </a:rPr>
              <a:t>епископа </a:t>
            </a:r>
            <a:r>
              <a:rPr lang="ru-RU" sz="1200" b="1" dirty="0">
                <a:solidFill>
                  <a:srgbClr val="002060"/>
                </a:solidFill>
              </a:rPr>
              <a:t>Ростовского, чудотворца</a:t>
            </a:r>
          </a:p>
          <a:p>
            <a:pPr marL="0" lvl="0" indent="0">
              <a:spcBef>
                <a:spcPts val="0"/>
              </a:spcBef>
              <a:buNone/>
            </a:pPr>
            <a:endParaRPr lang="ru-RU" sz="1200" b="1" dirty="0">
              <a:solidFill>
                <a:srgbClr val="002060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ru-RU" sz="1200" b="1" dirty="0" smtClean="0">
              <a:solidFill>
                <a:srgbClr val="002060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1200" b="1" dirty="0">
                <a:solidFill>
                  <a:srgbClr val="002060"/>
                </a:solidFill>
              </a:rPr>
              <a:t> </a:t>
            </a:r>
            <a:r>
              <a:rPr lang="ru-RU" sz="1200" b="1" dirty="0" smtClean="0">
                <a:solidFill>
                  <a:srgbClr val="002060"/>
                </a:solidFill>
              </a:rPr>
              <a:t>                                                                                            </a:t>
            </a:r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87" y="2420888"/>
            <a:ext cx="2396974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0657" y="2780928"/>
            <a:ext cx="1414932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4216" y="2492896"/>
            <a:ext cx="1326638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412" y="4918938"/>
            <a:ext cx="1365184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1328" y="4918938"/>
            <a:ext cx="1326002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4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844824"/>
            <a:ext cx="3170237" cy="50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5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467" y="4347623"/>
            <a:ext cx="3267075" cy="50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7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186" y="4302444"/>
            <a:ext cx="3316287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6941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>
                <a:solidFill>
                  <a:srgbClr val="002060"/>
                </a:solidFill>
              </a:rPr>
              <a:t>КАФЕДРАЛЬНЫЙ СОБОР ВО ИМЯ СВЯТОЙ ЖИВОНАЧАЛЬНОЙ ТРОИЦЫ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40768"/>
            <a:ext cx="8096047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7239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0864" y="4869160"/>
            <a:ext cx="238125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237" y="4005064"/>
            <a:ext cx="238125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5496" y="197346"/>
            <a:ext cx="921702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В 1701 году при Каменском заводе был построен деревянный храм во имя Трех Святителей, с приделом во имя святого праведного Артемия </a:t>
            </a:r>
            <a:r>
              <a:rPr lang="ru-RU" sz="1400" dirty="0" err="1"/>
              <a:t>Веркольского</a:t>
            </a:r>
            <a:r>
              <a:rPr lang="ru-RU" sz="1400" dirty="0"/>
              <a:t>. Этот храм сгорел при пожаре в 1768 году. В 1770 году построен был второй храм с оставлением прежних антиминсов, который так же сгорел во время пожара в 1815 году.</a:t>
            </a:r>
          </a:p>
          <a:p>
            <a:endParaRPr lang="ru-RU" sz="1400" dirty="0"/>
          </a:p>
          <a:p>
            <a:r>
              <a:rPr lang="ru-RU" sz="1400" dirty="0"/>
              <a:t>Так как храм был построен из плохого соснового леса то еще в 1790 году было дано разрешение на строительство каменного трех престольного храма с главным престолом во имя Святой Троицы, и двух приделов: южного — в честь Трех Святителей, северного — в честь святого праведного Артемия </a:t>
            </a:r>
            <a:r>
              <a:rPr lang="ru-RU" sz="1400" dirty="0" err="1"/>
              <a:t>Веркольского</a:t>
            </a:r>
            <a:r>
              <a:rPr lang="ru-RU" sz="1400" dirty="0"/>
              <a:t>. Строительство церкви возобновилось по новому проекту, В 1805 году были построены и освящены придельные храмы. Освящение основного храма Святой </a:t>
            </a:r>
            <a:r>
              <a:rPr lang="ru-RU" sz="1400" dirty="0" err="1"/>
              <a:t>Живоначальной</a:t>
            </a:r>
            <a:r>
              <a:rPr lang="ru-RU" sz="1400" dirty="0"/>
              <a:t> Троицы состоялось в 1813 году</a:t>
            </a:r>
            <a:r>
              <a:rPr lang="ru-RU" sz="1400" dirty="0" smtClean="0"/>
              <a:t>.</a:t>
            </a:r>
          </a:p>
          <a:p>
            <a:r>
              <a:rPr lang="ru-RU" sz="1400" dirty="0"/>
              <a:t>В 1912 году Свято-Троицкий храм Каменского завода, наряду еще с пятью приходскими храмами Екатеринбургской епархии, получил статус собора</a:t>
            </a:r>
            <a:r>
              <a:rPr lang="ru-RU" sz="1400" dirty="0" smtClean="0"/>
              <a:t>.</a:t>
            </a:r>
          </a:p>
          <a:p>
            <a:r>
              <a:rPr lang="ru-RU" sz="1400" dirty="0"/>
              <a:t>Закрытие Свято-Троицкого прихода состоялось в декабре 1930 года. На жалобу прихожан против закрытия прихода в Москву властями было заведено дело «О закрытии Свято-Троицкого собора», 13 сентября 1930 года на очередном заседании Малого Президиума </a:t>
            </a:r>
            <a:r>
              <a:rPr lang="ru-RU" sz="1400" dirty="0" err="1"/>
              <a:t>Уралоблисполкома</a:t>
            </a:r>
            <a:r>
              <a:rPr lang="ru-RU" sz="1400" dirty="0"/>
              <a:t> было принято постановление: «Разрешить Каменскому Райисполкому использовать под культурно-просветительное учреждение здание церкви, закрытой по постановлению Президиума Облисполкома от 3 февраля 1930 года, с обязательным переоборудованием с месячный срок</a:t>
            </a:r>
            <a:r>
              <a:rPr lang="ru-RU" dirty="0" smtClean="0"/>
              <a:t>.</a:t>
            </a:r>
            <a:r>
              <a:rPr lang="ru-RU" dirty="0"/>
              <a:t> </a:t>
            </a:r>
            <a:r>
              <a:rPr lang="ru-RU" sz="1400" dirty="0"/>
              <a:t>К моменту передачи собора верующим в 1990 году здание церкви находилось в аварийном состоянии</a:t>
            </a:r>
            <a:endParaRPr lang="ru-RU" sz="1400" dirty="0" smtClean="0"/>
          </a:p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1555" y="4005064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dirty="0"/>
              <a:t>В 1998 году Свято-Троицкий собор получил статус Архиерейского подворья. В 1999 году настоятелем был назначен благочинный Южного Церковного округа протоиерей Иоанн Агафонов.</a:t>
            </a:r>
          </a:p>
          <a:p>
            <a:endParaRPr lang="ru-RU" sz="1400" dirty="0"/>
          </a:p>
          <a:p>
            <a:r>
              <a:rPr lang="ru-RU" sz="1400" dirty="0"/>
              <a:t>19 декабря 2001 года в день Святителя и Чудотворца Николая Мирликийского архиепископ Екатеринбургский и Верхотурский Викентий освятил престол в главном храме Каменска-Уральского — Свято-Троицком соборе.</a:t>
            </a:r>
          </a:p>
          <a:p>
            <a:r>
              <a:rPr lang="ru-RU" sz="1400" dirty="0"/>
              <a:t>Сегодня Свято-Троицкий кафедральный собор — главный храм Каменской епархии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09690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3110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rgbClr val="002060"/>
                </a:solidFill>
              </a:rPr>
              <a:t>ЦЕРКОВЬ ВО ИМЯ ПОКРОВА ПРЕСВЯТОЙ БОГОРОДИЦЫ В ВОЛКОВО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3204" y="1284184"/>
            <a:ext cx="6829412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5910" y="6185479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1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Адрес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: г. Каменск-Уральский,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с.Волково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ул. Февральской Революции, 13</a:t>
            </a:r>
          </a:p>
        </p:txBody>
      </p:sp>
    </p:spTree>
    <p:extLst>
      <p:ext uri="{BB962C8B-B14F-4D97-AF65-F5344CB8AC3E}">
        <p14:creationId xmlns:p14="http://schemas.microsoft.com/office/powerpoint/2010/main" val="384302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5890" y="3356992"/>
            <a:ext cx="6294085" cy="309634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sz="1400" dirty="0"/>
          </a:p>
          <a:p>
            <a:pPr marL="0" indent="0">
              <a:buNone/>
            </a:pPr>
            <a:r>
              <a:rPr lang="ru-RU" sz="1300" dirty="0"/>
              <a:t>Сегодня церковь во имя Покрова Пресвятой Богородицы радует глаза окружающих. Величественное здание красное поражает одновременно скромностью и витиеватым кирпичным узором, также светлыми куполами со сверкающими золотыми крестами.</a:t>
            </a:r>
          </a:p>
          <a:p>
            <a:endParaRPr lang="ru-RU" sz="1300" dirty="0"/>
          </a:p>
          <a:p>
            <a:pPr marL="0" indent="0">
              <a:buNone/>
            </a:pPr>
            <a:r>
              <a:rPr lang="ru-RU" sz="1300" dirty="0"/>
              <a:t>Внутри храма царит уют и спокойствие. Стены и своды купола покрыты фресками на евангельские сюжеты. Автор работ – художник Юрий Смирнов. Важными святынями Покровской церкви являются иконы с частицами мощей святых Симеона </a:t>
            </a:r>
            <a:r>
              <a:rPr lang="ru-RU" sz="1300" dirty="0" smtClean="0"/>
              <a:t>Верхотурского и </a:t>
            </a:r>
            <a:r>
              <a:rPr lang="ru-RU" sz="1300" dirty="0" err="1" smtClean="0"/>
              <a:t>Далмата</a:t>
            </a:r>
            <a:r>
              <a:rPr lang="ru-RU" sz="1300" dirty="0" smtClean="0"/>
              <a:t> </a:t>
            </a:r>
            <a:r>
              <a:rPr lang="ru-RU" sz="1300" dirty="0" err="1"/>
              <a:t>Исетского</a:t>
            </a:r>
            <a:r>
              <a:rPr lang="ru-RU" sz="1300" dirty="0"/>
              <a:t>.</a:t>
            </a:r>
          </a:p>
          <a:p>
            <a:pPr marL="0" indent="0">
              <a:buNone/>
            </a:pPr>
            <a:endParaRPr lang="ru-RU" sz="3500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3597" y="4005064"/>
            <a:ext cx="238125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Объект 2"/>
          <p:cNvSpPr txBox="1">
            <a:spLocks/>
          </p:cNvSpPr>
          <p:nvPr/>
        </p:nvSpPr>
        <p:spPr>
          <a:xfrm>
            <a:off x="331912" y="269033"/>
            <a:ext cx="8507288" cy="4312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4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dirty="0" smtClean="0"/>
              <a:t>Первый деревянный, храм в Волково был куплен в </a:t>
            </a:r>
            <a:r>
              <a:rPr lang="ru-RU" dirty="0" err="1" smtClean="0"/>
              <a:t>с.Травянском</a:t>
            </a:r>
            <a:r>
              <a:rPr lang="ru-RU" dirty="0" smtClean="0"/>
              <a:t> и возведен в 1849 г. К началу ХХ в. здание подверглось четырем капитальным ремонтам, поэтому встала необходимость в постройке каменной церкви. Инициатором и координатором строительства называют священника Евгения Ландышева. Работы шли в тяжелые 1914-1915 гг., чин освящения прошел в 1916 г. Покровский </a:t>
            </a:r>
            <a:r>
              <a:rPr lang="ru-RU" dirty="0" err="1" smtClean="0"/>
              <a:t>храмстал</a:t>
            </a:r>
            <a:r>
              <a:rPr lang="ru-RU" dirty="0" smtClean="0"/>
              <a:t> памятником всем погибшим в Отечественной и Первой Мировой войнах.</a:t>
            </a:r>
          </a:p>
          <a:p>
            <a:pPr marL="0" indent="0">
              <a:buFont typeface="Arial" pitchFamily="34" charset="0"/>
              <a:buNone/>
            </a:pPr>
            <a:endParaRPr lang="ru-RU" dirty="0" smtClean="0"/>
          </a:p>
          <a:p>
            <a:pPr marL="0" indent="0">
              <a:buFont typeface="Arial" pitchFamily="34" charset="0"/>
              <a:buNone/>
            </a:pPr>
            <a:r>
              <a:rPr lang="ru-RU" dirty="0" smtClean="0"/>
              <a:t>Церковь прослужила верующим недолго. Уже в 1917 г. отца Евгения арестовали. В бумаге значилось, что «о. Евгений является издателем справочной книжки для священников, в которой дает инструкции, как бороться с социализмом, а также критикует Бебеля». В 1936 г. церковь закрыли и превратили в зерносклад. Затем в каменных помещениях были устроены конторы строителей Уральского алюминиевого комбината и </a:t>
            </a:r>
            <a:r>
              <a:rPr lang="ru-RU" dirty="0" err="1" smtClean="0"/>
              <a:t>Красногорской</a:t>
            </a:r>
            <a:r>
              <a:rPr lang="ru-RU" dirty="0" smtClean="0"/>
              <a:t> ТЭЦ. В годы развитого социализма храм не эксплуатировался и стоял заброшенным.</a:t>
            </a:r>
          </a:p>
          <a:p>
            <a:endParaRPr lang="ru-RU" dirty="0" smtClean="0"/>
          </a:p>
          <a:p>
            <a:pPr marL="0" indent="0">
              <a:buFont typeface="Arial" pitchFamily="34" charset="0"/>
              <a:buNone/>
            </a:pPr>
            <a:r>
              <a:rPr lang="ru-RU" dirty="0" smtClean="0"/>
              <a:t>В начале 1970-х в Каменске-Уральском начала зарождаться православная община. Весной 1987 г. при содействии Каменского горисполкома христианам выделили дом для молитв. А осенью того же года не без проблем церковь Покрова Пресвятой Богородицы вернули верующим. Решение было принято на высоком уровне – в Совете по делам религий при Совете Министров СССР. </a:t>
            </a:r>
            <a:r>
              <a:rPr lang="ru-RU" dirty="0" err="1" smtClean="0"/>
              <a:t>Волковский</a:t>
            </a:r>
            <a:r>
              <a:rPr lang="ru-RU" dirty="0" smtClean="0"/>
              <a:t> храм стал первым в Свердловской области «отданным для христианских целей» религиозным сооружением.</a:t>
            </a:r>
          </a:p>
          <a:p>
            <a:endParaRPr lang="ru-RU" dirty="0" smtClean="0"/>
          </a:p>
          <a:p>
            <a:pPr marL="0" indent="0">
              <a:buFont typeface="Arial" pitchFamily="34" charset="0"/>
              <a:buNone/>
            </a:pPr>
            <a:r>
              <a:rPr lang="ru-RU" dirty="0" smtClean="0"/>
              <a:t>Верующие во главе со священником Иоанном Агафоновым практически за 6 месяцев привели церковь в порядок. 2 апреля 1988 г. </a:t>
            </a:r>
            <a:r>
              <a:rPr lang="ru-RU" dirty="0" err="1" smtClean="0"/>
              <a:t>Волковский</a:t>
            </a:r>
            <a:r>
              <a:rPr lang="ru-RU" dirty="0" smtClean="0"/>
              <a:t> храм освятил архиепископ Свердловский и Курганский </a:t>
            </a:r>
            <a:r>
              <a:rPr lang="ru-RU" dirty="0" err="1" smtClean="0"/>
              <a:t>Мелхиседек</a:t>
            </a:r>
            <a:r>
              <a:rPr lang="ru-RU" dirty="0" smtClean="0"/>
              <a:t>.</a:t>
            </a:r>
          </a:p>
          <a:p>
            <a:pPr marL="0" indent="0">
              <a:buFont typeface="Arial" pitchFamily="34" charset="0"/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9912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>
                <a:solidFill>
                  <a:srgbClr val="002060"/>
                </a:solidFill>
              </a:rPr>
              <a:t>ЦЕРКОВЬ ВО ИМЯ </a:t>
            </a:r>
            <a:r>
              <a:rPr lang="ru-RU" sz="3200" b="1" dirty="0" smtClean="0">
                <a:solidFill>
                  <a:srgbClr val="002060"/>
                </a:solidFill>
              </a:rPr>
              <a:t>СВЯТОГО АРХАНГЕЛА </a:t>
            </a:r>
            <a:r>
              <a:rPr lang="ru-RU" sz="3200" b="1" dirty="0">
                <a:solidFill>
                  <a:srgbClr val="002060"/>
                </a:solidFill>
              </a:rPr>
              <a:t>МИХАИЛА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66" b="5616"/>
          <a:stretch/>
        </p:blipFill>
        <p:spPr bwMode="auto">
          <a:xfrm>
            <a:off x="1585976" y="1196752"/>
            <a:ext cx="6120000" cy="5527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372200" y="6103964"/>
            <a:ext cx="29523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b="1" dirty="0"/>
              <a:t>Адрес: ул. Каменская, 92</a:t>
            </a:r>
          </a:p>
        </p:txBody>
      </p:sp>
    </p:spTree>
    <p:extLst>
      <p:ext uri="{BB962C8B-B14F-4D97-AF65-F5344CB8AC3E}">
        <p14:creationId xmlns:p14="http://schemas.microsoft.com/office/powerpoint/2010/main" val="1240658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6633"/>
            <a:ext cx="9001000" cy="4680520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ru-RU" dirty="0" smtClean="0"/>
              <a:t>Михайло-Архангельская </a:t>
            </a:r>
            <a:r>
              <a:rPr lang="ru-RU" dirty="0"/>
              <a:t>церковь – самая молодая в </a:t>
            </a:r>
            <a:r>
              <a:rPr lang="ru-RU" dirty="0" smtClean="0"/>
              <a:t>г. Каменске-Уральском</a:t>
            </a:r>
            <a:r>
              <a:rPr lang="ru-RU" dirty="0"/>
              <a:t>. В перспективе, рядом с местом нынешней застройки окажется православный центр города</a:t>
            </a:r>
            <a:r>
              <a:rPr lang="ru-RU" dirty="0" smtClean="0"/>
              <a:t>.</a:t>
            </a:r>
            <a:endParaRPr lang="ru-RU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002060"/>
                </a:solidFill>
              </a:rPr>
              <a:t>Антирелигиозная </a:t>
            </a:r>
            <a:r>
              <a:rPr lang="ru-RU" b="1" dirty="0" smtClean="0">
                <a:solidFill>
                  <a:srgbClr val="002060"/>
                </a:solidFill>
              </a:rPr>
              <a:t>предыстория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Храм во имя святого Архистратига Михаила расположился в м-не Южном</a:t>
            </a:r>
            <a:r>
              <a:rPr lang="ru-RU" dirty="0" smtClean="0"/>
              <a:t>.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Так уж случилось, что до любого из уже имеющихся городских храмов было довольно трудно (точнее - далеко) добираться. Поэтому верующие, основав в микрорайоне собственную </a:t>
            </a:r>
            <a:r>
              <a:rPr lang="ru-RU" dirty="0" smtClean="0"/>
              <a:t>общину</a:t>
            </a:r>
            <a:r>
              <a:rPr lang="ru-RU" dirty="0"/>
              <a:t>, стали проводить богослужения в квартире одного из прихожан. По иронии судьбы, молебное помещение находилось недалеко от районной школы. Директор и учителя, прознав о христианах, забили тревогу. Казалось бы, времена борьбы с религией остались далеко в прошлом. Но нет! Вид богомольцев чем-то смутил педагогов</a:t>
            </a:r>
            <a:r>
              <a:rPr lang="ru-RU" dirty="0" smtClean="0"/>
              <a:t>.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По сути, это явилось первым шагом, чтоб поставить в микрорайоне собственную церковь. Был дан старт по сбору денег. Отдельные благотворители и предприятия изъявили желание помочь храму материалами, крепежом или техникой</a:t>
            </a:r>
            <a:r>
              <a:rPr lang="ru-RU" dirty="0" smtClean="0"/>
              <a:t>.</a:t>
            </a:r>
            <a:endParaRPr lang="ru-RU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002060"/>
                </a:solidFill>
              </a:rPr>
              <a:t>Годовое </a:t>
            </a:r>
            <a:r>
              <a:rPr lang="ru-RU" b="1" dirty="0" smtClean="0">
                <a:solidFill>
                  <a:srgbClr val="002060"/>
                </a:solidFill>
              </a:rPr>
              <a:t>строительство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В 2011 г. архиепископ Екатеринбургский и Верхотурский Викентий провел торжественный молебен по случаю закладки первого камня в фундамент нового однопрестольного храма</a:t>
            </a:r>
            <a:r>
              <a:rPr lang="ru-RU" dirty="0" smtClean="0"/>
              <a:t>.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Церковь была возведена добровольными строителями всего за год. За короткий срок жителям города предстал храм исконно русского </a:t>
            </a:r>
            <a:r>
              <a:rPr lang="ru-RU" dirty="0" smtClean="0"/>
              <a:t>стиля, сделанный </a:t>
            </a:r>
            <a:r>
              <a:rPr lang="ru-RU" dirty="0"/>
              <a:t>из оцилиндрованного бруса. Летом 2012 г. прошло освящение </a:t>
            </a:r>
            <a:r>
              <a:rPr lang="ru-RU" b="1" dirty="0"/>
              <a:t>главного</a:t>
            </a:r>
            <a:r>
              <a:rPr lang="ru-RU" dirty="0"/>
              <a:t> престола. Церковь стала носить имя святого Архистратига Михаила.</a:t>
            </a:r>
          </a:p>
          <a:p>
            <a:endParaRPr lang="ru-RU" b="1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119444"/>
            <a:ext cx="238125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Объект 2"/>
          <p:cNvSpPr txBox="1">
            <a:spLocks/>
          </p:cNvSpPr>
          <p:nvPr/>
        </p:nvSpPr>
        <p:spPr>
          <a:xfrm>
            <a:off x="0" y="4043575"/>
            <a:ext cx="4211960" cy="2193737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b="1" dirty="0" smtClean="0"/>
          </a:p>
          <a:p>
            <a:pPr marL="0" indent="0">
              <a:buFont typeface="Arial" pitchFamily="34" charset="0"/>
              <a:buNone/>
            </a:pPr>
            <a:r>
              <a:rPr lang="ru-RU" sz="6000" b="1" dirty="0" smtClean="0">
                <a:solidFill>
                  <a:srgbClr val="002060"/>
                </a:solidFill>
              </a:rPr>
              <a:t>Духовный центр будущего</a:t>
            </a:r>
            <a:endParaRPr lang="ru-RU" sz="6000" dirty="0" smtClean="0"/>
          </a:p>
          <a:p>
            <a:pPr marL="0" indent="0">
              <a:buFont typeface="Arial" pitchFamily="34" charset="0"/>
              <a:buNone/>
            </a:pPr>
            <a:r>
              <a:rPr lang="ru-RU" sz="6000" dirty="0" smtClean="0"/>
              <a:t>После торжественного открытия горожане и духовенство подумали, что не стоит останавливаться на достигнутом. Михайло-Архангельский храм оказался первой вехой в создании городского православного центра. Предполагается, что вскоре рядом появится еще один, каменный, храм. А пока будет идти строительство, прихожане станут посещать деревянную церковь.</a:t>
            </a:r>
          </a:p>
          <a:p>
            <a:pPr marL="0" indent="0">
              <a:buNone/>
            </a:pPr>
            <a:endParaRPr lang="ru-RU" sz="6000" dirty="0" smtClean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-29121" y="5733257"/>
            <a:ext cx="9039795" cy="1008111"/>
          </a:xfrm>
          <a:prstGeom prst="rect">
            <a:avLst/>
          </a:prstGeom>
        </p:spPr>
        <p:txBody>
          <a:bodyPr vert="horz" lIns="91440" tIns="45720" rIns="91440" bIns="45720" rtlCol="0">
            <a:normAutofit fontScale="3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b="1" dirty="0" smtClean="0"/>
          </a:p>
          <a:p>
            <a:pPr marL="0" indent="0">
              <a:buFont typeface="Arial" pitchFamily="34" charset="0"/>
              <a:buNone/>
            </a:pPr>
            <a:endParaRPr lang="ru-RU" sz="6000" dirty="0" smtClean="0"/>
          </a:p>
          <a:p>
            <a:pPr marL="0" indent="0">
              <a:buFont typeface="Arial" pitchFamily="34" charset="0"/>
              <a:buNone/>
            </a:pPr>
            <a:r>
              <a:rPr lang="ru-RU" sz="4600" dirty="0" smtClean="0"/>
              <a:t>В проекте каменный храм уже носит имя святого апостола и евангелиста Иоанна Богослова. Рядом с ним планируется возвести здание духовно-просветительского центра в честь того же святого.</a:t>
            </a:r>
            <a:endParaRPr lang="ru-RU" sz="4600" dirty="0"/>
          </a:p>
        </p:txBody>
      </p:sp>
      <p:pic>
        <p:nvPicPr>
          <p:cNvPr id="9223" name="Picture 7" descr="https://phateev.ru/wp-content/uploads/2014/11/DSC08874_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4685" y="4119444"/>
            <a:ext cx="2704419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3842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b="1" dirty="0" smtClean="0">
                <a:solidFill>
                  <a:srgbClr val="002060"/>
                </a:solidFill>
              </a:rPr>
              <a:t>ЧАСОВНЯ </a:t>
            </a:r>
            <a:r>
              <a:rPr lang="ru-RU" sz="3600" b="1" dirty="0">
                <a:solidFill>
                  <a:srgbClr val="002060"/>
                </a:solidFill>
              </a:rPr>
              <a:t>ВО ИМЯ СВЯТОГО БЛАГОВЕРНОГО ВЕЛИКОГО КНЯЗЯ АЛЕКСАНДРА НЕВСКОГО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340768"/>
            <a:ext cx="7733706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528" y="6155993"/>
            <a:ext cx="41063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3200" dirty="0">
                <a:solidFill>
                  <a:prstClr val="black"/>
                </a:solidFill>
              </a:rPr>
              <a:t>Адрес: пр. Победы, 1А</a:t>
            </a:r>
          </a:p>
        </p:txBody>
      </p:sp>
    </p:spTree>
    <p:extLst>
      <p:ext uri="{BB962C8B-B14F-4D97-AF65-F5344CB8AC3E}">
        <p14:creationId xmlns:p14="http://schemas.microsoft.com/office/powerpoint/2010/main" val="3194030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88641"/>
            <a:ext cx="8229600" cy="3888432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6000" dirty="0" smtClean="0"/>
              <a:t>Часовня </a:t>
            </a:r>
            <a:r>
              <a:rPr lang="ru-RU" sz="6000" dirty="0"/>
              <a:t>расположена в самом центре г. Каменска-Уральского – на пл. Ленинского Комсомола. Ее строительство совпало с 300-летним юбилеем города и стало реализацией проекта «Каменская звонница</a:t>
            </a:r>
            <a:r>
              <a:rPr lang="ru-RU" sz="6000" dirty="0" smtClean="0"/>
              <a:t>».</a:t>
            </a:r>
          </a:p>
          <a:p>
            <a:pPr marL="0" indent="0">
              <a:buNone/>
            </a:pPr>
            <a:endParaRPr lang="ru-RU" sz="6000" dirty="0" smtClean="0"/>
          </a:p>
          <a:p>
            <a:pPr marL="0" indent="0">
              <a:buNone/>
            </a:pPr>
            <a:r>
              <a:rPr lang="ru-RU" sz="6000" dirty="0" smtClean="0"/>
              <a:t>Храм </a:t>
            </a:r>
            <a:r>
              <a:rPr lang="ru-RU" sz="6000" dirty="0"/>
              <a:t>стал своеобразным памятником прошлым поколениям каменцев, и всем, живущим в городе поныне. Здание поставлено по проекту А.В. Долгова и объединяет в себе черты как классического храмового сооружения, так и современного архитектурного стиля. Восемь средних и малых колоколов были подарены колокольным заводом «Пятков и К», девятый – отлит на пожертвования директоров малых предприятий города.</a:t>
            </a:r>
          </a:p>
          <a:p>
            <a:pPr marL="0" indent="0">
              <a:buNone/>
            </a:pPr>
            <a:endParaRPr lang="ru-RU" sz="6000" dirty="0"/>
          </a:p>
          <a:p>
            <a:pPr marL="0" indent="0">
              <a:buNone/>
            </a:pPr>
            <a:r>
              <a:rPr lang="ru-RU" sz="6000" dirty="0"/>
              <a:t>В день трехсотлетия </a:t>
            </a:r>
            <a:r>
              <a:rPr lang="ru-RU" sz="6000" dirty="0" smtClean="0"/>
              <a:t>г. Каменска-Уральского </a:t>
            </a:r>
            <a:r>
              <a:rPr lang="ru-RU" sz="6000" dirty="0"/>
              <a:t>(14 июля 2001 г.) часовня была освящена архиепископом Екатеринбургским и Верхотурским Викентием. Также храму была подарена икона св. князя Александра кисти В.М.Васнецова</a:t>
            </a:r>
            <a:r>
              <a:rPr lang="ru-RU" sz="6000" dirty="0" smtClean="0"/>
              <a:t>.</a:t>
            </a:r>
          </a:p>
          <a:p>
            <a:pPr marL="0" indent="0">
              <a:buNone/>
            </a:pPr>
            <a:r>
              <a:rPr lang="ru-RU" sz="6000" dirty="0"/>
              <a:t>Имя святого Александра Невского, выбранное для названия часовни, не случайное. Во-первых, издревле именно этот князь считался небесным покровителем города. Во-вторых, все время заводы Каменска-Уральского работали на оборонку, и для </a:t>
            </a:r>
            <a:r>
              <a:rPr lang="ru-RU" sz="6000" dirty="0" err="1" smtClean="0"/>
              <a:t>тезоименства</a:t>
            </a:r>
            <a:r>
              <a:rPr lang="ru-RU" sz="6000" dirty="0" smtClean="0"/>
              <a:t> </a:t>
            </a:r>
            <a:r>
              <a:rPr lang="ru-RU" sz="6000" dirty="0"/>
              <a:t>часовни был необходим святой с военным прошлым. Как известно, св. князь Александр Невский, отстаивая интересы Руси, не проиграл ни одного сражения.</a:t>
            </a:r>
          </a:p>
          <a:p>
            <a:pPr marL="0" indent="0">
              <a:buNone/>
            </a:pPr>
            <a:endParaRPr lang="ru-RU" sz="6000" dirty="0"/>
          </a:p>
          <a:p>
            <a:pPr marL="0" indent="0">
              <a:buNone/>
            </a:pPr>
            <a:r>
              <a:rPr lang="ru-RU" sz="6000" dirty="0"/>
              <a:t>В 2002 г. за два дня до празднования Дня Победы на часовне была торжественно открыта Памятная доска с именами каменцев-участников ВОВ, награжденных орденом Александра Невского.</a:t>
            </a:r>
          </a:p>
          <a:p>
            <a:pPr marL="0" indent="0">
              <a:buNone/>
            </a:pPr>
            <a:endParaRPr lang="ru-RU" sz="6000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653136"/>
            <a:ext cx="238125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323528" y="5091374"/>
            <a:ext cx="5184576" cy="1224136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dirty="0" smtClean="0"/>
          </a:p>
          <a:p>
            <a:pPr marL="0" indent="0" algn="just">
              <a:buFont typeface="Arial" pitchFamily="34" charset="0"/>
              <a:buNone/>
            </a:pPr>
            <a:r>
              <a:rPr lang="ru-RU" dirty="0" smtClean="0"/>
              <a:t>Ежегодно в июле Александро-Невская часовня становится главной площадкой всероссийского фестиваля Колокольного звона, а территория возле нее – площадкой для православных выставок-ярмарок.</a:t>
            </a:r>
          </a:p>
          <a:p>
            <a:pPr marL="0" indent="0">
              <a:buFont typeface="Arial" pitchFamily="34" charset="0"/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1086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084982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ЦЕРКОВЬ ВО ИМЯ ПОКРОВА БОЖИЕЙ МАТЕРИ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49" y="1172785"/>
            <a:ext cx="8572500" cy="5286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711810" y="6459160"/>
            <a:ext cx="31464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Адрес: ул. Революционная, 45</a:t>
            </a:r>
          </a:p>
        </p:txBody>
      </p:sp>
    </p:spTree>
    <p:extLst>
      <p:ext uri="{BB962C8B-B14F-4D97-AF65-F5344CB8AC3E}">
        <p14:creationId xmlns:p14="http://schemas.microsoft.com/office/powerpoint/2010/main" val="2995354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44624"/>
            <a:ext cx="8928992" cy="6696744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Церковь Покрова Божией Матери расположилась на одноименной горе, поэтому видна издалека.</a:t>
            </a:r>
          </a:p>
          <a:p>
            <a:endParaRPr lang="ru-RU" dirty="0"/>
          </a:p>
          <a:p>
            <a:pPr marL="0" indent="0">
              <a:buNone/>
            </a:pPr>
            <a:r>
              <a:rPr lang="ru-RU" dirty="0"/>
              <a:t>Изначально она строилась как кладбищенская. До 50-х годов XIX в. в Каменском поселении отпевания совершалось Свято-Троицком храме, а расстояние от него до кладбища было довольно внушительным. По просьбе благочестивых горожан был разработан проект погостной церкви. Строительство, начавшееся довольно быстро, растянулось на 30 лет.</a:t>
            </a:r>
          </a:p>
          <a:p>
            <a:endParaRPr lang="ru-RU" dirty="0"/>
          </a:p>
          <a:p>
            <a:pPr marL="0" indent="0">
              <a:buNone/>
            </a:pPr>
            <a:r>
              <a:rPr lang="ru-RU" dirty="0"/>
              <a:t>Построенная 1883 г. церковь не имела колокольни. Освящение храма произошло 1 июля 1885 г. Обряд совершил епископ Екатеринбургский и Ирбитский Нафанаил.</a:t>
            </a:r>
          </a:p>
          <a:p>
            <a:endParaRPr lang="ru-RU" dirty="0"/>
          </a:p>
          <a:p>
            <a:pPr marL="0" indent="0">
              <a:buNone/>
            </a:pPr>
            <a:r>
              <a:rPr lang="ru-RU" dirty="0"/>
              <a:t>В 1905 г. церковь во имя Покрова Божией Матери подверглась перестройке. Храм обрел звонницу, а в 1907 г. – собственный приход. Гору, на которой воздвигли храм, стали называть Покровской. Церковь блистала позолоченными куполами, радовала глаз внешней отделкой, была богато расписана внутри. Ажурная чугунная решетка храма и кладбища уходила к скалистым берегам р. Исети. Церковь окружали деревья черемух и яблонь, кусты сирени. По воспоминаниям старожилов, внутри храм был щедро устлан коврами, а его стены увешаны иконами в человеческий рост. Церковный хор Покровской церкви из-за чистого и проникновенного звучания получил известность не только в Каменском Заводе, но и далеко за его пределами.</a:t>
            </a:r>
          </a:p>
          <a:p>
            <a:endParaRPr lang="ru-RU" dirty="0"/>
          </a:p>
          <a:p>
            <a:pPr marL="0" indent="0">
              <a:buNone/>
            </a:pPr>
            <a:r>
              <a:rPr lang="ru-RU" dirty="0"/>
              <a:t>С приходом </a:t>
            </a:r>
            <a:r>
              <a:rPr lang="ru-RU" dirty="0" smtClean="0"/>
              <a:t>большевиков </a:t>
            </a:r>
            <a:r>
              <a:rPr lang="ru-RU" dirty="0"/>
              <a:t>1918 г. храм отстранили от погребального дела, а городское кладбище закрыли. В 20-х г. на месте погоста было принято решение ставить ТЭЦ. В газете было напечатано распоряжение об эксгумации тел похороненных родственников и их перезахоронении. Оставшиеся могилы были уничтожены.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Покровская церковь действовала до 1934 г. Начались гонения на верующих. Первые пионеры города в церковные праздники наряжались «чертями и попами» и проводили свои «крестные ходы». Рядом с храмом была установлена пушка. Когда начиналась служба, солдаты делали несколько холостых выстрелов. Это было нужно для того, чтобы мешать верующим молиться. Вскоре органы ЧК арестовали священника церкви Иоанна Зыкова и его жену. Больше их никто не видел. Богослужения в храме прекратились, хотя юридически он не закрывался.</a:t>
            </a:r>
          </a:p>
          <a:p>
            <a:endParaRPr lang="ru-RU" dirty="0"/>
          </a:p>
          <a:p>
            <a:pPr marL="0" indent="0">
              <a:buNone/>
            </a:pPr>
            <a:r>
              <a:rPr lang="ru-RU" dirty="0"/>
              <a:t>Сперва в нем проживали немцы-спецпереселенцы. В войну церковь переоборудовали в тюрьму с пятиэтажными нарами. После разоблачения культа личности Сталина ее место занял склад «</a:t>
            </a:r>
            <a:r>
              <a:rPr lang="ru-RU" dirty="0" err="1"/>
              <a:t>Росторгодежды</a:t>
            </a:r>
            <a:r>
              <a:rPr lang="ru-RU" dirty="0"/>
              <a:t>», пробывший в здании до начала 90-х.</a:t>
            </a:r>
          </a:p>
          <a:p>
            <a:endParaRPr lang="ru-RU" dirty="0"/>
          </a:p>
          <a:p>
            <a:pPr marL="0" indent="0">
              <a:buNone/>
            </a:pPr>
            <a:r>
              <a:rPr lang="ru-RU" dirty="0"/>
              <a:t>В 1991 г. решением горисполкома храм был возвращен верующим. Настоятелем назначен протоиерей Иоанн Агафонов. 19 февраля в Покровской церкви состоялось первое богослужение.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Весной 1992 г. был обновлен главный купол с крестом; на звонницу – повешен 600-кг колокол. В 1994 г. были закреплены кресты на малых куполах. Параллельно художником Ростиславом Новицким начались работы по внутренней росписи храма. К 2000 г. основные восстановительные работы были сделаны. При храме были открыты церковноприходская школа и православная библиотека.</a:t>
            </a:r>
          </a:p>
          <a:p>
            <a:endParaRPr lang="ru-RU" dirty="0"/>
          </a:p>
          <a:p>
            <a:pPr marL="0" indent="0">
              <a:buNone/>
            </a:pPr>
            <a:r>
              <a:rPr lang="ru-RU" dirty="0"/>
              <a:t>26 декабря 2000 г. архиепископ Екатеринбургский и Верхотурский Викентий совершил освящение нового престола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Сегодня храм во имя Покрова Божией Матери является одной из жемчужин старой части Каменска-Уральского.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Во </a:t>
            </a:r>
            <a:r>
              <a:rPr lang="ru-RU" dirty="0"/>
              <a:t>дворе храма возведена детская игровая площадка. Рядом находится скульптура ангела – памятник в честь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200-летия </a:t>
            </a:r>
            <a:r>
              <a:rPr lang="ru-RU" dirty="0"/>
              <a:t>победы в Отечественной войне 1812 г.</a:t>
            </a:r>
          </a:p>
          <a:p>
            <a:endParaRPr lang="ru-RU" dirty="0"/>
          </a:p>
          <a:p>
            <a:pPr marL="0" indent="0">
              <a:buNone/>
            </a:pPr>
            <a:r>
              <a:rPr lang="ru-RU" dirty="0"/>
              <a:t>С храмом соседствует известный завод «Пятков и К», льющий колокола для всей страны.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9007" y="4653136"/>
            <a:ext cx="238125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5386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070" y="4528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Объект 2"/>
          <p:cNvSpPr txBox="1">
            <a:spLocks/>
          </p:cNvSpPr>
          <p:nvPr/>
        </p:nvSpPr>
        <p:spPr>
          <a:xfrm>
            <a:off x="2339752" y="1484784"/>
            <a:ext cx="5184576" cy="1224136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dirty="0" smtClean="0"/>
          </a:p>
          <a:p>
            <a:pPr marL="0" indent="0" algn="just">
              <a:buFont typeface="Arial" pitchFamily="34" charset="0"/>
              <a:buNone/>
            </a:pPr>
            <a:r>
              <a:rPr lang="ru-RU" sz="6700" i="1" dirty="0" smtClean="0"/>
              <a:t>Спасибо за внимание!</a:t>
            </a:r>
          </a:p>
          <a:p>
            <a:pPr marL="0" indent="0">
              <a:buFont typeface="Arial" pitchFamily="34" charset="0"/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907699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2044</TotalTime>
  <Words>2130</Words>
  <Application>Microsoft Office PowerPoint</Application>
  <PresentationFormat>Экран (4:3)</PresentationFormat>
  <Paragraphs>107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КАФЕДРАЛЬНЫЙ СОБОР ВО ИМЯ СВЯТОЙ ЖИВОНАЧАЛЬНОЙ ТРОИЦЫ</vt:lpstr>
      <vt:lpstr>Презентация PowerPoint</vt:lpstr>
      <vt:lpstr>ЦЕРКОВЬ ВО ИМЯ ПОКРОВА ПРЕСВЯТОЙ БОГОРОДИЦЫ В ВОЛКОВО </vt:lpstr>
      <vt:lpstr>Презентация PowerPoint</vt:lpstr>
      <vt:lpstr>ЦЕРКОВЬ ВО ИМЯ СВЯТОГО АРХАНГЕЛА МИХАИЛА </vt:lpstr>
      <vt:lpstr>Презентация PowerPoint</vt:lpstr>
      <vt:lpstr> ЧАСОВНЯ ВО ИМЯ СВЯТОГО БЛАГОВЕРНОГО ВЕЛИКОГО КНЯЗЯ АЛЕКСАНДРА НЕВСКОГО </vt:lpstr>
      <vt:lpstr>Презентация PowerPoint</vt:lpstr>
      <vt:lpstr>ЦЕРКОВЬ ВО ИМЯ ПОКРОВА БОЖИЕЙ МАТЕРИ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30</cp:revision>
  <dcterms:created xsi:type="dcterms:W3CDTF">2020-06-02T08:30:04Z</dcterms:created>
  <dcterms:modified xsi:type="dcterms:W3CDTF">2020-06-16T05:24:58Z</dcterms:modified>
</cp:coreProperties>
</file>