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6" r:id="rId3"/>
    <p:sldId id="263" r:id="rId4"/>
    <p:sldId id="264" r:id="rId5"/>
    <p:sldId id="265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61" r:id="rId14"/>
  </p:sldIdLst>
  <p:sldSz cx="9144000" cy="6858000" type="screen4x3"/>
  <p:notesSz cx="6858000" cy="9144000"/>
  <p:embeddedFontLst>
    <p:embeddedFont>
      <p:font typeface="Matilda" charset="0"/>
      <p:regular r:id="rId15"/>
    </p:embeddedFont>
    <p:embeddedFont>
      <p:font typeface="Mangal" charset="0"/>
      <p:regular r:id="rId16"/>
      <p:bold r:id="rId17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9933"/>
    <a:srgbClr val="06AA0A"/>
    <a:srgbClr val="EFADA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8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11.06.2020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ransition spd="med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img-fotki.yandex.ru/get/6617/66124276.ef/0_89c5b_cad8a2c3_orig" TargetMode="External"/><Relationship Id="rId13" Type="http://schemas.openxmlformats.org/officeDocument/2006/relationships/hyperlink" Target="https://yandex.ru/turbo/s/sotkiradosti.ru/dacha-svoimi-rukami/zashhita-sada-i-ogoroda-ot-bolezney-i-vrediteley" TargetMode="External"/><Relationship Id="rId3" Type="http://schemas.openxmlformats.org/officeDocument/2006/relationships/hyperlink" Target="http://openclipart.org/image/2400px/svg_to_png/177972/1368310520.png" TargetMode="External"/><Relationship Id="rId7" Type="http://schemas.openxmlformats.org/officeDocument/2006/relationships/hyperlink" Target="https://img-fotki.yandex.ru/get/4526/66124276.2c/0_65b30_789d6871_orig" TargetMode="External"/><Relationship Id="rId12" Type="http://schemas.openxmlformats.org/officeDocument/2006/relationships/hyperlink" Target="https://zen.yandex.ru/media/ogorodnash/22-effektivnyh-narodnyh-metoda-zascity-sada-ot-vreditelei-5cd9805ac5fa2a00b42686ac" TargetMode="External"/><Relationship Id="rId2" Type="http://schemas.openxmlformats.org/officeDocument/2006/relationships/hyperlink" Target="https://img-fotki.yandex.ru/get/4138/139440740.5f/0_98061_48c42d23_ori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img-fotki.yandex.ru/get/15524/66124276.2ed/0_c516b_e5890d50_orig" TargetMode="External"/><Relationship Id="rId11" Type="http://schemas.openxmlformats.org/officeDocument/2006/relationships/hyperlink" Target="https://ogorodlegko.ru/zashhita-rastenij/29-narodnye-sredstva-borby-s-vreditelyami-sada-i-ogoroda.html" TargetMode="External"/><Relationship Id="rId5" Type="http://schemas.openxmlformats.org/officeDocument/2006/relationships/hyperlink" Target="http://us.cdn4.123rf.com/168nwm/barbaliss/barbaliss1204/barbaliss120400025/13417266-yellow-butterfly-isolated-on-white-background-vector-illustration.jpg" TargetMode="External"/><Relationship Id="rId10" Type="http://schemas.openxmlformats.org/officeDocument/2006/relationships/hyperlink" Target="http://elenaranko.ucoz.ru/" TargetMode="External"/><Relationship Id="rId4" Type="http://schemas.openxmlformats.org/officeDocument/2006/relationships/hyperlink" Target="http://s4.pic4you.ru/y2014/06-16/12216/4451174.png" TargetMode="External"/><Relationship Id="rId9" Type="http://schemas.openxmlformats.org/officeDocument/2006/relationships/hyperlink" Target="http://s44.radikal.ru/i103/1109/10/506a30838766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47946" y="1988840"/>
            <a:ext cx="6984241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800" b="1" i="0" u="none" strike="noStrike" kern="1200" normalizeH="0" baseline="0" noProof="0" dirty="0">
              <a:ln w="11430"/>
              <a:gradFill>
                <a:gsLst>
                  <a:gs pos="0">
                    <a:schemeClr val="accent3">
                      <a:lumMod val="20000"/>
                      <a:lumOff val="80000"/>
                    </a:schemeClr>
                  </a:gs>
                  <a:gs pos="12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69000">
                    <a:srgbClr val="339933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43042" y="1714488"/>
            <a:ext cx="635798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kumimoji="0" lang="ru-RU" sz="3600" b="1" i="0" u="none" strike="noStrike" cap="none" spc="0" normalizeH="0" baseline="0" dirty="0" smtClean="0">
                <a:ln/>
                <a:solidFill>
                  <a:srgbClr val="06AA0A"/>
                </a:solidFill>
                <a:latin typeface="Times New Roman" pitchFamily="18" charset="0"/>
                <a:ea typeface="Times New Roman" pitchFamily="18" charset="0"/>
                <a:cs typeface="Mangal" pitchFamily="18" charset="0"/>
              </a:rPr>
              <a:t>Занятие школы пожилого возраста по направлению: «Садоводы и огородники»</a:t>
            </a:r>
            <a:endParaRPr lang="ru-RU" sz="3600" b="1" cap="none" spc="0" dirty="0">
              <a:ln/>
              <a:solidFill>
                <a:srgbClr val="06AA0A"/>
              </a:solidFill>
              <a:cs typeface="Mangal" pitchFamily="18" charset="0"/>
            </a:endParaRPr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>
          <a:xfrm>
            <a:off x="2214546" y="4429132"/>
            <a:ext cx="5000660" cy="1571636"/>
          </a:xfrm>
        </p:spPr>
        <p:txBody>
          <a:bodyPr>
            <a:normAutofit/>
          </a:bodyPr>
          <a:lstStyle/>
          <a:p>
            <a:r>
              <a:rPr lang="ru-RU" sz="2000" b="1" i="1" dirty="0" smtClean="0">
                <a:solidFill>
                  <a:schemeClr val="tx1"/>
                </a:solidFill>
              </a:rPr>
              <a:t>специалист по социальной работе</a:t>
            </a:r>
          </a:p>
          <a:p>
            <a:r>
              <a:rPr lang="ru-RU" sz="2000" b="1" i="1" dirty="0" smtClean="0">
                <a:solidFill>
                  <a:schemeClr val="tx1"/>
                </a:solidFill>
              </a:rPr>
              <a:t> </a:t>
            </a:r>
            <a:r>
              <a:rPr lang="ru-RU" sz="2000" b="1" i="1" dirty="0" err="1" smtClean="0">
                <a:solidFill>
                  <a:schemeClr val="tx1"/>
                </a:solidFill>
              </a:rPr>
              <a:t>Бабинова</a:t>
            </a:r>
            <a:r>
              <a:rPr lang="ru-RU" sz="2000" b="1" i="1" dirty="0" smtClean="0">
                <a:solidFill>
                  <a:schemeClr val="tx1"/>
                </a:solidFill>
              </a:rPr>
              <a:t> Людмила Викторовна </a:t>
            </a:r>
          </a:p>
          <a:p>
            <a:r>
              <a:rPr lang="ru-RU" sz="2000" b="1" i="1" dirty="0" smtClean="0">
                <a:solidFill>
                  <a:schemeClr val="tx1"/>
                </a:solidFill>
              </a:rPr>
              <a:t> с</a:t>
            </a:r>
            <a:r>
              <a:rPr lang="ru-RU" sz="2000" b="1" i="1" dirty="0" smtClean="0">
                <a:solidFill>
                  <a:schemeClr val="tx1"/>
                </a:solidFill>
              </a:rPr>
              <a:t>. </a:t>
            </a:r>
            <a:r>
              <a:rPr lang="ru-RU" sz="2000" b="1" i="1" dirty="0" err="1" smtClean="0">
                <a:solidFill>
                  <a:schemeClr val="tx1"/>
                </a:solidFill>
              </a:rPr>
              <a:t>Новоисетское</a:t>
            </a:r>
            <a:r>
              <a:rPr lang="ru-RU" sz="2000" b="1" i="1" dirty="0" smtClean="0">
                <a:solidFill>
                  <a:schemeClr val="tx1"/>
                </a:solidFill>
              </a:rPr>
              <a:t> </a:t>
            </a:r>
            <a:endParaRPr lang="ru-RU" sz="2000" b="1" i="1" dirty="0" smtClean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47946" y="1988840"/>
            <a:ext cx="6984241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800" b="1" i="0" u="none" strike="noStrike" kern="1200" normalizeH="0" baseline="0" noProof="0" dirty="0">
              <a:ln w="11430"/>
              <a:gradFill>
                <a:gsLst>
                  <a:gs pos="0">
                    <a:schemeClr val="accent3">
                      <a:lumMod val="20000"/>
                      <a:lumOff val="80000"/>
                    </a:schemeClr>
                  </a:gs>
                  <a:gs pos="12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69000">
                    <a:srgbClr val="339933"/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Matilda" pitchFamily="2" charset="0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1214422"/>
            <a:ext cx="8429684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 smtClean="0">
                <a:solidFill>
                  <a:srgbClr val="06A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Тема: </a:t>
            </a:r>
          </a:p>
          <a:p>
            <a:pPr algn="ctr"/>
            <a:r>
              <a:rPr lang="ru-RU" sz="3600" b="1" dirty="0" smtClean="0">
                <a:solidFill>
                  <a:srgbClr val="06A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Защита садовых  и огородных культур </a:t>
            </a:r>
          </a:p>
          <a:p>
            <a:pPr algn="ctr"/>
            <a:r>
              <a:rPr lang="ru-RU" sz="3600" b="1" dirty="0" smtClean="0">
                <a:solidFill>
                  <a:srgbClr val="06AA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вредителей.</a:t>
            </a:r>
            <a:endParaRPr lang="ru-RU" sz="3600" b="1" dirty="0">
              <a:solidFill>
                <a:srgbClr val="06AA0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Рисунок 6" descr="Народные методы можно применять в профилактических целях и регулярно.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3071810"/>
            <a:ext cx="5470542" cy="321471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214282" y="500042"/>
            <a:ext cx="8929718" cy="5572164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ru-RU" sz="1800" dirty="0" smtClean="0"/>
              <a:t>Сбор хорошего и богатого урожая является мечтой любого садовода, для достижения которой человек использует всевозможные методы и приемы. Сегодня особо актуальной является защита сада и огорода от болезней и вредителей, средства защиты от которых весьма разнообразны. Казалось бы, вложено немало трудов в выбор сортов огородных культур и саженцев, вся посевная работа проведена по всем правилам агротехники, но долгожданных плодов так и не удается собрать.</a:t>
            </a:r>
          </a:p>
          <a:p>
            <a:pPr>
              <a:lnSpc>
                <a:spcPct val="170000"/>
              </a:lnSpc>
            </a:pPr>
            <a:r>
              <a:rPr lang="ru-RU" sz="1800" dirty="0" smtClean="0"/>
              <a:t> </a:t>
            </a:r>
            <a:r>
              <a:rPr lang="ru-RU" sz="1800" b="1" dirty="0" smtClean="0"/>
              <a:t>В чем же причина? </a:t>
            </a:r>
          </a:p>
          <a:p>
            <a:pPr>
              <a:lnSpc>
                <a:spcPct val="170000"/>
              </a:lnSpc>
            </a:pPr>
            <a:r>
              <a:rPr lang="ru-RU" sz="1800" dirty="0" smtClean="0"/>
              <a:t>Присмотревшись к своим земельным дачным владениям можно заметить невзрачную паутинку с гусеницами, резво снующих туда-сюда муравьев и ещё множество незнакомых букашек, спокойно копошащихся возле посадок. Такие неприятные гости, поселившиеся на дачном участке, могут не только снизить количество урожая, но и привести к полному его уничтожению.</a:t>
            </a: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xmlns="" val="11335258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857232"/>
            <a:ext cx="8640960" cy="4948032"/>
          </a:xfrm>
        </p:spPr>
        <p:txBody>
          <a:bodyPr>
            <a:normAutofit/>
          </a:bodyPr>
          <a:lstStyle/>
          <a:p>
            <a:pPr fontAlgn="base">
              <a:lnSpc>
                <a:spcPct val="150000"/>
              </a:lnSpc>
            </a:pPr>
            <a:r>
              <a:rPr lang="ru-RU" sz="2200" dirty="0" smtClean="0"/>
              <a:t>Огородники стараются получить со своих участков экологически чистый продукт, поэтому народные средства помогут в борьбе с вредителями и не принесут вреда организму человека.</a:t>
            </a:r>
          </a:p>
          <a:p>
            <a:pPr fontAlgn="base">
              <a:lnSpc>
                <a:spcPct val="150000"/>
              </a:lnSpc>
            </a:pPr>
            <a:r>
              <a:rPr lang="ru-RU" sz="2200" dirty="0" smtClean="0"/>
              <a:t>Главное успеть вовремя, обработать растения еще в период начальной стадии развития вредителей. Тогда народные средства помогут. Но когда вредителей слишком много, помочь сможет только применение химических средств защиты растений. </a:t>
            </a:r>
          </a:p>
          <a:p>
            <a:pPr fontAlgn="base">
              <a:lnSpc>
                <a:spcPct val="150000"/>
              </a:lnSpc>
            </a:pPr>
            <a:r>
              <a:rPr lang="ru-RU" sz="2200" dirty="0" smtClean="0"/>
              <a:t>Поэтому, следите за своими растениями и своевременно начинайте обработку.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874408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51520" y="1142984"/>
            <a:ext cx="8640960" cy="269792"/>
          </a:xfrm>
        </p:spPr>
        <p:txBody>
          <a:bodyPr>
            <a:normAutofit fontScale="90000"/>
          </a:bodyPr>
          <a:lstStyle/>
          <a:p>
            <a:r>
              <a:rPr lang="ru-RU" sz="3100" b="1" dirty="0" smtClean="0">
                <a:solidFill>
                  <a:srgbClr val="06AA0A"/>
                </a:solidFill>
              </a:rPr>
              <a:t>Народные средства защиты на основе настоев и отваров из растений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ilda" pitchFamily="2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2800902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Настой чеснока.</a:t>
            </a:r>
            <a:endParaRPr lang="ru-RU" sz="2000" dirty="0" smtClean="0"/>
          </a:p>
          <a:p>
            <a:r>
              <a:rPr lang="ru-RU" sz="2000" dirty="0" smtClean="0"/>
              <a:t>Очищенный чеснок, 200-250 грамм, трут на терке или пропускают через мясорубку, затем заливают чистой водой, 100-20 мл. и убирают на 2-3 дня в темное место настаиваться. После настаивания разводят водой и опрыскивают растения. Разводить нужно в пропорции 100 мл на 1 литр.</a:t>
            </a:r>
          </a:p>
          <a:p>
            <a:r>
              <a:rPr lang="ru-RU" sz="2000" b="1" u="sng" dirty="0" smtClean="0"/>
              <a:t>Против: гусениц и их личинок, тли, клещей, фитофторы у томатов</a:t>
            </a:r>
            <a:endParaRPr lang="ru-RU" sz="2000" b="1" u="sng" dirty="0"/>
          </a:p>
        </p:txBody>
      </p:sp>
      <p:pic>
        <p:nvPicPr>
          <p:cNvPr id="6" name="Рисунок 5" descr="https://chesnochny.ru/wp-content/uploads/2016/04/nastoy_chesnok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3714752"/>
            <a:ext cx="2857510" cy="249079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49884853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Отвар полыни горькой.</a:t>
            </a:r>
            <a:endParaRPr lang="ru-RU" sz="2000" dirty="0" smtClean="0"/>
          </a:p>
          <a:p>
            <a:r>
              <a:rPr lang="ru-RU" sz="2000" dirty="0" smtClean="0"/>
              <a:t>Заготовьте сухой травы, примерно один килограмм. Залейте его 10 литрами воды. Оставьте настаиваться в течении суток. Затем все нужно прокипятить мин. 30- 40, процедите и можно использовать.</a:t>
            </a:r>
          </a:p>
          <a:p>
            <a:r>
              <a:rPr lang="ru-RU" sz="2000" b="1" u="sng" dirty="0" smtClean="0"/>
              <a:t>Против: </a:t>
            </a:r>
            <a:r>
              <a:rPr lang="ru-RU" sz="2000" b="1" u="sng" dirty="0" err="1" smtClean="0"/>
              <a:t>белокрылки</a:t>
            </a:r>
            <a:r>
              <a:rPr lang="ru-RU" sz="2000" b="1" u="sng" dirty="0" smtClean="0"/>
              <a:t>, белянок, тли, пильщика, колорадского жука, паутинных клещей, плодожорка.</a:t>
            </a:r>
          </a:p>
          <a:p>
            <a:endParaRPr lang="ru-RU" dirty="0"/>
          </a:p>
        </p:txBody>
      </p:sp>
      <p:pic>
        <p:nvPicPr>
          <p:cNvPr id="4" name="Рисунок 3" descr="https://azbyka.ru/zdorovie/wp-content/uploads/2017/08/polyn-gorkaja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2857496"/>
            <a:ext cx="4762500" cy="32861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r>
              <a:rPr lang="ru-RU" sz="2000" b="1" dirty="0" smtClean="0"/>
              <a:t>Горчичный порошок.</a:t>
            </a:r>
            <a:endParaRPr lang="ru-RU" sz="2000" dirty="0" smtClean="0"/>
          </a:p>
          <a:p>
            <a:r>
              <a:rPr lang="ru-RU" sz="2000" dirty="0" smtClean="0"/>
              <a:t>Рассыпьте сухой горчичный порошок между грядками, между растениями.</a:t>
            </a:r>
          </a:p>
          <a:p>
            <a:r>
              <a:rPr lang="ru-RU" sz="2000" b="1" u="sng" dirty="0" smtClean="0"/>
              <a:t>Против улиток и слизней</a:t>
            </a:r>
            <a:r>
              <a:rPr lang="ru-RU" sz="2000" dirty="0" smtClean="0"/>
              <a:t>.</a:t>
            </a:r>
          </a:p>
          <a:p>
            <a:endParaRPr lang="ru-RU" sz="2000" dirty="0"/>
          </a:p>
        </p:txBody>
      </p:sp>
      <p:pic>
        <p:nvPicPr>
          <p:cNvPr id="4" name="Рисунок 3" descr="Борьба со слизням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7620" y="2285992"/>
            <a:ext cx="4857764" cy="34290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 descr="https://pripravim.by/wp-content/uploads/%D0%93%D0%BE%D1%80%D1%87%D0%B8%D1%86%D0%B0-%D0%BC%D0%BE%D0%BB%D0%BE%D1%82%D0%B0%D1%8F.jpe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714620"/>
            <a:ext cx="3286148" cy="278606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r>
              <a:rPr lang="ru-RU" sz="2000" b="1" dirty="0" smtClean="0"/>
              <a:t>Обработка дымом.</a:t>
            </a:r>
            <a:endParaRPr lang="ru-RU" sz="2000" dirty="0" smtClean="0"/>
          </a:p>
          <a:p>
            <a:r>
              <a:rPr lang="ru-RU" sz="2000" dirty="0" smtClean="0"/>
              <a:t>Если на растении очень много вредителей, может помочь окуривание дымом из осиновых дров.</a:t>
            </a:r>
          </a:p>
          <a:p>
            <a:endParaRPr lang="ru-RU" dirty="0"/>
          </a:p>
        </p:txBody>
      </p:sp>
      <p:pic>
        <p:nvPicPr>
          <p:cNvPr id="4" name="Рисунок 3" descr="https://avatars.mds.yandex.net/get-zen_doc/163667/pub_5d03552786d0490da196b563_5d035a8154904b0d65093f72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1787" y="1758255"/>
            <a:ext cx="5940425" cy="381388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554683"/>
          </a:xfrm>
        </p:spPr>
        <p:txBody>
          <a:bodyPr/>
          <a:lstStyle/>
          <a:p>
            <a:r>
              <a:rPr lang="ru-RU" sz="2000" b="1" dirty="0" smtClean="0"/>
              <a:t>Раствор марганцовки</a:t>
            </a:r>
            <a:endParaRPr lang="ru-RU" sz="2000" dirty="0" smtClean="0"/>
          </a:p>
          <a:p>
            <a:r>
              <a:rPr lang="ru-RU" sz="2000" dirty="0" smtClean="0"/>
              <a:t>Несколько капель марганцовки развести в 10 литрах воды. Опрыскать растения. Полить почву. Марганцовка дезинфицирует и отпугивает многих вредителей.</a:t>
            </a:r>
          </a:p>
          <a:p>
            <a:r>
              <a:rPr lang="ru-RU" sz="2000" b="1" u="sng" dirty="0" smtClean="0"/>
              <a:t>Против: </a:t>
            </a:r>
            <a:r>
              <a:rPr lang="ru-RU" sz="2000" b="1" u="sng" dirty="0" err="1" smtClean="0"/>
              <a:t>белокрылки</a:t>
            </a:r>
            <a:r>
              <a:rPr lang="ru-RU" sz="2000" b="1" u="sng" dirty="0" smtClean="0"/>
              <a:t>, тли, клещей.</a:t>
            </a:r>
          </a:p>
          <a:p>
            <a:endParaRPr lang="ru-RU" dirty="0"/>
          </a:p>
        </p:txBody>
      </p:sp>
      <p:pic>
        <p:nvPicPr>
          <p:cNvPr id="4" name="Рисунок 3" descr="https://avatars.mds.yandex.net/get-zen_doc/1591747/pub_5e3fc62d6e02892dc49da392_5e3fc8c451f5346faab4fea8/scale_120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2571744"/>
            <a:ext cx="5327666" cy="37147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42918"/>
            <a:ext cx="8229600" cy="5483245"/>
          </a:xfrm>
        </p:spPr>
        <p:txBody>
          <a:bodyPr/>
          <a:lstStyle/>
          <a:p>
            <a:r>
              <a:rPr lang="ru-RU" sz="2000" b="1" dirty="0" smtClean="0"/>
              <a:t>Яичная скорлупа.</a:t>
            </a:r>
            <a:endParaRPr lang="ru-RU" sz="2000" dirty="0" smtClean="0"/>
          </a:p>
          <a:p>
            <a:r>
              <a:rPr lang="ru-RU" sz="2000" dirty="0" smtClean="0"/>
              <a:t>Скорлупу мелко перетирают, практически в порошок и смешивают с любым видом масла. Смесь вносят в почву при перекапывании или рыхлении.</a:t>
            </a:r>
          </a:p>
          <a:p>
            <a:r>
              <a:rPr lang="ru-RU" sz="2000" b="1" u="sng" dirty="0" smtClean="0"/>
              <a:t>Против медведки.</a:t>
            </a:r>
          </a:p>
          <a:p>
            <a:endParaRPr lang="ru-RU" dirty="0"/>
          </a:p>
        </p:txBody>
      </p:sp>
      <p:pic>
        <p:nvPicPr>
          <p:cNvPr id="4" name="Рисунок 3" descr="https://stopklopu.com/wp-content/uploads/8/8/7/887bda06a51828924d2c494800c0ceed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428868"/>
            <a:ext cx="5467369" cy="364333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r>
              <a:rPr lang="ru-RU" sz="2000" b="1" dirty="0" smtClean="0"/>
              <a:t>Ловчий пояс для плодовых деревьев.</a:t>
            </a:r>
            <a:endParaRPr lang="ru-RU" sz="2000" dirty="0" smtClean="0"/>
          </a:p>
          <a:p>
            <a:r>
              <a:rPr lang="ru-RU" sz="2000" dirty="0" smtClean="0"/>
              <a:t>Пояс накладывают на нижнюю часть ствола, примерно 20-30 см. от земли. Зафиксировать резинкой или шпагатом. Снимать пояс каждые 10-15 дней и уничтожать.</a:t>
            </a:r>
          </a:p>
          <a:p>
            <a:endParaRPr lang="ru-RU" dirty="0"/>
          </a:p>
        </p:txBody>
      </p:sp>
      <p:pic>
        <p:nvPicPr>
          <p:cNvPr id="4" name="Рисунок 3" descr="https://irecommend.ru/sites/default/files/imagecache/copyright1/user-images/11676/TRAHrwAyR6ah05g2e6c8Ug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2357430"/>
            <a:ext cx="4772025" cy="38086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14357"/>
            <a:ext cx="8229600" cy="2357454"/>
          </a:xfrm>
        </p:spPr>
        <p:txBody>
          <a:bodyPr/>
          <a:lstStyle/>
          <a:p>
            <a:pPr fontAlgn="base"/>
            <a:r>
              <a:rPr lang="ru-RU" sz="2800" dirty="0" smtClean="0"/>
              <a:t>Чем раньше вы заметите вредителей, тем лучше для растений и для вас.</a:t>
            </a:r>
          </a:p>
          <a:p>
            <a:pPr fontAlgn="base"/>
            <a:r>
              <a:rPr lang="ru-RU" sz="2800" dirty="0" smtClean="0"/>
              <a:t>Желаю чтобы в ваших садах и на огородах было как можно меньше вредителей!</a:t>
            </a:r>
          </a:p>
          <a:p>
            <a:pPr fontAlgn="base"/>
            <a:endParaRPr lang="ru-RU" sz="2800" dirty="0" smtClean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143108" y="3143248"/>
            <a:ext cx="4647253" cy="2862322"/>
          </a:xfrm>
          <a:prstGeom prst="rect">
            <a:avLst/>
          </a:prstGeom>
          <a:solidFill>
            <a:srgbClr val="FFFF00"/>
          </a:solidFill>
          <a:ln>
            <a:solidFill>
              <a:srgbClr val="339933"/>
            </a:solidFill>
          </a:ln>
          <a:scene3d>
            <a:camera prst="isometricOffAxis1Right"/>
            <a:lightRig rig="threePt" dir="t"/>
          </a:scene3d>
        </p:spPr>
        <p:txBody>
          <a:bodyPr wrap="square">
            <a:spAutoFit/>
          </a:bodyPr>
          <a:lstStyle/>
          <a:p>
            <a:pPr algn="ctr" fontAlgn="base"/>
            <a:r>
              <a:rPr lang="ru-RU" sz="6000" dirty="0" smtClean="0">
                <a:solidFill>
                  <a:srgbClr val="06AA0A"/>
                </a:solidFill>
              </a:rPr>
              <a:t>Спасибо </a:t>
            </a:r>
          </a:p>
          <a:p>
            <a:pPr algn="ctr" fontAlgn="base"/>
            <a:r>
              <a:rPr lang="ru-RU" sz="6000" dirty="0" smtClean="0">
                <a:solidFill>
                  <a:srgbClr val="06AA0A"/>
                </a:solidFill>
              </a:rPr>
              <a:t>за </a:t>
            </a:r>
          </a:p>
          <a:p>
            <a:pPr algn="ctr" fontAlgn="base"/>
            <a:r>
              <a:rPr lang="ru-RU" sz="6000" dirty="0" smtClean="0">
                <a:solidFill>
                  <a:srgbClr val="06AA0A"/>
                </a:solidFill>
              </a:rPr>
              <a:t>внимание</a:t>
            </a: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692696"/>
            <a:ext cx="8750206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ilda" pitchFamily="2" charset="0"/>
                <a:cs typeface="Arial" pitchFamily="34" charset="0"/>
              </a:rPr>
              <a:t>Интернет – ресурсы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300" i="1" dirty="0" smtClean="0"/>
          </a:p>
          <a:p>
            <a:pPr algn="ctr"/>
            <a:endParaRPr lang="ru-RU" sz="800" i="1" dirty="0" smtClean="0"/>
          </a:p>
          <a:p>
            <a:pPr algn="just"/>
            <a:r>
              <a:rPr lang="en-US" sz="1400" i="1" dirty="0" smtClean="0">
                <a:hlinkClick r:id="rId2"/>
              </a:rPr>
              <a:t>https</a:t>
            </a:r>
            <a:r>
              <a:rPr lang="en-US" sz="1400" i="1" dirty="0">
                <a:hlinkClick r:id="rId2"/>
              </a:rPr>
              <a:t>://</a:t>
            </a:r>
            <a:r>
              <a:rPr lang="en-US" sz="1400" i="1" dirty="0" smtClean="0">
                <a:hlinkClick r:id="rId2"/>
              </a:rPr>
              <a:t>img-fotki.yandex.ru/get/4138/139440740.5f/0_98061_48c42d23_orig</a:t>
            </a:r>
            <a:r>
              <a:rPr lang="ru-RU" sz="1400" i="1" dirty="0" smtClean="0"/>
              <a:t>  </a:t>
            </a:r>
            <a:endParaRPr lang="ru-RU" sz="1400" i="1" dirty="0"/>
          </a:p>
          <a:p>
            <a:pPr algn="just"/>
            <a:r>
              <a:rPr lang="en-US" sz="1400" i="1" dirty="0" smtClean="0">
                <a:hlinkClick r:id="rId3"/>
              </a:rPr>
              <a:t>http://openclipart.org/image/2400px/svg_to_png/177972/1368310520.png</a:t>
            </a:r>
            <a:r>
              <a:rPr lang="ru-RU" sz="1400" i="1" dirty="0" smtClean="0"/>
              <a:t> </a:t>
            </a:r>
          </a:p>
          <a:p>
            <a:pPr algn="just"/>
            <a:r>
              <a:rPr lang="en-US" sz="1400" i="1" dirty="0">
                <a:hlinkClick r:id="rId4"/>
              </a:rPr>
              <a:t>http://</a:t>
            </a:r>
            <a:r>
              <a:rPr lang="en-US" sz="1400" i="1" dirty="0" smtClean="0">
                <a:hlinkClick r:id="rId4"/>
              </a:rPr>
              <a:t>s4.pic4you.ru/y2014/06-16/12216/4451174.png</a:t>
            </a:r>
            <a:r>
              <a:rPr lang="ru-RU" sz="1400" i="1" dirty="0" smtClean="0"/>
              <a:t> </a:t>
            </a:r>
            <a:endParaRPr lang="ru-RU" sz="1400" i="1" dirty="0"/>
          </a:p>
          <a:p>
            <a:pPr algn="just"/>
            <a:r>
              <a:rPr lang="en-US" sz="1400" i="1" dirty="0" smtClean="0">
                <a:hlinkClick r:id="rId5"/>
              </a:rPr>
              <a:t>http</a:t>
            </a:r>
            <a:r>
              <a:rPr lang="en-US" sz="1400" i="1" dirty="0">
                <a:hlinkClick r:id="rId5"/>
              </a:rPr>
              <a:t>://</a:t>
            </a:r>
            <a:r>
              <a:rPr lang="en-US" sz="1400" i="1" dirty="0" smtClean="0">
                <a:hlinkClick r:id="rId5"/>
              </a:rPr>
              <a:t>us.cdn4.123rf.com/168nwm/barbaliss/barbaliss1204/barbaliss120400025/13417266</a:t>
            </a:r>
            <a:endParaRPr lang="ru-RU" sz="1400" i="1" dirty="0" smtClean="0">
              <a:hlinkClick r:id="rId5"/>
            </a:endParaRPr>
          </a:p>
          <a:p>
            <a:pPr algn="just"/>
            <a:r>
              <a:rPr lang="en-US" sz="1400" i="1" dirty="0" smtClean="0">
                <a:hlinkClick r:id="rId5"/>
              </a:rPr>
              <a:t>-yellow-butterfly-isolated-on-white-background-vector-illustration.jpg</a:t>
            </a:r>
            <a:r>
              <a:rPr lang="ru-RU" sz="1400" i="1" dirty="0" smtClean="0"/>
              <a:t> </a:t>
            </a:r>
          </a:p>
          <a:p>
            <a:pPr algn="just"/>
            <a:r>
              <a:rPr lang="en-US" sz="1400" i="1" dirty="0" smtClean="0">
                <a:hlinkClick r:id="rId6"/>
              </a:rPr>
              <a:t>https</a:t>
            </a:r>
            <a:r>
              <a:rPr lang="en-US" sz="1400" i="1" dirty="0">
                <a:hlinkClick r:id="rId6"/>
              </a:rPr>
              <a:t>://</a:t>
            </a:r>
            <a:r>
              <a:rPr lang="en-US" sz="1400" i="1" dirty="0" smtClean="0">
                <a:hlinkClick r:id="rId6"/>
              </a:rPr>
              <a:t>img-fotki.yandex.ru/get/15524/66124276.2ed/0_c516b_e5890d50_orig</a:t>
            </a:r>
            <a:r>
              <a:rPr lang="ru-RU" sz="1400" i="1" dirty="0" smtClean="0"/>
              <a:t> </a:t>
            </a:r>
          </a:p>
          <a:p>
            <a:pPr algn="just"/>
            <a:r>
              <a:rPr lang="en-US" sz="1400" i="1" dirty="0" smtClean="0">
                <a:hlinkClick r:id="rId7"/>
              </a:rPr>
              <a:t>https</a:t>
            </a:r>
            <a:r>
              <a:rPr lang="en-US" sz="1400" i="1" dirty="0">
                <a:hlinkClick r:id="rId7"/>
              </a:rPr>
              <a:t>://</a:t>
            </a:r>
            <a:r>
              <a:rPr lang="en-US" sz="1400" i="1" dirty="0" smtClean="0">
                <a:hlinkClick r:id="rId7"/>
              </a:rPr>
              <a:t>img-fotki.yandex.ru/get/4526/66124276.2c/0_65b30_789d6871_orig</a:t>
            </a:r>
            <a:r>
              <a:rPr lang="ru-RU" sz="1400" i="1" dirty="0" smtClean="0"/>
              <a:t> </a:t>
            </a:r>
          </a:p>
          <a:p>
            <a:pPr algn="just"/>
            <a:r>
              <a:rPr lang="en-US" sz="1400" i="1" dirty="0" smtClean="0">
                <a:hlinkClick r:id="rId8"/>
              </a:rPr>
              <a:t>https</a:t>
            </a:r>
            <a:r>
              <a:rPr lang="en-US" sz="1400" i="1" dirty="0">
                <a:hlinkClick r:id="rId8"/>
              </a:rPr>
              <a:t>://</a:t>
            </a:r>
            <a:r>
              <a:rPr lang="en-US" sz="1400" i="1" dirty="0" smtClean="0">
                <a:hlinkClick r:id="rId8"/>
              </a:rPr>
              <a:t>img-fotki.yandex.ru/get/6617/66124276.ef/0_89c5b_cad8a2c3_orig</a:t>
            </a:r>
            <a:r>
              <a:rPr lang="ru-RU" sz="1400" i="1" dirty="0" smtClean="0"/>
              <a:t> </a:t>
            </a:r>
          </a:p>
          <a:p>
            <a:pPr algn="just"/>
            <a:r>
              <a:rPr lang="en-US" sz="1400" i="1" dirty="0" smtClean="0">
                <a:hlinkClick r:id="rId9"/>
              </a:rPr>
              <a:t>http</a:t>
            </a:r>
            <a:r>
              <a:rPr lang="en-US" sz="1400" i="1" dirty="0">
                <a:hlinkClick r:id="rId9"/>
              </a:rPr>
              <a:t>://</a:t>
            </a:r>
            <a:r>
              <a:rPr lang="en-US" sz="1400" i="1" dirty="0" smtClean="0">
                <a:hlinkClick r:id="rId9"/>
              </a:rPr>
              <a:t>s44.radikal.ru/i103/1109/10/506a30838766.png</a:t>
            </a:r>
            <a:r>
              <a:rPr lang="ru-RU" sz="1400" i="1" dirty="0" smtClean="0"/>
              <a:t> </a:t>
            </a:r>
          </a:p>
          <a:p>
            <a:pPr algn="just"/>
            <a:endParaRPr lang="ru-RU" sz="1400" i="1" dirty="0" smtClean="0"/>
          </a:p>
          <a:p>
            <a:pPr algn="just"/>
            <a:endParaRPr lang="ru-RU" sz="1400" i="1" dirty="0" smtClean="0"/>
          </a:p>
          <a:p>
            <a:pPr algn="just"/>
            <a:endParaRPr lang="ru-RU" sz="1400" i="1" dirty="0" smtClean="0"/>
          </a:p>
          <a:p>
            <a:pPr algn="just"/>
            <a:endParaRPr lang="ru-RU" sz="1400" i="1" dirty="0" smtClean="0"/>
          </a:p>
          <a:p>
            <a:pPr algn="just"/>
            <a:endParaRPr lang="ru-RU" sz="1400" i="1" dirty="0" smtClean="0"/>
          </a:p>
          <a:p>
            <a:pPr algn="just"/>
            <a:endParaRPr lang="ru-RU" sz="1400" i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4071942"/>
            <a:ext cx="51435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1400" i="1" dirty="0" smtClean="0">
                <a:latin typeface="Times New Roman" pitchFamily="18" charset="0"/>
                <a:cs typeface="Arial" pitchFamily="34" charset="0"/>
                <a:hlinkClick r:id="rId10"/>
              </a:rPr>
              <a:t>Шаблон</a:t>
            </a:r>
            <a:r>
              <a:rPr lang="ru-RU" sz="1600" i="1" dirty="0" smtClean="0">
                <a:latin typeface="Times New Roman" pitchFamily="18" charset="0"/>
                <a:cs typeface="Arial" pitchFamily="34" charset="0"/>
                <a:hlinkClick r:id="rId10"/>
              </a:rPr>
              <a:t> </a:t>
            </a:r>
            <a:r>
              <a:rPr lang="en-US" sz="1600" i="1" dirty="0" smtClean="0">
                <a:latin typeface="Times New Roman" pitchFamily="18" charset="0"/>
                <a:cs typeface="Arial" pitchFamily="34" charset="0"/>
                <a:hlinkClick r:id="rId10"/>
              </a:rPr>
              <a:t>http://elenaranko.ucoz.ru/</a:t>
            </a:r>
            <a:r>
              <a:rPr lang="ru-RU" sz="1600" i="1" dirty="0" smtClean="0">
                <a:latin typeface="Times New Roman" pitchFamily="18" charset="0"/>
                <a:cs typeface="Arial" pitchFamily="34" charset="0"/>
              </a:rPr>
              <a:t>   </a:t>
            </a: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285720" y="3197617"/>
            <a:ext cx="859158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1"/>
              </a:rPr>
              <a:t>https://ogorodlegko.ru/zashhita-rastenij/29-narodnye-sredstva-borby-s-vreditelyami-sada-i-ogoroda.html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2"/>
              </a:rPr>
              <a:t>https://zen.yandex.ru/media/ogorodnash/22-effektivnyh-narodnyh-metoda-zascity-sada-ot-vreditelei-5cd9805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2"/>
              </a:rPr>
              <a:t>ac5fa2a00b42686ac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13"/>
              </a:rPr>
              <a:t>https://yandex.ru/turbo/s/sotkiradosti.ru/dacha-svoimi-rukami/zashhita-sada-i-ogoroda-ot-bolezney-i-vrediteley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26900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573</Words>
  <Application>Microsoft Office PowerPoint</Application>
  <PresentationFormat>Экран (4:3)</PresentationFormat>
  <Paragraphs>59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Matilda</vt:lpstr>
      <vt:lpstr>Times New Roman</vt:lpstr>
      <vt:lpstr>Mangal</vt:lpstr>
      <vt:lpstr>Тема Office</vt:lpstr>
      <vt:lpstr>Слайд 1</vt:lpstr>
      <vt:lpstr>Слайд 2</vt:lpstr>
      <vt:lpstr>Слайд 3</vt:lpstr>
      <vt:lpstr>Слайд 4</vt:lpstr>
      <vt:lpstr>Народные средства защиты на основе настоев и отваров из растений 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kamysheva_rv</cp:lastModifiedBy>
  <cp:revision>32</cp:revision>
  <dcterms:created xsi:type="dcterms:W3CDTF">2013-08-23T08:38:35Z</dcterms:created>
  <dcterms:modified xsi:type="dcterms:W3CDTF">2020-06-11T10:02:20Z</dcterms:modified>
</cp:coreProperties>
</file>