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79" r:id="rId1"/>
  </p:sldMasterIdLst>
  <p:notesMasterIdLst>
    <p:notesMasterId r:id="rId13"/>
  </p:notesMasterIdLst>
  <p:sldIdLst>
    <p:sldId id="256" r:id="rId2"/>
    <p:sldId id="257" r:id="rId3"/>
    <p:sldId id="271" r:id="rId4"/>
    <p:sldId id="274" r:id="rId5"/>
    <p:sldId id="275" r:id="rId6"/>
    <p:sldId id="269" r:id="rId7"/>
    <p:sldId id="272" r:id="rId8"/>
    <p:sldId id="273" r:id="rId9"/>
    <p:sldId id="276" r:id="rId10"/>
    <p:sldId id="266" r:id="rId11"/>
    <p:sldId id="277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233" autoAdjust="0"/>
    <p:restoredTop sz="94660"/>
  </p:normalViewPr>
  <p:slideViewPr>
    <p:cSldViewPr snapToGrid="0">
      <p:cViewPr varScale="1">
        <p:scale>
          <a:sx n="86" d="100"/>
          <a:sy n="86" d="100"/>
        </p:scale>
        <p:origin x="-678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174A3E-30D7-4D6F-9F08-EE22F652A70D}" type="datetimeFigureOut">
              <a:rPr lang="ru-RU" smtClean="0"/>
              <a:pPr/>
              <a:t>09.06.2020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640E2A-1F63-4D39-B0DB-A320B6F5BA0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670283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40E2A-1F63-4D39-B0DB-A320B6F5BA00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424691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CDB34-BA98-459C-B5B4-36527947AFF1}" type="datetimeFigureOut">
              <a:rPr lang="ru-RU" smtClean="0"/>
              <a:pPr/>
              <a:t>09.06.2020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C27A0-1C1C-4BF5-AEFB-5F12A25ADD1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704094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CDB34-BA98-459C-B5B4-36527947AFF1}" type="datetimeFigureOut">
              <a:rPr lang="ru-RU" smtClean="0"/>
              <a:pPr/>
              <a:t>09.06.2020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C27A0-1C1C-4BF5-AEFB-5F12A25ADD1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47052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CDB34-BA98-459C-B5B4-36527947AFF1}" type="datetimeFigureOut">
              <a:rPr lang="ru-RU" smtClean="0"/>
              <a:pPr/>
              <a:t>09.06.2020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C27A0-1C1C-4BF5-AEFB-5F12A25ADD1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100822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CDB34-BA98-459C-B5B4-36527947AFF1}" type="datetimeFigureOut">
              <a:rPr lang="ru-RU" smtClean="0"/>
              <a:pPr/>
              <a:t>09.06.2020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C27A0-1C1C-4BF5-AEFB-5F12A25ADD1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327323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CDB34-BA98-459C-B5B4-36527947AFF1}" type="datetimeFigureOut">
              <a:rPr lang="ru-RU" smtClean="0"/>
              <a:pPr/>
              <a:t>09.06.2020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C27A0-1C1C-4BF5-AEFB-5F12A25ADD1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123690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CDB34-BA98-459C-B5B4-36527947AFF1}" type="datetimeFigureOut">
              <a:rPr lang="ru-RU" smtClean="0"/>
              <a:pPr/>
              <a:t>09.06.2020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C27A0-1C1C-4BF5-AEFB-5F12A25ADD1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025968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CDB34-BA98-459C-B5B4-36527947AFF1}" type="datetimeFigureOut">
              <a:rPr lang="ru-RU" smtClean="0"/>
              <a:pPr/>
              <a:t>09.06.2020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C27A0-1C1C-4BF5-AEFB-5F12A25ADD1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975571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CDB34-BA98-459C-B5B4-36527947AFF1}" type="datetimeFigureOut">
              <a:rPr lang="ru-RU" smtClean="0"/>
              <a:pPr/>
              <a:t>09.06.2020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C27A0-1C1C-4BF5-AEFB-5F12A25ADD1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469888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CDB34-BA98-459C-B5B4-36527947AFF1}" type="datetimeFigureOut">
              <a:rPr lang="ru-RU" smtClean="0"/>
              <a:pPr/>
              <a:t>09.06.2020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C27A0-1C1C-4BF5-AEFB-5F12A25ADD1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66338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CDB34-BA98-459C-B5B4-36527947AFF1}" type="datetimeFigureOut">
              <a:rPr lang="ru-RU" smtClean="0"/>
              <a:pPr/>
              <a:t>09.06.2020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C27A0-1C1C-4BF5-AEFB-5F12A25ADD1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235276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CDB34-BA98-459C-B5B4-36527947AFF1}" type="datetimeFigureOut">
              <a:rPr lang="ru-RU" smtClean="0"/>
              <a:pPr/>
              <a:t>09.06.2020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C27A0-1C1C-4BF5-AEFB-5F12A25ADD1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90170189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CDB34-BA98-459C-B5B4-36527947AFF1}" type="datetimeFigureOut">
              <a:rPr lang="ru-RU" smtClean="0"/>
              <a:pPr/>
              <a:t>09.06.2020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C27A0-1C1C-4BF5-AEFB-5F12A25ADD1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38811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CDB34-BA98-459C-B5B4-36527947AFF1}" type="datetimeFigureOut">
              <a:rPr lang="ru-RU" smtClean="0"/>
              <a:pPr/>
              <a:t>09.06.2020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C27A0-1C1C-4BF5-AEFB-5F12A25ADD1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284886738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CDB34-BA98-459C-B5B4-36527947AFF1}" type="datetimeFigureOut">
              <a:rPr lang="ru-RU" smtClean="0"/>
              <a:pPr/>
              <a:t>09.06.2020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C27A0-1C1C-4BF5-AEFB-5F12A25ADD1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7750412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CDB34-BA98-459C-B5B4-36527947AFF1}" type="datetimeFigureOut">
              <a:rPr lang="ru-RU" smtClean="0"/>
              <a:pPr/>
              <a:t>09.06.2020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C27A0-1C1C-4BF5-AEFB-5F12A25ADD1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7904082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CDB34-BA98-459C-B5B4-36527947AFF1}" type="datetimeFigureOut">
              <a:rPr lang="ru-RU" smtClean="0"/>
              <a:pPr/>
              <a:t>09.06.2020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C27A0-1C1C-4BF5-AEFB-5F12A25ADD1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688145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CCDB34-BA98-459C-B5B4-36527947AFF1}" type="datetimeFigureOut">
              <a:rPr lang="ru-RU" smtClean="0"/>
              <a:pPr/>
              <a:t>09.06.2020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789C27A0-1C1C-4BF5-AEFB-5F12A25ADD1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876087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80" r:id="rId1"/>
    <p:sldLayoutId id="2147483981" r:id="rId2"/>
    <p:sldLayoutId id="2147483982" r:id="rId3"/>
    <p:sldLayoutId id="2147483983" r:id="rId4"/>
    <p:sldLayoutId id="2147483984" r:id="rId5"/>
    <p:sldLayoutId id="2147483985" r:id="rId6"/>
    <p:sldLayoutId id="2147483986" r:id="rId7"/>
    <p:sldLayoutId id="2147483987" r:id="rId8"/>
    <p:sldLayoutId id="2147483988" r:id="rId9"/>
    <p:sldLayoutId id="2147483989" r:id="rId10"/>
    <p:sldLayoutId id="2147483990" r:id="rId11"/>
    <p:sldLayoutId id="2147483991" r:id="rId12"/>
    <p:sldLayoutId id="2147483992" r:id="rId13"/>
    <p:sldLayoutId id="2147483993" r:id="rId14"/>
    <p:sldLayoutId id="2147483994" r:id="rId15"/>
    <p:sldLayoutId id="2147483995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40498" y="537142"/>
            <a:ext cx="10515600" cy="1590424"/>
          </a:xfrm>
        </p:spPr>
        <p:txBody>
          <a:bodyPr>
            <a:normAutofit/>
          </a:bodyPr>
          <a:lstStyle/>
          <a:p>
            <a:pPr algn="ctr"/>
            <a:r>
              <a:rPr lang="ru-RU" sz="1800" b="1" dirty="0" smtClean="0"/>
              <a:t>ГАУ «КЦСОН </a:t>
            </a:r>
            <a:r>
              <a:rPr lang="ru-RU" sz="1800" b="1" dirty="0" smtClean="0"/>
              <a:t>города  </a:t>
            </a:r>
            <a:r>
              <a:rPr lang="ru-RU" sz="1800" b="1" dirty="0" smtClean="0"/>
              <a:t>КАМЕНСКА – УРАЛЬСКОГО»</a:t>
            </a:r>
            <a:br>
              <a:rPr lang="ru-RU" sz="1800" b="1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42796" y="2299580"/>
            <a:ext cx="10711004" cy="4237022"/>
          </a:xfrm>
        </p:spPr>
        <p:txBody>
          <a:bodyPr>
            <a:normAutofit lnSpcReduction="10000"/>
          </a:bodyPr>
          <a:lstStyle/>
          <a:p>
            <a:pPr algn="ctr"/>
            <a:endParaRPr lang="ru-RU" dirty="0"/>
          </a:p>
          <a:p>
            <a:pPr algn="ctr"/>
            <a:r>
              <a:rPr lang="ru-RU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НАПРАВЛЕНИЕ : </a:t>
            </a:r>
            <a:r>
              <a:rPr lang="ru-RU" sz="40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«</a:t>
            </a:r>
            <a:r>
              <a:rPr lang="ru-RU" sz="28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САДОВОДЫ И ОГОРОДНИКИ</a:t>
            </a:r>
            <a:r>
              <a:rPr lang="ru-RU" sz="40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»</a:t>
            </a:r>
            <a:endParaRPr lang="ru-RU" sz="4000" b="1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  <a:p>
            <a:pPr algn="ctr"/>
            <a:r>
              <a:rPr lang="ru-RU" sz="32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Тема: «</a:t>
            </a:r>
            <a:r>
              <a:rPr lang="ru-RU" sz="40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Польза огорода для пожилых граждан</a:t>
            </a:r>
            <a:r>
              <a:rPr lang="ru-RU" sz="32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»</a:t>
            </a:r>
            <a:endParaRPr lang="ru-RU" sz="3200" b="1" dirty="0" smtClean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  <a:p>
            <a:pPr marL="0" indent="0" algn="ctr">
              <a:buNone/>
            </a:pPr>
            <a:endParaRPr lang="ru-RU" sz="1600" b="1" dirty="0" smtClean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  <a:p>
            <a:pPr marL="0" indent="0" algn="ctr">
              <a:buNone/>
            </a:pPr>
            <a:endParaRPr lang="ru-RU" sz="1600" b="1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  <a:p>
            <a:pPr marL="0" indent="0" algn="ctr">
              <a:buNone/>
            </a:pPr>
            <a:endParaRPr lang="ru-RU" sz="1600" b="1" dirty="0" smtClean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  <a:p>
            <a:pPr marL="0" indent="0" algn="ctr">
              <a:buNone/>
            </a:pPr>
            <a:r>
              <a:rPr lang="ru-RU" sz="16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Руководитель:</a:t>
            </a:r>
            <a:endParaRPr lang="ru-RU" sz="1600" b="1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  <a:p>
            <a:pPr marL="0" indent="0" algn="r">
              <a:buNone/>
            </a:pPr>
            <a:r>
              <a:rPr lang="ru-RU" sz="20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Специалист по социальной работе </a:t>
            </a:r>
            <a:r>
              <a:rPr lang="ru-RU" sz="20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Холкина </a:t>
            </a:r>
            <a:r>
              <a:rPr lang="ru-RU" sz="20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С.А.</a:t>
            </a:r>
          </a:p>
          <a:p>
            <a:pPr marL="0" indent="0" algn="ctr">
              <a:buNone/>
            </a:pPr>
            <a:endParaRPr lang="ru-RU" sz="40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40498" y="1167897"/>
            <a:ext cx="10738625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ШКОЛА ПОЖИЛОГО ВОЗРАСТА</a:t>
            </a:r>
            <a:endParaRPr lang="ru-RU" sz="4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90646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6320" y="110972"/>
            <a:ext cx="10753174" cy="1398494"/>
          </a:xfrm>
        </p:spPr>
        <p:txBody>
          <a:bodyPr>
            <a:noAutofit/>
          </a:bodyPr>
          <a:lstStyle/>
          <a:p>
            <a:r>
              <a:rPr lang="ru-RU" sz="2000" dirty="0">
                <a:solidFill>
                  <a:srgbClr val="000000"/>
                </a:solidFill>
                <a:latin typeface="Arial" panose="020B0604020202020204" pitchFamily="34" charset="0"/>
              </a:rPr>
              <a:t/>
            </a:r>
            <a:br>
              <a:rPr lang="ru-RU" sz="200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endParaRPr lang="ru-RU" sz="2000" b="1" i="1" dirty="0"/>
          </a:p>
        </p:txBody>
      </p:sp>
      <p:sp>
        <p:nvSpPr>
          <p:cNvPr id="7" name="Объект 6"/>
          <p:cNvSpPr>
            <a:spLocks noGrp="1"/>
          </p:cNvSpPr>
          <p:nvPr>
            <p:ph idx="1"/>
          </p:nvPr>
        </p:nvSpPr>
        <p:spPr>
          <a:xfrm>
            <a:off x="350983" y="1117599"/>
            <a:ext cx="11153630" cy="5357091"/>
          </a:xfrm>
        </p:spPr>
        <p:txBody>
          <a:bodyPr>
            <a:normAutofit fontScale="25000" lnSpcReduction="20000"/>
          </a:bodyPr>
          <a:lstStyle/>
          <a:p>
            <a:r>
              <a:rPr lang="ru-RU" sz="6400" dirty="0"/>
              <a:t>Считается, что работы в саду – один из самых полезных видов физической активности для пенсионеров, и все-таки все хорошо в меру, поэтому пожилой человек перенапрягаться не должен. Можно применять на практике некоторые советы, которые облегчат труд и сделают огород для пожилых людей местом полноценного отдыха</a:t>
            </a:r>
            <a:r>
              <a:rPr lang="ru-RU" sz="6400" dirty="0" smtClean="0"/>
              <a:t>.</a:t>
            </a:r>
          </a:p>
          <a:p>
            <a:endParaRPr lang="ru-RU" sz="6400" dirty="0"/>
          </a:p>
          <a:p>
            <a:endParaRPr lang="ru-RU" sz="6400" dirty="0" smtClean="0"/>
          </a:p>
          <a:p>
            <a:endParaRPr lang="ru-RU" sz="6400" dirty="0"/>
          </a:p>
          <a:p>
            <a:endParaRPr lang="ru-RU" sz="6400" dirty="0" smtClean="0"/>
          </a:p>
          <a:p>
            <a:endParaRPr lang="ru-RU" sz="6400" dirty="0" smtClean="0"/>
          </a:p>
          <a:p>
            <a:endParaRPr lang="ru-RU" sz="6400" dirty="0" smtClean="0"/>
          </a:p>
          <a:p>
            <a:endParaRPr lang="ru-RU" sz="6400" dirty="0"/>
          </a:p>
          <a:p>
            <a:pPr algn="r"/>
            <a:endParaRPr lang="ru-RU" sz="6400" dirty="0"/>
          </a:p>
          <a:p>
            <a:pPr algn="r"/>
            <a:r>
              <a:rPr lang="ru-RU" sz="6400" dirty="0"/>
              <a:t>Ученые из Швеции поставили перед собой цель доказать, что домашний труд и работы на садовом участке увеличивают продолжительность жизни</a:t>
            </a:r>
            <a:r>
              <a:rPr lang="ru-RU" sz="6400" dirty="0" smtClean="0"/>
              <a:t>.</a:t>
            </a:r>
          </a:p>
          <a:p>
            <a:pPr algn="r"/>
            <a:r>
              <a:rPr lang="ru-RU" sz="6400" dirty="0"/>
              <a:t>В связи с этим ученые учитывали все виды физической деятельности, которой может заниматься пожилой человек (ремонт машины и дома, стрижка газонов, сбор ягод, охота и т. д.). Главное, чтобы в результате работы поднималась температура тела, учащались пульс и дыхание</a:t>
            </a:r>
            <a:r>
              <a:rPr lang="ru-RU" sz="6400" dirty="0" smtClean="0"/>
              <a:t>.</a:t>
            </a:r>
          </a:p>
          <a:p>
            <a:pPr algn="r"/>
            <a:r>
              <a:rPr lang="ru-RU" sz="6400" dirty="0"/>
              <a:t>Двенадцатилетние наблюдения ученых доказали, что физическая активность в преклонном возрасте снижает риск инсультов и инфарктов на 27 %, а летальные исходы по любой причине – на 30 %. </a:t>
            </a:r>
            <a:endParaRPr lang="ru-RU" sz="6400" dirty="0" smtClean="0"/>
          </a:p>
          <a:p>
            <a:pPr algn="r"/>
            <a:endParaRPr lang="ru-RU" sz="6400" dirty="0"/>
          </a:p>
          <a:p>
            <a:pPr algn="r"/>
            <a:r>
              <a:rPr lang="ru-RU" dirty="0" smtClean="0"/>
              <a:t> </a:t>
            </a:r>
          </a:p>
          <a:p>
            <a:pPr algn="r"/>
            <a:endParaRPr lang="ru-RU" dirty="0" smtClean="0"/>
          </a:p>
          <a:p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0" y="221673"/>
            <a:ext cx="10778547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Польза огорода для пожилых людей</a:t>
            </a:r>
            <a:endParaRPr lang="ru-RU" sz="4000" b="1" cap="none" spc="0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</p:txBody>
      </p:sp>
      <p:pic>
        <p:nvPicPr>
          <p:cNvPr id="1028" name="Picture 4" descr="https://udobreniya.net/wp-content/uploads/2018/01/Farming-Family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14400" y="2142836"/>
            <a:ext cx="3149600" cy="2216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725262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3" y="135802"/>
            <a:ext cx="9598349" cy="3186819"/>
          </a:xfrm>
        </p:spPr>
        <p:txBody>
          <a:bodyPr>
            <a:noAutofit/>
          </a:bodyPr>
          <a:lstStyle/>
          <a:p>
            <a:pPr>
              <a:lnSpc>
                <a:spcPct val="115000"/>
              </a:lnSpc>
              <a:spcAft>
                <a:spcPts val="1125"/>
              </a:spcAft>
            </a:pPr>
            <a:r>
              <a:rPr lang="ru-RU" sz="18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	Для женщин в возрасте, </a:t>
            </a:r>
            <a:r>
              <a:rPr lang="ru-RU" sz="18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как считают исследователи, наилучшей формой физической активности является садоводство. Британские ученые утверждают, что оно даже полезнее самых «крутых» и «продвинутых» фитнес-программ</a:t>
            </a:r>
            <a:r>
              <a:rPr lang="ru-RU" sz="18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18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8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1800" dirty="0" smtClean="0">
                <a:solidFill>
                  <a:schemeClr val="accent2">
                    <a:lumMod val="50000"/>
                  </a:schemeClr>
                </a:solidFill>
              </a:rPr>
              <a:t>Проработав </a:t>
            </a:r>
            <a:r>
              <a:rPr lang="ru-RU" sz="1800" dirty="0">
                <a:solidFill>
                  <a:schemeClr val="accent2">
                    <a:lumMod val="50000"/>
                  </a:schemeClr>
                </a:solidFill>
              </a:rPr>
              <a:t>всего 50 минут на огороде, пожилой человек значительно улучшает свое здоровье</a:t>
            </a:r>
            <a:r>
              <a:rPr lang="ru-RU" sz="1800" dirty="0" smtClean="0">
                <a:solidFill>
                  <a:schemeClr val="accent2">
                    <a:lumMod val="50000"/>
                  </a:schemeClr>
                </a:solidFill>
              </a:rPr>
              <a:t>.</a:t>
            </a:r>
            <a:br>
              <a:rPr lang="ru-RU" sz="1800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ru-RU" sz="1800" dirty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ru-RU" sz="1800" dirty="0">
                <a:solidFill>
                  <a:schemeClr val="accent2">
                    <a:lumMod val="50000"/>
                  </a:schemeClr>
                </a:solidFill>
              </a:rPr>
            </a:br>
            <a:r>
              <a:rPr lang="ru-RU" sz="1800" dirty="0" smtClean="0">
                <a:solidFill>
                  <a:schemeClr val="accent2">
                    <a:lumMod val="50000"/>
                  </a:schemeClr>
                </a:solidFill>
              </a:rPr>
              <a:t>	Согласно </a:t>
            </a:r>
            <a:r>
              <a:rPr lang="ru-RU" sz="1800" dirty="0">
                <a:solidFill>
                  <a:schemeClr val="accent2">
                    <a:lumMod val="50000"/>
                  </a:schemeClr>
                </a:solidFill>
              </a:rPr>
              <a:t>проведенным исследованиям, </a:t>
            </a:r>
            <a:r>
              <a:rPr lang="ru-RU" sz="1800" dirty="0" smtClean="0">
                <a:solidFill>
                  <a:schemeClr val="accent2">
                    <a:lumMod val="50000"/>
                  </a:schemeClr>
                </a:solidFill>
              </a:rPr>
              <a:t>у женщин за </a:t>
            </a:r>
            <a:r>
              <a:rPr lang="ru-RU" sz="1800" dirty="0">
                <a:solidFill>
                  <a:schemeClr val="accent2">
                    <a:lumMod val="50000"/>
                  </a:schemeClr>
                </a:solidFill>
              </a:rPr>
              <a:t>семь недель труда на даче уменьшается вес, талия становится тоньше, улучшаются когнитивные и психологические показатели.</a:t>
            </a:r>
            <a:br>
              <a:rPr lang="ru-RU" sz="1800" dirty="0">
                <a:solidFill>
                  <a:schemeClr val="accent2">
                    <a:lumMod val="50000"/>
                  </a:schemeClr>
                </a:solidFill>
              </a:rPr>
            </a:br>
            <a:endParaRPr lang="ru-RU" sz="1800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3074" name="Picture 2" descr="https://thumbs.dreamstime.com/b/%D0%BF%D0%BE%D0%B6%D0%B8-%D0%B0%D1%8F-%D0%B6%D0%B5%D0%BD%D1%89%D0%B8%D0%BD%D0%B0-%D1%81%D1%82%D0%BE%D0%B8%D1%82-%D0%BF%D0%BE%D1%81%D1%80%D0%B5-%D0%B8-%D1%81%D0%B0-%D0%B0-41390177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40736" y="3422650"/>
            <a:ext cx="2860895" cy="30415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s://xn----9sbjebdr5a7bi8ipa.xn--p1ai/wp-content/uploads/2019/12/10.5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16090" y="3422650"/>
            <a:ext cx="3931519" cy="30415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9118178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271604"/>
            <a:ext cx="8596668" cy="114979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>
                <a:solidFill>
                  <a:schemeClr val="accent5">
                    <a:lumMod val="50000"/>
                  </a:schemeClr>
                </a:solidFill>
              </a:rPr>
              <a:t>Сколько килокалорий сжигается за 1 час работы на даче</a:t>
            </a:r>
            <a:br>
              <a:rPr lang="ru-RU" b="1" dirty="0">
                <a:solidFill>
                  <a:schemeClr val="accent5">
                    <a:lumMod val="50000"/>
                  </a:schemeClr>
                </a:solidFill>
              </a:rPr>
            </a:br>
            <a:endParaRPr lang="ru-RU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5122" name="Picture 2" descr="https://www.ogorod.ru/images/cache/640x823/crop/images%7Ccms-image-000040632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34970" y="1630362"/>
            <a:ext cx="5196689" cy="47975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6829991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262550"/>
            <a:ext cx="3677383" cy="1068309"/>
          </a:xfrm>
        </p:spPr>
        <p:txBody>
          <a:bodyPr>
            <a:noAutofit/>
          </a:bodyPr>
          <a:lstStyle/>
          <a:p>
            <a:r>
              <a:rPr lang="ru-RU" sz="2400" b="1" dirty="0">
                <a:solidFill>
                  <a:schemeClr val="accent2">
                    <a:lumMod val="50000"/>
                  </a:schemeClr>
                </a:solidFill>
              </a:rPr>
              <a:t>Как влияет занятие садоводством на…</a:t>
            </a:r>
            <a:br>
              <a:rPr lang="ru-RU" sz="2400" b="1" dirty="0">
                <a:solidFill>
                  <a:schemeClr val="accent2">
                    <a:lumMod val="50000"/>
                  </a:schemeClr>
                </a:solidFill>
              </a:rPr>
            </a:br>
            <a:endParaRPr lang="ru-RU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06993" y="1158843"/>
            <a:ext cx="4463359" cy="5241957"/>
          </a:xfrm>
        </p:spPr>
        <p:txBody>
          <a:bodyPr>
            <a:normAutofit fontScale="32500" lnSpcReduction="20000"/>
          </a:bodyPr>
          <a:lstStyle/>
          <a:p>
            <a:r>
              <a:rPr lang="ru-RU" sz="4900" b="1" dirty="0">
                <a:solidFill>
                  <a:schemeClr val="accent2">
                    <a:lumMod val="50000"/>
                  </a:schemeClr>
                </a:solidFill>
              </a:rPr>
              <a:t>… желудок</a:t>
            </a:r>
            <a:endParaRPr lang="ru-RU" sz="4900" dirty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ru-RU" sz="4300" i="1" dirty="0"/>
              <a:t>Регулярно "встречаясь" с бактериями при обработке почвы, вы тренируете иммунную систему и регулируете работу желудка.</a:t>
            </a:r>
          </a:p>
          <a:p>
            <a:r>
              <a:rPr lang="ru-RU" sz="4900" b="1" dirty="0">
                <a:solidFill>
                  <a:schemeClr val="accent2">
                    <a:lumMod val="50000"/>
                  </a:schemeClr>
                </a:solidFill>
              </a:rPr>
              <a:t>… сердце</a:t>
            </a:r>
            <a:endParaRPr lang="ru-RU" sz="4900" dirty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ru-RU" sz="4300" i="1" dirty="0"/>
              <a:t>Садоводческая работа помогает в укреплении сердечной мышцы, а также повышает общую выносливость организма. Все это, в свою очередь, снижает риск сердечного приступа и инсульта.</a:t>
            </a:r>
          </a:p>
          <a:p>
            <a:r>
              <a:rPr lang="ru-RU" sz="4900" b="1" dirty="0">
                <a:solidFill>
                  <a:schemeClr val="accent2">
                    <a:lumMod val="50000"/>
                  </a:schemeClr>
                </a:solidFill>
              </a:rPr>
              <a:t>… мышцы</a:t>
            </a:r>
            <a:endParaRPr lang="ru-RU" sz="4900" dirty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ru-RU" sz="4300" i="1" dirty="0"/>
              <a:t>Работая в саду, вы задействуете практически все мышцы тела, особенно спины, рук, брюшного пресса, ягодиц и бедер. Крепкие и подтянутые мышцы улучшают осанку и могут защитить организм от травм и многих проблем со здоровьем в будущем.</a:t>
            </a:r>
          </a:p>
          <a:p>
            <a:r>
              <a:rPr lang="ru-RU" sz="4900" b="1" dirty="0">
                <a:solidFill>
                  <a:schemeClr val="accent2">
                    <a:lumMod val="50000"/>
                  </a:schemeClr>
                </a:solidFill>
              </a:rPr>
              <a:t>… баланс и гибкость</a:t>
            </a:r>
            <a:endParaRPr lang="ru-RU" sz="4900" dirty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ru-RU" sz="4300" i="1" dirty="0"/>
              <a:t>Регулярные работы на участке укрепляют мышцы лодыжек и ступней, а это улучшает равновесие и гибкость. Согласитесь, в этой жизни очень важно крепко стоять на ногах. Причем, как в прямом, так и в переносном смысле.</a:t>
            </a:r>
          </a:p>
          <a:p>
            <a:endParaRPr lang="ru-RU" sz="4300" i="1" dirty="0"/>
          </a:p>
        </p:txBody>
      </p:sp>
      <p:pic>
        <p:nvPicPr>
          <p:cNvPr id="6148" name="Picture 4" descr="https://mtdata.ru/u2/photo959D/20500493968-0/original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40693" y="642795"/>
            <a:ext cx="3994254" cy="5839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3050676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289711"/>
            <a:ext cx="8596668" cy="1158843"/>
          </a:xfrm>
        </p:spPr>
        <p:txBody>
          <a:bodyPr>
            <a:normAutofit fontScale="90000"/>
          </a:bodyPr>
          <a:lstStyle/>
          <a:p>
            <a:r>
              <a:rPr lang="ru-RU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Как превратить огород для пожилых людей в источник удовольствия</a:t>
            </a:r>
            <a:br>
              <a:rPr lang="ru-RU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endParaRPr lang="ru-RU" b="1" i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44444" y="1575303"/>
            <a:ext cx="9029558" cy="4466059"/>
          </a:xfrm>
        </p:spPr>
        <p:txBody>
          <a:bodyPr>
            <a:normAutofit fontScale="77500" lnSpcReduction="20000"/>
          </a:bodyPr>
          <a:lstStyle/>
          <a:p>
            <a:r>
              <a:rPr lang="ru-RU" b="1" dirty="0"/>
              <a:t>Работайте, по возможности, сидя!</a:t>
            </a:r>
            <a:r>
              <a:rPr lang="ru-RU" i="1" dirty="0"/>
              <a:t> Определенные виды садовых работ пожилой человек может выполнять сидя или стоя на коленях, но не на «голой» земле, а на перевернутой вверх «тормашками» скамеечке. </a:t>
            </a:r>
            <a:endParaRPr lang="ru-RU" i="1" dirty="0" smtClean="0"/>
          </a:p>
          <a:p>
            <a:r>
              <a:rPr lang="ru-RU" b="1" dirty="0"/>
              <a:t>Замените старые садовые шланги на новые</a:t>
            </a:r>
            <a:r>
              <a:rPr lang="ru-RU" dirty="0"/>
              <a:t>, облегченные, </a:t>
            </a:r>
            <a:r>
              <a:rPr lang="ru-RU" i="1" dirty="0"/>
              <a:t>чтобы пожилой человек мог без особого труда поливать огород. </a:t>
            </a:r>
            <a:endParaRPr lang="ru-RU" i="1" dirty="0" smtClean="0"/>
          </a:p>
          <a:p>
            <a:r>
              <a:rPr lang="ru-RU" b="1" dirty="0"/>
              <a:t>Не пытайтесь сделать все за один день.</a:t>
            </a:r>
            <a:r>
              <a:rPr lang="ru-RU" dirty="0"/>
              <a:t> </a:t>
            </a:r>
            <a:r>
              <a:rPr lang="ru-RU" i="1" dirty="0"/>
              <a:t>«Великодушно» позволяйте себе отдыхать, не работайте «на износ», помните: «тише едешь, дальше будешь». В жару не следует делать тяжелые работы, а если погода еще и влажная, устройте себе «выходной день». После обеда выйдете в огород и «поваляйтесь» в тени на свежем воздухе. Не забывайте любоваться цветами, слушать птиц, приятную музыку, шелест листьев или просто тишину. Утром и вечером делайте гимнастику на свежем воздухе, при этом следите за </a:t>
            </a:r>
            <a:r>
              <a:rPr lang="ru-RU" i="1" dirty="0" smtClean="0"/>
              <a:t>дыханием.</a:t>
            </a:r>
          </a:p>
          <a:p>
            <a:r>
              <a:rPr lang="ru-RU" b="1" dirty="0"/>
              <a:t>Обратите внимание на садовый инвентарь.</a:t>
            </a:r>
            <a:r>
              <a:rPr lang="ru-RU" dirty="0"/>
              <a:t> </a:t>
            </a:r>
            <a:r>
              <a:rPr lang="ru-RU" i="1" dirty="0"/>
              <a:t>Проведите «ревизию» используемого инвентаря. Откажитесь от больших и тяжелых ведер и леек. Приобретите легкие и удобные, чтобы пожилой человек не напрягался, поливая огород. Купите маленькую скамеечку, на которую можно присесть, пропалывая огород. Не забудьте про садовую тележку для перевоза тяжестей на любые расстояния</a:t>
            </a:r>
            <a:r>
              <a:rPr lang="ru-RU" i="1" dirty="0" smtClean="0"/>
              <a:t>.</a:t>
            </a:r>
          </a:p>
          <a:p>
            <a:r>
              <a:rPr lang="ru-RU" b="1" dirty="0"/>
              <a:t>Из года в год старайтесь так планировать садовые работы</a:t>
            </a:r>
            <a:r>
              <a:rPr lang="ru-RU" dirty="0"/>
              <a:t>, </a:t>
            </a:r>
            <a:r>
              <a:rPr lang="ru-RU" i="1" dirty="0"/>
              <a:t>чтобы их количество постепенно уменьшалось, и выполнять их мог даже очень пожилой садовод (например, однолетние растения замените на многолетние и кустарники). «Модернизируйте» огород – сделайте овощные грядки высокими и компактными, тогда вам не придется постоянно «в пояс» кланяться.</a:t>
            </a:r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8796515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3" y="135802"/>
            <a:ext cx="9064195" cy="2372008"/>
          </a:xfrm>
        </p:spPr>
        <p:txBody>
          <a:bodyPr>
            <a:noAutofit/>
          </a:bodyPr>
          <a:lstStyle/>
          <a:p>
            <a:r>
              <a:rPr lang="ru-RU" sz="1800" b="1" dirty="0">
                <a:solidFill>
                  <a:schemeClr val="accent5">
                    <a:lumMod val="50000"/>
                  </a:schemeClr>
                </a:solidFill>
              </a:rPr>
              <a:t>Работайте без наклонов.</a:t>
            </a:r>
            <a:r>
              <a:rPr lang="ru-RU" sz="1800" dirty="0">
                <a:solidFill>
                  <a:schemeClr val="accent5">
                    <a:lumMod val="50000"/>
                  </a:schemeClr>
                </a:solidFill>
              </a:rPr>
              <a:t/>
            </a:r>
            <a:br>
              <a:rPr lang="ru-RU" sz="1800" dirty="0">
                <a:solidFill>
                  <a:schemeClr val="accent5">
                    <a:lumMod val="50000"/>
                  </a:schemeClr>
                </a:solidFill>
              </a:rPr>
            </a:br>
            <a:r>
              <a:rPr lang="ru-RU" sz="1800" dirty="0" smtClean="0">
                <a:solidFill>
                  <a:schemeClr val="tx2">
                    <a:lumMod val="50000"/>
                  </a:schemeClr>
                </a:solidFill>
              </a:rPr>
              <a:t>Пожилой </a:t>
            </a:r>
            <a:r>
              <a:rPr lang="ru-RU" sz="1800" dirty="0">
                <a:solidFill>
                  <a:schemeClr val="tx2">
                    <a:lumMod val="50000"/>
                  </a:schemeClr>
                </a:solidFill>
              </a:rPr>
              <a:t>человек должен стараться, обихаживая огород, как можно меньше наклоняться, поэтому для работы используйте инструменты с длинными рукоятками</a:t>
            </a:r>
            <a:r>
              <a:rPr lang="ru-RU" sz="1800" dirty="0" smtClean="0">
                <a:solidFill>
                  <a:schemeClr val="tx2">
                    <a:lumMod val="50000"/>
                  </a:schemeClr>
                </a:solidFill>
              </a:rPr>
              <a:t>.</a:t>
            </a:r>
            <a:br>
              <a:rPr lang="ru-RU" sz="1800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ru-RU" sz="1800" dirty="0" smtClean="0">
                <a:solidFill>
                  <a:schemeClr val="tx2">
                    <a:lumMod val="50000"/>
                  </a:schemeClr>
                </a:solidFill>
              </a:rPr>
              <a:t>Также существуют </a:t>
            </a:r>
            <a:r>
              <a:rPr lang="ru-RU" sz="1800" dirty="0">
                <a:solidFill>
                  <a:schemeClr val="tx2">
                    <a:lumMod val="50000"/>
                  </a:schemeClr>
                </a:solidFill>
              </a:rPr>
              <a:t>способы для значительного облегчения этой рутинной работы</a:t>
            </a:r>
            <a:r>
              <a:rPr lang="ru-RU" sz="1800" dirty="0" smtClean="0">
                <a:solidFill>
                  <a:schemeClr val="tx2">
                    <a:lumMod val="50000"/>
                  </a:schemeClr>
                </a:solidFill>
              </a:rPr>
              <a:t>.</a:t>
            </a:r>
            <a:br>
              <a:rPr lang="ru-RU" sz="1800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ru-RU" sz="1800" dirty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ru-RU" sz="1800" dirty="0">
                <a:solidFill>
                  <a:schemeClr val="tx2">
                    <a:lumMod val="50000"/>
                  </a:schemeClr>
                </a:solidFill>
              </a:rPr>
            </a:br>
            <a:r>
              <a:rPr lang="ru-RU" sz="1800" b="1" i="1" dirty="0">
                <a:solidFill>
                  <a:schemeClr val="tx2">
                    <a:lumMod val="50000"/>
                  </a:schemeClr>
                </a:solidFill>
              </a:rPr>
              <a:t>Один из них – </a:t>
            </a:r>
            <a:r>
              <a:rPr lang="ru-RU" sz="1800" i="1" dirty="0">
                <a:solidFill>
                  <a:schemeClr val="tx2">
                    <a:lumMod val="50000"/>
                  </a:schemeClr>
                </a:solidFill>
              </a:rPr>
              <a:t>это создание высоких грядок, на которых сможет работать даже пожилой человек, имеющий серьезные проблемы с позвоночником.</a:t>
            </a:r>
            <a:br>
              <a:rPr lang="ru-RU" sz="1800" i="1" dirty="0">
                <a:solidFill>
                  <a:schemeClr val="tx2">
                    <a:lumMod val="50000"/>
                  </a:schemeClr>
                </a:solidFill>
              </a:rPr>
            </a:br>
            <a:r>
              <a:rPr lang="ru-RU" sz="1800" dirty="0" smtClean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ru-RU" sz="1800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ru-RU" sz="1800" dirty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ru-RU" sz="1800" dirty="0">
                <a:solidFill>
                  <a:schemeClr val="tx2">
                    <a:lumMod val="50000"/>
                  </a:schemeClr>
                </a:solidFill>
              </a:rPr>
            </a:br>
            <a:endParaRPr lang="ru-RU" sz="18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Объект 3" descr="1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3210" y="2842788"/>
            <a:ext cx="3014669" cy="2218099"/>
          </a:xfrm>
          <a:prstGeom prst="rect">
            <a:avLst/>
          </a:prstGeom>
          <a:noFill/>
          <a:ln>
            <a:noFill/>
          </a:ln>
        </p:spPr>
      </p:pic>
      <p:pic>
        <p:nvPicPr>
          <p:cNvPr id="4098" name="Picture 2" descr="https://i.pinimg.com/originals/52/f8/bf/52f8bf5fd6b263f68809b4ab17316d2e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02784" y="4086539"/>
            <a:ext cx="3164732" cy="2419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s://www.ekodarpol.pl/dod/wp-content/uploads/2019/03/warzywnik-1024x68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32421" y="2842789"/>
            <a:ext cx="3171246" cy="23086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0852555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95029" y="90533"/>
            <a:ext cx="9082302" cy="1964603"/>
          </a:xfrm>
        </p:spPr>
        <p:txBody>
          <a:bodyPr>
            <a:normAutofit fontScale="90000"/>
          </a:bodyPr>
          <a:lstStyle/>
          <a:p>
            <a:r>
              <a:rPr lang="ru-RU" sz="1800" dirty="0">
                <a:solidFill>
                  <a:schemeClr val="tx2">
                    <a:lumMod val="50000"/>
                  </a:schemeClr>
                </a:solidFill>
              </a:rPr>
              <a:t>Пожилой садовод без особого труда сможет сделать такие грядки</a:t>
            </a:r>
            <a:r>
              <a:rPr lang="ru-RU" sz="1800" dirty="0" smtClean="0">
                <a:solidFill>
                  <a:schemeClr val="tx2">
                    <a:lumMod val="50000"/>
                  </a:schemeClr>
                </a:solidFill>
              </a:rPr>
              <a:t>.</a:t>
            </a:r>
            <a:br>
              <a:rPr lang="ru-RU" sz="1800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ru-RU" sz="1800" dirty="0" smtClean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ru-RU" sz="1800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ru-RU" sz="1800" dirty="0">
                <a:solidFill>
                  <a:schemeClr val="accent2">
                    <a:lumMod val="75000"/>
                  </a:schemeClr>
                </a:solidFill>
              </a:rPr>
              <a:t>Процесс создания таких грядок позволит не на шутку «разгуляться» фантазии и воплотить в жизнь любые идеи. Самое главное: заполняйте их плодородной почвой и не забывайте обеспечивать сток лишней воды, чтобы земля не «закисала». Пожилой человек сможет сидя ухаживать за растениями, посаженными на ней. Можно использовать даже обыкновенные ящики – красиво оформленные, они украсят огород, террасы и газоны</a:t>
            </a:r>
            <a:r>
              <a:rPr lang="ru-RU" sz="1800" dirty="0" smtClean="0">
                <a:solidFill>
                  <a:schemeClr val="accent2">
                    <a:lumMod val="75000"/>
                  </a:schemeClr>
                </a:solidFill>
              </a:rPr>
              <a:t>.</a:t>
            </a:r>
            <a:br>
              <a:rPr lang="ru-RU" sz="1800" dirty="0" smtClean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sz="1800" dirty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ru-RU" sz="1800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sz="1800" dirty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ru-RU" sz="1800" dirty="0">
                <a:solidFill>
                  <a:schemeClr val="tx2">
                    <a:lumMod val="50000"/>
                  </a:schemeClr>
                </a:solidFill>
              </a:rPr>
            </a:br>
            <a:endParaRPr lang="ru-RU" sz="18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Объект 3" descr="4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95028" y="2209045"/>
            <a:ext cx="3749812" cy="2589292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3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9553" y="3516894"/>
            <a:ext cx="3518109" cy="2667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10507404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217283"/>
            <a:ext cx="3854528" cy="896293"/>
          </a:xfrm>
        </p:spPr>
        <p:txBody>
          <a:bodyPr/>
          <a:lstStyle/>
          <a:p>
            <a:r>
              <a:rPr lang="ru-RU" dirty="0">
                <a:solidFill>
                  <a:schemeClr val="accent4">
                    <a:lumMod val="75000"/>
                  </a:schemeClr>
                </a:solidFill>
              </a:rPr>
              <a:t>В начале лета дачные работы в самом </a:t>
            </a:r>
            <a:r>
              <a:rPr lang="ru-RU" dirty="0" smtClean="0">
                <a:solidFill>
                  <a:schemeClr val="accent4">
                    <a:lumMod val="75000"/>
                  </a:schemeClr>
                </a:solidFill>
              </a:rPr>
              <a:t>разгаре</a:t>
            </a:r>
            <a:r>
              <a:rPr lang="ru-RU" dirty="0">
                <a:solidFill>
                  <a:schemeClr val="accent4">
                    <a:lumMod val="75000"/>
                  </a:schemeClr>
                </a:solidFill>
              </a:rPr>
              <a:t> 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7334" y="1421395"/>
            <a:ext cx="3854528" cy="3940124"/>
          </a:xfrm>
        </p:spPr>
        <p:txBody>
          <a:bodyPr/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dirty="0" smtClean="0"/>
              <a:t>Июнь месяц активного ухода за культурными растениями на огороде. Растения нуждается в поливе, подкормке, прополке сорняков. Также в июне идёт борьба с вредителями и болезнями.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ru-RU" dirty="0" smtClean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dirty="0" smtClean="0"/>
              <a:t>Главное в июне - позаботиться о растениях, они должны расти здоровыми, чтобы вы могли получить высокий урожай качественных плодов.</a:t>
            </a:r>
          </a:p>
          <a:p>
            <a:endParaRPr lang="ru-RU" dirty="0"/>
          </a:p>
        </p:txBody>
      </p:sp>
      <p:pic>
        <p:nvPicPr>
          <p:cNvPr id="7170" name="Picture 2" descr="https://www.tulapressa.ru/wp-content/uploads/2020/05/25/s120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61995" y="420307"/>
            <a:ext cx="2886947" cy="2712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https://thumbs.dreamstime.com/b/%D0%B7%D0%B0%D0%B2%D0%BE-%D1%8B-%D1%81%D1%82%D0%B0%D1%80%D1%88%D0%B5%D0%B3%D0%BE-%D1%87%D0%B5-%D0%BE%D0%B2%D0%B5%D0%BA%D0%B0-5760863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478163" y="3259246"/>
            <a:ext cx="2593220" cy="2697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0608604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99175" y="27160"/>
            <a:ext cx="10755517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Я побывала </a:t>
            </a:r>
            <a:r>
              <a:rPr lang="ru-RU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на приусадебном участке у одной из слушательниц школы пожилого возраста.</a:t>
            </a:r>
          </a:p>
          <a:p>
            <a:r>
              <a:rPr lang="ru-RU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Людмила Алексеевна с удовольствием показала свой приусадебный участок и поделилась своим</a:t>
            </a:r>
            <a:r>
              <a:rPr lang="en-US" b="1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 </a:t>
            </a:r>
            <a:r>
              <a:rPr lang="ru-RU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многолетним опытом и  секретами по уходу, обработке и удобрению растений на своем приусадебном участке.</a:t>
            </a:r>
          </a:p>
          <a:p>
            <a:endParaRPr lang="ru-RU" b="1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  <a:p>
            <a:endParaRPr lang="ru-RU" b="1" dirty="0" smtClean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  <a:p>
            <a:endParaRPr lang="ru-RU" b="1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  <a:p>
            <a:endParaRPr lang="ru-RU" b="1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  <a:p>
            <a:endParaRPr lang="ru-RU" b="1" dirty="0" smtClean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  <a:p>
            <a:endParaRPr lang="ru-RU" b="1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  <a:p>
            <a:endParaRPr lang="ru-RU" b="1" dirty="0" smtClean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  <a:p>
            <a:endParaRPr lang="ru-RU" b="1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  <a:p>
            <a:endParaRPr lang="ru-RU" b="1" dirty="0" smtClean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  <a:p>
            <a:endParaRPr lang="ru-RU" b="1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  <a:p>
            <a:endParaRPr lang="ru-RU" b="1" dirty="0" smtClean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  <a:p>
            <a:endParaRPr lang="ru-RU" b="1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  <a:p>
            <a:endParaRPr lang="ru-RU" b="1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461723" y="1358017"/>
            <a:ext cx="2607400" cy="242633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2298929" y="3437959"/>
            <a:ext cx="2830970" cy="212322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4542998" y="994042"/>
            <a:ext cx="2589291" cy="253865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6149306" y="3596848"/>
            <a:ext cx="2971089" cy="232900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8603219" y="1084317"/>
            <a:ext cx="2544024" cy="23580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89738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06055" y="2967335"/>
            <a:ext cx="617989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СПАСИБО ЗА ВНИМАНИЕ</a:t>
            </a:r>
            <a:endParaRPr lang="ru-RU" sz="4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731334639"/>
      </p:ext>
    </p:extLst>
  </p:cSld>
  <p:clrMapOvr>
    <a:masterClrMapping/>
  </p:clrMapOvr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360</TotalTime>
  <Words>483</Words>
  <Application>Microsoft Office PowerPoint</Application>
  <PresentationFormat>Произвольный</PresentationFormat>
  <Paragraphs>65</Paragraphs>
  <Slides>11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Грань</vt:lpstr>
      <vt:lpstr>ГАУ «КЦСОН города  КАМЕНСКА – УРАЛЬСКОГО»  </vt:lpstr>
      <vt:lpstr> </vt:lpstr>
      <vt:lpstr> Для женщин в возрасте, как считают исследователи, наилучшей формой физической активности является садоводство. Британские ученые утверждают, что оно даже полезнее самых «крутых» и «продвинутых» фитнес-программ.   Проработав всего 50 минут на огороде, пожилой человек значительно улучшает свое здоровье.   Согласно проведенным исследованиям, у женщин за семь недель труда на даче уменьшается вес, талия становится тоньше, улучшаются когнитивные и психологические показатели. </vt:lpstr>
      <vt:lpstr>Сколько килокалорий сжигается за 1 час работы на даче </vt:lpstr>
      <vt:lpstr>Как влияет занятие садоводством на… </vt:lpstr>
      <vt:lpstr>Как превратить огород для пожилых людей в источник удовольствия </vt:lpstr>
      <vt:lpstr>Работайте без наклонов. Пожилой человек должен стараться, обихаживая огород, как можно меньше наклоняться, поэтому для работы используйте инструменты с длинными рукоятками. Также существуют способы для значительного облегчения этой рутинной работы.  Один из них – это создание высоких грядок, на которых сможет работать даже пожилой человек, имеющий серьезные проблемы с позвоночником.   </vt:lpstr>
      <vt:lpstr>Пожилой садовод без особого труда сможет сделать такие грядки.  Процесс создания таких грядок позволит не на шутку «разгуляться» фантазии и воплотить в жизнь любые идеи. Самое главное: заполняйте их плодородной почвой и не забывайте обеспечивать сток лишней воды, чтобы земля не «закисала». Пожилой человек сможет сидя ухаживать за растениями, посаженными на ней. Можно использовать даже обыкновенные ящики – красиво оформленные, они украсят огород, террасы и газоны.   </vt:lpstr>
      <vt:lpstr>В начале лета дачные работы в самом разгаре </vt:lpstr>
      <vt:lpstr>Слайд 10</vt:lpstr>
      <vt:lpstr>Слайд 11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Gelezo</dc:creator>
  <cp:lastModifiedBy>Shafikova_GA</cp:lastModifiedBy>
  <cp:revision>39</cp:revision>
  <dcterms:created xsi:type="dcterms:W3CDTF">2020-04-15T14:08:01Z</dcterms:created>
  <dcterms:modified xsi:type="dcterms:W3CDTF">2020-06-09T08:56:37Z</dcterms:modified>
</cp:coreProperties>
</file>