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Playfair Display" charset="-52"/>
      <p:regular r:id="rId12"/>
      <p:bold r:id="rId13"/>
      <p:italic r:id="rId14"/>
      <p:boldItalic r:id="rId15"/>
    </p:embeddedFont>
    <p:embeddedFont>
      <p:font typeface="Impact" pitchFamily="34" charset="0"/>
      <p:regular r:id="rId16"/>
    </p:embeddedFont>
    <p:embeddedFont>
      <p:font typeface="EB Garamond" charset="0"/>
      <p:regular r:id="rId17"/>
      <p:bold r:id="rId18"/>
      <p:italic r:id="rId19"/>
      <p:boldItalic r:id="rId20"/>
    </p:embeddedFont>
    <p:embeddedFont>
      <p:font typeface="Nunito" charset="-52"/>
      <p:regular r:id="rId21"/>
      <p:bold r:id="rId22"/>
      <p:italic r:id="rId23"/>
      <p:boldItalic r:id="rId24"/>
    </p:embeddedFont>
    <p:embeddedFont>
      <p:font typeface="Calibri" pitchFamily="34" charset="0"/>
      <p:regular r:id="rId25"/>
      <p:bold r:id="rId26"/>
      <p:italic r:id="rId27"/>
      <p:boldItalic r:id="rId28"/>
    </p:embeddedFont>
    <p:embeddedFont>
      <p:font typeface="Lobster" charset="-52"/>
      <p:regular r:id="rId29"/>
    </p:embeddedFont>
    <p:embeddedFont>
      <p:font typeface="Comfortaa" charset="0"/>
      <p:regular r:id="rId30"/>
      <p:bold r:id="rId31"/>
    </p:embeddedFont>
    <p:embeddedFont>
      <p:font typeface="Caveat" charset="-52"/>
      <p:regular r:id="rId32"/>
      <p:bold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33" Type="http://schemas.openxmlformats.org/officeDocument/2006/relationships/font" Target="fonts/font22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32" Type="http://schemas.openxmlformats.org/officeDocument/2006/relationships/font" Target="fonts/font2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font" Target="fonts/font19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d29bb785a244cd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1d29bb785a244cd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8961c0148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8961c0148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8961c0148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8961c0148f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8961c0148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8961c0148f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8961c0148f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8961c0148f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80b6fd8186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80b6fd8186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80b6fd818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80b6fd818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80b6fd8186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80b6fd8186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430175" y="476925"/>
            <a:ext cx="8233800" cy="432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200" dirty="0">
                <a:solidFill>
                  <a:srgbClr val="FF00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Школа пожилого возраста</a:t>
            </a:r>
            <a:endParaRPr sz="4200">
              <a:solidFill>
                <a:srgbClr val="FF00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dirty="0">
                <a:solidFill>
                  <a:srgbClr val="0000FF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          по направлению</a:t>
            </a:r>
            <a:endParaRPr sz="3600">
              <a:solidFill>
                <a:srgbClr val="0000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dirty="0">
                <a:solidFill>
                  <a:srgbClr val="741B4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  “</a:t>
            </a:r>
            <a:r>
              <a:rPr lang="ru" sz="3600" dirty="0" smtClean="0">
                <a:solidFill>
                  <a:srgbClr val="741B4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Обучение навыкам </a:t>
            </a:r>
            <a:r>
              <a:rPr lang="ru" sz="3600" dirty="0">
                <a:solidFill>
                  <a:srgbClr val="741B4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ухода”</a:t>
            </a:r>
            <a:endParaRPr sz="3600">
              <a:solidFill>
                <a:srgbClr val="741B47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700" b="1" i="1" dirty="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Руководитель: </a:t>
            </a:r>
            <a:r>
              <a:rPr lang="ru" sz="3600" b="1" i="1" dirty="0">
                <a:solidFill>
                  <a:srgbClr val="741B47"/>
                </a:solidFill>
                <a:latin typeface="EB Garamond"/>
                <a:ea typeface="EB Garamond"/>
                <a:cs typeface="EB Garamond"/>
                <a:sym typeface="EB Garamond"/>
              </a:rPr>
              <a:t>специалист по социальной </a:t>
            </a:r>
            <a:endParaRPr sz="3600" b="1" i="1">
              <a:solidFill>
                <a:srgbClr val="741B47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 dirty="0">
                <a:solidFill>
                  <a:srgbClr val="741B47"/>
                </a:solidFill>
                <a:latin typeface="EB Garamond"/>
                <a:ea typeface="EB Garamond"/>
                <a:cs typeface="EB Garamond"/>
                <a:sym typeface="EB Garamond"/>
              </a:rPr>
              <a:t>                          работе</a:t>
            </a:r>
            <a:endParaRPr sz="3600" b="1" i="1">
              <a:solidFill>
                <a:srgbClr val="741B47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 dirty="0">
                <a:solidFill>
                  <a:srgbClr val="741B47"/>
                </a:solidFill>
                <a:latin typeface="EB Garamond"/>
                <a:ea typeface="EB Garamond"/>
                <a:cs typeface="EB Garamond"/>
                <a:sym typeface="EB Garamond"/>
              </a:rPr>
              <a:t>       Соломеина Алла Алексеевна</a:t>
            </a:r>
            <a:endParaRPr sz="3600" b="1" i="1">
              <a:solidFill>
                <a:srgbClr val="741B47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 dirty="0">
                <a:solidFill>
                  <a:srgbClr val="741B47"/>
                </a:solidFill>
                <a:latin typeface="EB Garamond"/>
                <a:ea typeface="EB Garamond"/>
                <a:cs typeface="EB Garamond"/>
                <a:sym typeface="EB Garamond"/>
              </a:rPr>
              <a:t>                       </a:t>
            </a:r>
            <a:endParaRPr sz="3600">
              <a:solidFill>
                <a:srgbClr val="0000FF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4"/>
          <p:cNvSpPr txBox="1">
            <a:spLocks noGrp="1"/>
          </p:cNvSpPr>
          <p:nvPr>
            <p:ph type="ctrTitle"/>
          </p:nvPr>
        </p:nvSpPr>
        <p:spPr>
          <a:xfrm>
            <a:off x="466700" y="374050"/>
            <a:ext cx="8145300" cy="399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FF9900"/>
                </a:solidFill>
                <a:latin typeface="Impact"/>
                <a:ea typeface="Impact"/>
                <a:cs typeface="Impact"/>
                <a:sym typeface="Impact"/>
              </a:rPr>
              <a:t>ТЕМА:</a:t>
            </a:r>
            <a:endParaRPr i="1">
              <a:solidFill>
                <a:srgbClr val="FF99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Значение салатов в питании пожилых людей.</a:t>
            </a:r>
            <a:endParaRPr i="1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E06666"/>
                </a:solidFill>
                <a:latin typeface="Impact"/>
                <a:ea typeface="Impact"/>
                <a:cs typeface="Impact"/>
                <a:sym typeface="Impact"/>
              </a:rPr>
              <a:t>Готовим </a:t>
            </a:r>
            <a:r>
              <a:rPr lang="ru" i="1">
                <a:solidFill>
                  <a:srgbClr val="00FF00"/>
                </a:solidFill>
                <a:latin typeface="Impact"/>
                <a:ea typeface="Impact"/>
                <a:cs typeface="Impact"/>
                <a:sym typeface="Impact"/>
              </a:rPr>
              <a:t> зеленые и фруктовый салат.</a:t>
            </a:r>
            <a:endParaRPr i="1">
              <a:solidFill>
                <a:srgbClr val="00FF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4" name="Google Shape;134;p14"/>
          <p:cNvSpPr txBox="1">
            <a:spLocks noGrp="1"/>
          </p:cNvSpPr>
          <p:nvPr>
            <p:ph type="subTitle" idx="1"/>
          </p:nvPr>
        </p:nvSpPr>
        <p:spPr>
          <a:xfrm>
            <a:off x="427875" y="317925"/>
            <a:ext cx="8512500" cy="45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"/>
          <p:cNvSpPr txBox="1">
            <a:spLocks noGrp="1"/>
          </p:cNvSpPr>
          <p:nvPr>
            <p:ph type="title"/>
          </p:nvPr>
        </p:nvSpPr>
        <p:spPr>
          <a:xfrm>
            <a:off x="819150" y="561100"/>
            <a:ext cx="7505700" cy="9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Холодные блюда в питании человека. САЛАТЫ.</a:t>
            </a:r>
            <a:endParaRPr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40" name="Google Shape;140;p15"/>
          <p:cNvSpPr txBox="1">
            <a:spLocks noGrp="1"/>
          </p:cNvSpPr>
          <p:nvPr>
            <p:ph type="body" idx="1"/>
          </p:nvPr>
        </p:nvSpPr>
        <p:spPr>
          <a:xfrm>
            <a:off x="311700" y="1655275"/>
            <a:ext cx="8520600" cy="324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>
                <a:latin typeface="Impact"/>
                <a:ea typeface="Impact"/>
                <a:cs typeface="Impact"/>
                <a:sym typeface="Impact"/>
              </a:rPr>
              <a:t>Салат-это вкусное,легкое,питательное блюдо,в состав которого входят сырые и вареные овощи,зелень,фрукты или ягоды.Салаты можно разделить на два вида:</a:t>
            </a:r>
            <a:endParaRPr sz="17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1600"/>
              </a:spcBef>
              <a:spcAft>
                <a:spcPts val="0"/>
              </a:spcAft>
              <a:buSzPts val="1700"/>
              <a:buFont typeface="Impact"/>
              <a:buAutoNum type="arabicPeriod"/>
            </a:pPr>
            <a:r>
              <a:rPr lang="ru" sz="1700">
                <a:latin typeface="Impact"/>
                <a:ea typeface="Impact"/>
                <a:cs typeface="Impact"/>
                <a:sym typeface="Impact"/>
              </a:rPr>
              <a:t>Салаты из сырых овощей(зеленого салата,свежих огурцов,помидоров,сельдерея и фруктов; эти салаты подают к жареному и вареному мясу,домашней птице и рыбе.</a:t>
            </a:r>
            <a:endParaRPr sz="1700">
              <a:latin typeface="Impact"/>
              <a:ea typeface="Impact"/>
              <a:cs typeface="Impact"/>
              <a:sym typeface="Impact"/>
            </a:endParaRPr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Font typeface="Impact"/>
              <a:buAutoNum type="arabicPeriod"/>
            </a:pPr>
            <a:r>
              <a:rPr lang="ru" sz="1700">
                <a:latin typeface="Impact"/>
                <a:ea typeface="Impact"/>
                <a:cs typeface="Impact"/>
                <a:sym typeface="Impact"/>
              </a:rPr>
              <a:t>Салаты из тех же сырых и вареных овощей (моркови,свеклы,репы,картофеля, цветной капусты,спаржи,зеленого горошка,бобов и др.зелени) с прибавлением вареного или жареного мяса,телятины,баранины,птицы,дичи,рыбы,вареных яиц,крабов,раков.Салаты заправляют соусом майонез, или сметаной,лимонным соком,или столовым уксусом и растительным маслом.</a:t>
            </a:r>
            <a:endParaRPr sz="1700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857875" cy="390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62675" y="152400"/>
            <a:ext cx="2828920" cy="4243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7"/>
          <p:cNvSpPr txBox="1"/>
          <p:nvPr/>
        </p:nvSpPr>
        <p:spPr>
          <a:xfrm>
            <a:off x="349400" y="229600"/>
            <a:ext cx="8455200" cy="455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В жизни человека,а особенно в пожилом возрасте,большую роль играет питание.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От него во многом зависят здоровье,трудоспособность,долголетие.Правильное питание-залог активности в любом возрасте.Активное участие в обмене веществ принимают витамины,поэтому пожилым людям их надо больше,чем молодым.Потребность организма в витаминах и минеральных веществах можно удовлетворить с помощью салатов из овощей и фруктов. Из овощей нужны морковь,капуста,свекла,помидоры,баклажаны,кабачки,свежие огурцы,перец и т.д.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Покупайте или выращивайте свежие фрукты и овощи,они не содержат холестерина.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Заправляйте овощные салаты травами и специями. Ограничьте использование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майонеза и жирных соусов.Сочетайте мясные блюда с овощами.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К сожалению, остановить процесс старения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невозможно,однако несколько замедлить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его может каждый, и питание, а особенно 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употребление салатов из овощей и фруктов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будет являться большим стимулом для долгой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и активной жизни людей старшего возраста.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Ведь не даром говорят: “ В здоровом теле-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mfortaa"/>
                <a:ea typeface="Comfortaa"/>
                <a:cs typeface="Comfortaa"/>
                <a:sym typeface="Comfortaa"/>
              </a:rPr>
              <a:t>здоровый дух!”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152" name="Google Shape;15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31200" y="2910525"/>
            <a:ext cx="3573720" cy="187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FF00"/>
                </a:solidFill>
                <a:latin typeface="Lobster"/>
                <a:ea typeface="Lobster"/>
                <a:cs typeface="Lobster"/>
                <a:sym typeface="Lobster"/>
              </a:rPr>
              <a:t>ГОТОВИМ ЗЕЛЁНЫЙ САЛАТ</a:t>
            </a:r>
            <a:endParaRPr>
              <a:solidFill>
                <a:srgbClr val="00FF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58" name="Google Shape;158;p18"/>
          <p:cNvSpPr txBox="1">
            <a:spLocks noGrp="1"/>
          </p:cNvSpPr>
          <p:nvPr>
            <p:ph type="body" idx="1"/>
          </p:nvPr>
        </p:nvSpPr>
        <p:spPr>
          <a:xfrm>
            <a:off x="469050" y="1936600"/>
            <a:ext cx="7855800" cy="27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Салат”Свежесть лета”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*Помидоры и огурцы нарежьте тонкими ломтиками, редьку и лук соломкой.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*Уксус и масло взбейте,посолите,поперчите.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*Овощи осторожно перемешайте,добавив зелень, и заправьте соусом.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*Выложите в салатник,выстеленный листьями зелёного салата.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Arial"/>
                <a:ea typeface="Arial"/>
                <a:cs typeface="Arial"/>
                <a:sym typeface="Arial"/>
              </a:rPr>
              <a:t>На 4 порции: помидоры-4 шт.       зелень укропа рубленая-2ст.ложки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Arial"/>
                <a:ea typeface="Arial"/>
                <a:cs typeface="Arial"/>
                <a:sym typeface="Arial"/>
              </a:rPr>
              <a:t>                      огурцы      -2 шт.       зелень петрушки рубленая-1ст.ложка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Arial"/>
                <a:ea typeface="Arial"/>
                <a:cs typeface="Arial"/>
                <a:sym typeface="Arial"/>
              </a:rPr>
              <a:t>                      редька      -1 шт.       масло растительное-4 ст.ложки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Arial"/>
                <a:ea typeface="Arial"/>
                <a:cs typeface="Arial"/>
                <a:sym typeface="Arial"/>
              </a:rPr>
              <a:t>                      лук репка -1 гол.      уксус 3%-1 ст.ложка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   Листья зелёного салата, соль, перец чёрный молотый добавляем по вкусу. Приятного аппетита!</a:t>
            </a:r>
            <a:endParaRPr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000"/>
              </a:spcBef>
              <a:spcAft>
                <a:spcPts val="1600"/>
              </a:spcAft>
              <a:buNone/>
            </a:pPr>
            <a:endParaRPr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59" name="Google Shape;15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59575" y="499125"/>
            <a:ext cx="2775151" cy="1976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Courier New"/>
                <a:ea typeface="Courier New"/>
                <a:cs typeface="Courier New"/>
                <a:sym typeface="Courier New"/>
              </a:rPr>
              <a:t>САЛАТ С КОЛЬРАБИ </a:t>
            </a:r>
            <a:endParaRPr>
              <a:latin typeface="Courier New"/>
              <a:ea typeface="Courier New"/>
              <a:cs typeface="Courier New"/>
              <a:sym typeface="Courier New"/>
            </a:endParaRPr>
          </a:p>
        </p:txBody>
      </p:sp>
      <p:sp>
        <p:nvSpPr>
          <p:cNvPr id="165" name="Google Shape;165;p19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64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На 3-4 порции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ru"/>
              <a:t>КОЛЬРАБИ-1-2 штуки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ЯБЛОКО-1 штука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ОГУРЕЦ МАРИНОВАННЫЙ-1 штука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СМЕТАНА или МАЙОНЕЗ-½ стакана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СОК ЛИМОННЫЙ-1-2 ст.ложки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ЗЕЛЕНЬ ПЕТРУШКИ РУБЛЕНАЯ-2 ст.ложки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ЛИСТЬЯ ЗЕЛЕНОГО САЛАТА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СОЛЬ ПО ВКУСУ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endParaRPr/>
          </a:p>
        </p:txBody>
      </p:sp>
      <p:sp>
        <p:nvSpPr>
          <p:cNvPr id="166" name="Google Shape;166;p19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64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Кольраби очистите,нашинкуйте тонкой соломкой. Яблоко и огурец нарежьте соломкой.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/>
              <a:t>Для соуса сметану или майонез смешайте с лимонным соком,посолите,добавьте рубленную зелень.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/>
              <a:t>Соедените подготовленные продукты,заправьте соусом и перемешайте.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/>
              <a:t>При подаче оформите зеленью.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67" name="Google Shape;16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90600" y="279500"/>
            <a:ext cx="3204350" cy="1673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FF0000"/>
                </a:solidFill>
                <a:latin typeface="Caveat"/>
                <a:ea typeface="Caveat"/>
                <a:cs typeface="Caveat"/>
                <a:sym typeface="Caveat"/>
              </a:rPr>
              <a:t>                                         ФРУКТОВЫЙ САЛАТИК</a:t>
            </a:r>
            <a:endParaRPr b="1">
              <a:solidFill>
                <a:srgbClr val="FF0000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173" name="Google Shape;173;p20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САЛАТ ИЗ ЯБЛОК И ТЫКВЫ.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На 2-3 порции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ЯБЛОКИ-2 штуки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ТЫКВА-200 гр.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САХАР-2 ч.ложки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СОК ЛИМОННЫЙ- ст.ложка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/>
              <a:t>КОРИЦА-⅙ ч.ложки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None/>
            </a:pPr>
            <a:r>
              <a:rPr lang="ru"/>
              <a:t>ЯГОДЫ СВЕЖИЕ ЛЮБЫЕ</a:t>
            </a:r>
            <a:endParaRPr/>
          </a:p>
        </p:txBody>
      </p:sp>
      <p:sp>
        <p:nvSpPr>
          <p:cNvPr id="174" name="Google Shape;174;p20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404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 b="1">
                <a:latin typeface="Arial"/>
                <a:ea typeface="Arial"/>
                <a:cs typeface="Arial"/>
                <a:sym typeface="Arial"/>
              </a:rPr>
              <a:t>Тыкву очистите от кожуры и семян,нарежьте соломкой. Яблоки промойтеи,удалив сердцевину,нарежьте соломкой.</a:t>
            </a:r>
            <a:endParaRPr sz="14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400" b="1">
                <a:latin typeface="Arial"/>
                <a:ea typeface="Arial"/>
                <a:cs typeface="Arial"/>
                <a:sym typeface="Arial"/>
              </a:rPr>
              <a:t>Соедините подготовленные продукты,запрвьте сахаром,лимонным соком и корицей.Перемешайте.</a:t>
            </a:r>
            <a:endParaRPr sz="14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1400" b="1">
                <a:latin typeface="Arial"/>
                <a:ea typeface="Arial"/>
                <a:cs typeface="Arial"/>
                <a:sym typeface="Arial"/>
              </a:rPr>
              <a:t>Подавайте в бокалах,оформив ягодами.</a:t>
            </a:r>
            <a:endParaRPr sz="14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5" name="Google Shape;17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357300"/>
            <a:ext cx="3493301" cy="153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85C6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1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 b="1">
                <a:solidFill>
                  <a:srgbClr val="00FF00"/>
                </a:solidFill>
                <a:latin typeface="Lobster"/>
                <a:ea typeface="Lobster"/>
                <a:cs typeface="Lobster"/>
                <a:sym typeface="Lobster"/>
              </a:rPr>
              <a:t>ВСЕМ СЛУШАТЕЛЯМ </a:t>
            </a:r>
            <a:r>
              <a:rPr lang="ru" sz="4000" b="1">
                <a:solidFill>
                  <a:srgbClr val="00FF00"/>
                </a:solidFill>
                <a:latin typeface="Lobster"/>
                <a:ea typeface="Lobster"/>
                <a:cs typeface="Lobster"/>
                <a:sym typeface="Lobster"/>
              </a:rPr>
              <a:t> ШПВ</a:t>
            </a:r>
            <a:endParaRPr sz="4000" b="1">
              <a:solidFill>
                <a:srgbClr val="00FF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 b="1">
                <a:solidFill>
                  <a:srgbClr val="00FF00"/>
                </a:solidFill>
                <a:latin typeface="Lobster"/>
                <a:ea typeface="Lobster"/>
                <a:cs typeface="Lobster"/>
                <a:sym typeface="Lobster"/>
              </a:rPr>
              <a:t>ЖЕЛАЕМ ЗДОРОВЬЯ,ПРИЯТНОГО</a:t>
            </a:r>
            <a:endParaRPr sz="3300" b="1">
              <a:solidFill>
                <a:srgbClr val="00FF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 b="1">
                <a:solidFill>
                  <a:srgbClr val="00FF00"/>
                </a:solidFill>
                <a:latin typeface="Lobster"/>
                <a:ea typeface="Lobster"/>
                <a:cs typeface="Lobster"/>
                <a:sym typeface="Lobster"/>
              </a:rPr>
              <a:t>ВРЕМЯПРОВОЖДЕНИЯ И ВКУСНОГО, ЗДОРОВОГО ПИТАНИЯ!</a:t>
            </a:r>
            <a:endParaRPr sz="3300" b="1">
              <a:solidFill>
                <a:srgbClr val="00FF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492</Words>
  <PresentationFormat>Экран (16:9)</PresentationFormat>
  <Paragraphs>67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0" baseType="lpstr">
      <vt:lpstr>Arial</vt:lpstr>
      <vt:lpstr>Playfair Display</vt:lpstr>
      <vt:lpstr>Impact</vt:lpstr>
      <vt:lpstr>EB Garamond</vt:lpstr>
      <vt:lpstr>Nunito</vt:lpstr>
      <vt:lpstr>Calibri</vt:lpstr>
      <vt:lpstr>Lobster</vt:lpstr>
      <vt:lpstr>Comfortaa</vt:lpstr>
      <vt:lpstr>Courier New</vt:lpstr>
      <vt:lpstr>Caveat</vt:lpstr>
      <vt:lpstr>Shift</vt:lpstr>
      <vt:lpstr>   Школа пожилого возраста               по направлению       “Обучение навыкам ухода” Руководитель: специалист по социальной                            работе        Соломеина Алла Алексеевна                        </vt:lpstr>
      <vt:lpstr>ТЕМА: Значение салатов в питании пожилых людей. Готовим  зеленые и фруктовый салат.</vt:lpstr>
      <vt:lpstr>Холодные блюда в питании человека. САЛАТЫ.</vt:lpstr>
      <vt:lpstr>Слайд 4</vt:lpstr>
      <vt:lpstr>Слайд 5</vt:lpstr>
      <vt:lpstr>ГОТОВИМ ЗЕЛЁНЫЙ САЛАТ</vt:lpstr>
      <vt:lpstr>САЛАТ С КОЛЬРАБИ </vt:lpstr>
      <vt:lpstr>                                         ФРУКТОВЫЙ САЛАТИК </vt:lpstr>
      <vt:lpstr>ВСЕМ СЛУШАТЕЛЯМ  ШПВ ЖЕЛАЕМ ЗДОРОВЬЯ,ПРИЯТНОГО ВРЕМЯПРОВОЖДЕНИЯ И ВКУСНОГО, ЗДОРОВОГО ПИТАНИЯ!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Школа пожилого возраста               по направлению       “Обучение навыкам ухода” Руководитель: специалист по социальной                            работе        Соломеина Алла Алексеевна                        </dc:title>
  <cp:lastModifiedBy>Shafikova_GA</cp:lastModifiedBy>
  <cp:revision>1</cp:revision>
  <dcterms:modified xsi:type="dcterms:W3CDTF">2020-06-09T05:49:15Z</dcterms:modified>
</cp:coreProperties>
</file>