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86" d="100"/>
          <a:sy n="86" d="100"/>
        </p:scale>
        <p:origin x="-1488"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3" name="Прямоугольник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Прямоугольник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Прямоугольник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Прямоугольник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Прямоугольник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Скругленный прямоугольник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Скругленный прямоугольник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Прямоугольник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ru-RU" dirty="0" smtClean="0"/>
              <a:t>Образец заголовка</a:t>
            </a:r>
            <a:endParaRPr kumimoji="0" lang="en-US" dirty="0"/>
          </a:p>
        </p:txBody>
      </p:sp>
      <p:sp>
        <p:nvSpPr>
          <p:cNvPr id="9" name="Подзаголовок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a:xfrm>
            <a:off x="6705600" y="4206240"/>
            <a:ext cx="960120" cy="457200"/>
          </a:xfrm>
        </p:spPr>
        <p:txBody>
          <a:bodyPr/>
          <a:lstStyle/>
          <a:p>
            <a:fld id="{7EAF463A-BC7C-46EE-9F1E-7F377CCA4891}" type="datetimeFigureOut">
              <a:rPr lang="en-US" smtClean="0"/>
              <a:pPr/>
              <a:t>6/10/2020</a:t>
            </a:fld>
            <a:endParaRPr lang="en-US"/>
          </a:p>
        </p:txBody>
      </p:sp>
      <p:sp>
        <p:nvSpPr>
          <p:cNvPr id="17" name="Нижний колонтитул 16"/>
          <p:cNvSpPr>
            <a:spLocks noGrp="1"/>
          </p:cNvSpPr>
          <p:nvPr>
            <p:ph type="ftr" sz="quarter" idx="11"/>
          </p:nvPr>
        </p:nvSpPr>
        <p:spPr>
          <a:xfrm>
            <a:off x="5410200" y="4205288"/>
            <a:ext cx="1295400" cy="457200"/>
          </a:xfrm>
        </p:spPr>
        <p:txBody>
          <a:bodyPr/>
          <a:lstStyle/>
          <a:p>
            <a:endParaRPr lang="en-US"/>
          </a:p>
        </p:txBody>
      </p:sp>
      <p:sp>
        <p:nvSpPr>
          <p:cNvPr id="29" name="Номер слайда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A483448D-3A78-4528-A469-B745A65DA48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EAF463A-BC7C-46EE-9F1E-7F377CCA4891}" type="datetimeFigureOut">
              <a:rPr lang="en-US" smtClean="0"/>
              <a:pPr/>
              <a:t>6/10/2020</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7EAF463A-BC7C-46EE-9F1E-7F377CCA4891}" type="datetimeFigureOut">
              <a:rPr lang="en-US" smtClean="0"/>
              <a:pPr/>
              <a:t>6/10/2020</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7EAF463A-BC7C-46EE-9F1E-7F377CCA4891}" type="datetimeFigureOut">
              <a:rPr lang="en-US" smtClean="0"/>
              <a:pPr/>
              <a:t>6/10/2020</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000" y="1143000"/>
            <a:ext cx="8382000" cy="1069848"/>
          </a:xfrm>
        </p:spPr>
        <p:txBody>
          <a:bodyPr anchor="ctr"/>
          <a:lstStyle>
            <a:lvl1pPr>
              <a:defRPr sz="4000" b="0" i="0" cap="none"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Дата 25"/>
          <p:cNvSpPr>
            <a:spLocks noGrp="1"/>
          </p:cNvSpPr>
          <p:nvPr>
            <p:ph type="dt" sz="half" idx="10"/>
          </p:nvPr>
        </p:nvSpPr>
        <p:spPr/>
        <p:txBody>
          <a:bodyPr rtlCol="0"/>
          <a:lstStyle/>
          <a:p>
            <a:fld id="{7EAF463A-BC7C-46EE-9F1E-7F377CCA4891}" type="datetimeFigureOut">
              <a:rPr lang="en-US" smtClean="0"/>
              <a:pPr/>
              <a:t>6/10/2020</a:t>
            </a:fld>
            <a:endParaRPr lang="en-US"/>
          </a:p>
        </p:txBody>
      </p:sp>
      <p:sp>
        <p:nvSpPr>
          <p:cNvPr id="27" name="Номер слайда 26"/>
          <p:cNvSpPr>
            <a:spLocks noGrp="1"/>
          </p:cNvSpPr>
          <p:nvPr>
            <p:ph type="sldNum" sz="quarter" idx="11"/>
          </p:nvPr>
        </p:nvSpPr>
        <p:spPr/>
        <p:txBody>
          <a:bodyPr rtlCol="0"/>
          <a:lstStyle/>
          <a:p>
            <a:fld id="{A483448D-3A78-4528-A469-B745A65DA480}" type="slidenum">
              <a:rPr lang="en-US" smtClean="0"/>
              <a:pPr/>
              <a:t>‹#›</a:t>
            </a:fld>
            <a:endParaRPr lang="en-US"/>
          </a:p>
        </p:txBody>
      </p:sp>
      <p:sp>
        <p:nvSpPr>
          <p:cNvPr id="28" name="Нижний колонтитул 27"/>
          <p:cNvSpPr>
            <a:spLocks noGrp="1"/>
          </p:cNvSpPr>
          <p:nvPr>
            <p:ph type="ftr" sz="quarter" idx="12"/>
          </p:nvPr>
        </p:nvSpPr>
        <p:spPr/>
        <p:txBody>
          <a:bodyPr rtlCol="0"/>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ru-RU" smtClean="0"/>
              <a:t>Образец заголовка</a:t>
            </a:r>
            <a:endParaRPr kumimoji="0" lang="en-US"/>
          </a:p>
        </p:txBody>
      </p:sp>
      <p:sp>
        <p:nvSpPr>
          <p:cNvPr id="3" name="Дата 2"/>
          <p:cNvSpPr>
            <a:spLocks noGrp="1"/>
          </p:cNvSpPr>
          <p:nvPr>
            <p:ph type="dt" sz="half" idx="10"/>
          </p:nvPr>
        </p:nvSpPr>
        <p:spPr>
          <a:xfrm>
            <a:off x="6583680" y="612648"/>
            <a:ext cx="957264" cy="457200"/>
          </a:xfrm>
        </p:spPr>
        <p:txBody>
          <a:bodyPr/>
          <a:lstStyle/>
          <a:p>
            <a:fld id="{7EAF463A-BC7C-46EE-9F1E-7F377CCA4891}" type="datetimeFigureOut">
              <a:rPr lang="en-US" smtClean="0"/>
              <a:pPr/>
              <a:t>6/10/2020</a:t>
            </a:fld>
            <a:endParaRPr lang="en-US"/>
          </a:p>
        </p:txBody>
      </p:sp>
      <p:sp>
        <p:nvSpPr>
          <p:cNvPr id="4" name="Нижний колонтитул 3"/>
          <p:cNvSpPr>
            <a:spLocks noGrp="1"/>
          </p:cNvSpPr>
          <p:nvPr>
            <p:ph type="ftr" sz="quarter" idx="11"/>
          </p:nvPr>
        </p:nvSpPr>
        <p:spPr>
          <a:xfrm>
            <a:off x="5257800" y="612648"/>
            <a:ext cx="1325880" cy="457200"/>
          </a:xfrm>
        </p:spPr>
        <p:txBody>
          <a:bodyPr/>
          <a:lstStyle/>
          <a:p>
            <a:endParaRPr lang="en-US"/>
          </a:p>
        </p:txBody>
      </p:sp>
      <p:sp>
        <p:nvSpPr>
          <p:cNvPr id="5" name="Номер слайда 4"/>
          <p:cNvSpPr>
            <a:spLocks noGrp="1"/>
          </p:cNvSpPr>
          <p:nvPr>
            <p:ph type="sldNum" sz="quarter" idx="12"/>
          </p:nvPr>
        </p:nvSpPr>
        <p:spPr>
          <a:xfrm>
            <a:off x="8174736" y="2272"/>
            <a:ext cx="762000" cy="365760"/>
          </a:xfrm>
        </p:spPr>
        <p:txBody>
          <a:bodyPr/>
          <a:lstStyle/>
          <a:p>
            <a:fld id="{A483448D-3A78-4528-A469-B745A65DA48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EAF463A-BC7C-46EE-9F1E-7F377CCA4891}" type="datetimeFigureOut">
              <a:rPr lang="en-US" smtClean="0"/>
              <a:pPr/>
              <a:t>6/10/2020</a:t>
            </a:fld>
            <a:endParaRPr lang="en-US"/>
          </a:p>
        </p:txBody>
      </p:sp>
      <p:sp>
        <p:nvSpPr>
          <p:cNvPr id="3" name="Нижний колонтитул 2"/>
          <p:cNvSpPr>
            <a:spLocks noGrp="1"/>
          </p:cNvSpPr>
          <p:nvPr>
            <p:ph type="ftr" sz="quarter" idx="11"/>
          </p:nvPr>
        </p:nvSpPr>
        <p:spPr/>
        <p:txBody>
          <a:bodyPr/>
          <a:lstStyle/>
          <a:p>
            <a:endParaRPr lang="en-US"/>
          </a:p>
        </p:txBody>
      </p:sp>
      <p:sp>
        <p:nvSpPr>
          <p:cNvPr id="4" name="Номер слайда 3"/>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53496" y="1101970"/>
            <a:ext cx="3383280" cy="877824"/>
          </a:xfrm>
        </p:spPr>
        <p:txBody>
          <a:bodyPr anchor="b"/>
          <a:lstStyle>
            <a:lvl1pPr algn="l">
              <a:buNone/>
              <a:defRPr sz="1800" b="1"/>
            </a:lvl1pPr>
          </a:lstStyle>
          <a:p>
            <a:r>
              <a:rPr kumimoji="0" lang="ru-RU" smtClean="0"/>
              <a:t>Образец заголовка</a:t>
            </a:r>
            <a:endParaRPr kumimoji="0" lang="en-US"/>
          </a:p>
        </p:txBody>
      </p:sp>
      <p:sp>
        <p:nvSpPr>
          <p:cNvPr id="3" name="Текст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7EAF463A-BC7C-46EE-9F1E-7F377CCA4891}" type="datetimeFigureOut">
              <a:rPr lang="en-US" smtClean="0"/>
              <a:pPr/>
              <a:t>6/10/2020</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7EAF463A-BC7C-46EE-9F1E-7F377CCA4891}" type="datetimeFigureOut">
              <a:rPr lang="en-US" smtClean="0"/>
              <a:pPr/>
              <a:t>6/10/2020</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EAF463A-BC7C-46EE-9F1E-7F377CCA4891}" type="datetimeFigureOut">
              <a:rPr lang="en-US" smtClean="0"/>
              <a:pPr/>
              <a:t>6/10/2020</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143000"/>
            <a:ext cx="1905000" cy="5486400"/>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143000"/>
            <a:ext cx="6248400" cy="5486400"/>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EAF463A-BC7C-46EE-9F1E-7F377CCA4891}" type="datetimeFigureOut">
              <a:rPr lang="en-US" smtClean="0"/>
              <a:pPr/>
              <a:t>6/10/2020</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8" name="Прямоугольник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Прямоугольник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Прямоугольник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Прямоугольник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Прямоугольник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Скругленный прямоугольник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Скругленный прямоугольник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Прямоугольник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Прямоугольник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Прямоугольник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Прямоугольник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Прямоугольник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Прямоугольник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Заголовок 21"/>
          <p:cNvSpPr>
            <a:spLocks noGrp="1"/>
          </p:cNvSpPr>
          <p:nvPr>
            <p:ph type="title"/>
          </p:nvPr>
        </p:nvSpPr>
        <p:spPr>
          <a:xfrm>
            <a:off x="457200" y="1143000"/>
            <a:ext cx="8229600" cy="1066800"/>
          </a:xfrm>
          <a:prstGeom prst="rect">
            <a:avLst/>
          </a:prstGeom>
        </p:spPr>
        <p:txBody>
          <a:bodyPr vert="horz" anchor="ctr">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7EAF463A-BC7C-46EE-9F1E-7F377CCA4891}" type="datetimeFigureOut">
              <a:rPr lang="en-US" smtClean="0"/>
              <a:pPr/>
              <a:t>6/10/2020</a:t>
            </a:fld>
            <a:endParaRPr lang="en-US"/>
          </a:p>
        </p:txBody>
      </p:sp>
      <p:sp>
        <p:nvSpPr>
          <p:cNvPr id="3" name="Нижний колонтитул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en-US"/>
          </a:p>
        </p:txBody>
      </p:sp>
      <p:sp>
        <p:nvSpPr>
          <p:cNvPr id="23" name="Номер слайда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A483448D-3A78-4528-A469-B745A65DA48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57200" y="609601"/>
            <a:ext cx="8458200" cy="5257799"/>
          </a:xfrm>
        </p:spPr>
        <p:txBody>
          <a:bodyPr>
            <a:normAutofit fontScale="90000"/>
          </a:bodyPr>
          <a:lstStyle/>
          <a:p>
            <a:r>
              <a:rPr lang="ru-RU" sz="3100" b="1" dirty="0" smtClean="0">
                <a:latin typeface="Times New Roman" pitchFamily="18" charset="0"/>
                <a:cs typeface="Times New Roman" pitchFamily="18" charset="0"/>
              </a:rPr>
              <a:t/>
            </a:r>
            <a:br>
              <a:rPr lang="ru-RU" sz="3100" b="1" dirty="0" smtClean="0">
                <a:latin typeface="Times New Roman" pitchFamily="18" charset="0"/>
                <a:cs typeface="Times New Roman" pitchFamily="18" charset="0"/>
              </a:rPr>
            </a:br>
            <a:r>
              <a:rPr lang="ru-RU" sz="3100" b="1" dirty="0" smtClean="0">
                <a:solidFill>
                  <a:srgbClr val="00B0F0"/>
                </a:solidFill>
                <a:latin typeface="Times New Roman" pitchFamily="18" charset="0"/>
                <a:cs typeface="Times New Roman" pitchFamily="18" charset="0"/>
              </a:rPr>
              <a:t>Школа </a:t>
            </a:r>
            <a:r>
              <a:rPr lang="ru-RU" sz="3100" b="1" dirty="0" smtClean="0">
                <a:solidFill>
                  <a:srgbClr val="00B0F0"/>
                </a:solidFill>
                <a:latin typeface="Times New Roman" pitchFamily="18" charset="0"/>
                <a:cs typeface="Times New Roman" pitchFamily="18" charset="0"/>
              </a:rPr>
              <a:t>пожилого возраста</a:t>
            </a:r>
            <a:r>
              <a:rPr lang="ru-RU" sz="3100" dirty="0" smtClean="0">
                <a:latin typeface="Times New Roman" pitchFamily="18" charset="0"/>
                <a:cs typeface="Times New Roman" pitchFamily="18" charset="0"/>
              </a:rPr>
              <a:t/>
            </a:r>
            <a:br>
              <a:rPr lang="ru-RU" sz="3100" dirty="0" smtClean="0">
                <a:latin typeface="Times New Roman" pitchFamily="18" charset="0"/>
                <a:cs typeface="Times New Roman" pitchFamily="18" charset="0"/>
              </a:rPr>
            </a:br>
            <a:r>
              <a:rPr lang="ru-RU" sz="3100" b="1" dirty="0" smtClean="0">
                <a:latin typeface="Times New Roman" pitchFamily="18" charset="0"/>
                <a:cs typeface="Times New Roman" pitchFamily="18" charset="0"/>
              </a:rPr>
              <a:t> </a:t>
            </a:r>
            <a:r>
              <a:rPr lang="ru-RU" sz="3100" dirty="0" smtClean="0">
                <a:latin typeface="Times New Roman" pitchFamily="18" charset="0"/>
                <a:cs typeface="Times New Roman" pitchFamily="18" charset="0"/>
              </a:rPr>
              <a:t/>
            </a:r>
            <a:br>
              <a:rPr lang="ru-RU" sz="3100" dirty="0" smtClean="0">
                <a:latin typeface="Times New Roman" pitchFamily="18" charset="0"/>
                <a:cs typeface="Times New Roman" pitchFamily="18" charset="0"/>
              </a:rPr>
            </a:br>
            <a:r>
              <a:rPr lang="ru-RU" sz="3100" dirty="0" smtClean="0">
                <a:solidFill>
                  <a:srgbClr val="00B0F0"/>
                </a:solidFill>
                <a:latin typeface="Times New Roman" pitchFamily="18" charset="0"/>
                <a:cs typeface="Times New Roman" pitchFamily="18" charset="0"/>
              </a:rPr>
              <a:t>По направлению: </a:t>
            </a:r>
            <a:r>
              <a:rPr lang="ru-RU" sz="3100" b="1" dirty="0" smtClean="0">
                <a:solidFill>
                  <a:srgbClr val="00B0F0"/>
                </a:solidFill>
                <a:latin typeface="Times New Roman" pitchFamily="18" charset="0"/>
                <a:cs typeface="Times New Roman" pitchFamily="18" charset="0"/>
              </a:rPr>
              <a:t>Безопасная   жизнедеятельность</a:t>
            </a:r>
            <a:r>
              <a:rPr lang="ru-RU" sz="3100" dirty="0" smtClean="0">
                <a:solidFill>
                  <a:srgbClr val="00B0F0"/>
                </a:solidFill>
                <a:latin typeface="Times New Roman" pitchFamily="18" charset="0"/>
                <a:cs typeface="Times New Roman" pitchFamily="18" charset="0"/>
              </a:rPr>
              <a:t/>
            </a:r>
            <a:br>
              <a:rPr lang="ru-RU" sz="3100" dirty="0" smtClean="0">
                <a:solidFill>
                  <a:srgbClr val="00B0F0"/>
                </a:solidFill>
                <a:latin typeface="Times New Roman" pitchFamily="18" charset="0"/>
                <a:cs typeface="Times New Roman" pitchFamily="18" charset="0"/>
              </a:rPr>
            </a:br>
            <a:r>
              <a:rPr lang="ru-RU" sz="3100" b="1" dirty="0" smtClean="0">
                <a:solidFill>
                  <a:srgbClr val="00B0F0"/>
                </a:solidFill>
                <a:latin typeface="Times New Roman" pitchFamily="18" charset="0"/>
                <a:cs typeface="Times New Roman" pitchFamily="18" charset="0"/>
              </a:rPr>
              <a:t>Тема:</a:t>
            </a:r>
            <a:r>
              <a:rPr lang="ru-RU" sz="3100" dirty="0" smtClean="0">
                <a:solidFill>
                  <a:srgbClr val="00B0F0"/>
                </a:solidFill>
                <a:latin typeface="Times New Roman" pitchFamily="18" charset="0"/>
                <a:cs typeface="Times New Roman" pitchFamily="18" charset="0"/>
              </a:rPr>
              <a:t> </a:t>
            </a:r>
            <a:r>
              <a:rPr lang="ru-RU" sz="3100" dirty="0" smtClean="0">
                <a:solidFill>
                  <a:srgbClr val="00B0F0"/>
                </a:solidFill>
                <a:latin typeface="Times New Roman" pitchFamily="18" charset="0"/>
                <a:cs typeface="Times New Roman" pitchFamily="18" charset="0"/>
              </a:rPr>
              <a:t>«</a:t>
            </a:r>
            <a:r>
              <a:rPr lang="ru-RU" sz="3100" b="1" i="1" dirty="0" smtClean="0">
                <a:solidFill>
                  <a:srgbClr val="00B0F0"/>
                </a:solidFill>
                <a:latin typeface="Times New Roman" pitchFamily="18" charset="0"/>
                <a:cs typeface="Times New Roman" pitchFamily="18" charset="0"/>
              </a:rPr>
              <a:t>Помоги </a:t>
            </a:r>
            <a:r>
              <a:rPr lang="ru-RU" sz="3100" b="1" i="1" dirty="0" smtClean="0">
                <a:solidFill>
                  <a:srgbClr val="00B0F0"/>
                </a:solidFill>
                <a:latin typeface="Times New Roman" pitchFamily="18" charset="0"/>
                <a:cs typeface="Times New Roman" pitchFamily="18" charset="0"/>
              </a:rPr>
              <a:t>себе сам: первая помощь при тепловом, солнечном ударе, питьевой режим в жаркое время </a:t>
            </a:r>
            <a:r>
              <a:rPr lang="ru-RU" sz="3100" b="1" i="1" dirty="0" smtClean="0">
                <a:solidFill>
                  <a:srgbClr val="00B0F0"/>
                </a:solidFill>
                <a:latin typeface="Times New Roman" pitchFamily="18" charset="0"/>
                <a:cs typeface="Times New Roman" pitchFamily="18" charset="0"/>
              </a:rPr>
              <a:t>года».</a:t>
            </a:r>
            <a:r>
              <a:rPr lang="ru-RU" sz="3100" dirty="0" smtClean="0">
                <a:latin typeface="Times New Roman" pitchFamily="18" charset="0"/>
                <a:cs typeface="Times New Roman" pitchFamily="18" charset="0"/>
              </a:rPr>
              <a:t/>
            </a:r>
            <a:br>
              <a:rPr lang="ru-RU" sz="3100" dirty="0" smtClean="0">
                <a:latin typeface="Times New Roman" pitchFamily="18" charset="0"/>
                <a:cs typeface="Times New Roman" pitchFamily="18" charset="0"/>
              </a:rPr>
            </a:br>
            <a:r>
              <a:rPr lang="ru-RU" sz="3100" dirty="0" smtClean="0">
                <a:latin typeface="Times New Roman" pitchFamily="18" charset="0"/>
                <a:cs typeface="Times New Roman" pitchFamily="18" charset="0"/>
              </a:rPr>
              <a:t/>
            </a:r>
            <a:br>
              <a:rPr lang="ru-RU" sz="3100" dirty="0" smtClean="0">
                <a:latin typeface="Times New Roman" pitchFamily="18" charset="0"/>
                <a:cs typeface="Times New Roman" pitchFamily="18" charset="0"/>
              </a:rPr>
            </a:br>
            <a:r>
              <a:rPr lang="ru-RU" sz="3100" b="1" dirty="0" smtClean="0">
                <a:solidFill>
                  <a:srgbClr val="0070C0"/>
                </a:solidFill>
                <a:latin typeface="Times New Roman" pitchFamily="18" charset="0"/>
                <a:cs typeface="Times New Roman" pitchFamily="18" charset="0"/>
              </a:rPr>
              <a:t>Руководитель</a:t>
            </a:r>
            <a:r>
              <a:rPr lang="ru-RU" sz="3100" b="1" dirty="0" smtClean="0">
                <a:solidFill>
                  <a:srgbClr val="0070C0"/>
                </a:solidFill>
                <a:latin typeface="Times New Roman" pitchFamily="18" charset="0"/>
                <a:cs typeface="Times New Roman" pitchFamily="18" charset="0"/>
              </a:rPr>
              <a:t>:</a:t>
            </a:r>
            <a:r>
              <a:rPr lang="ru-RU" sz="3100" dirty="0" smtClean="0">
                <a:solidFill>
                  <a:srgbClr val="0070C0"/>
                </a:solidFill>
                <a:latin typeface="Times New Roman" pitchFamily="18" charset="0"/>
                <a:cs typeface="Times New Roman" pitchFamily="18" charset="0"/>
              </a:rPr>
              <a:t/>
            </a:r>
            <a:br>
              <a:rPr lang="ru-RU" sz="3100" dirty="0" smtClean="0">
                <a:solidFill>
                  <a:srgbClr val="0070C0"/>
                </a:solidFill>
                <a:latin typeface="Times New Roman" pitchFamily="18" charset="0"/>
                <a:cs typeface="Times New Roman" pitchFamily="18" charset="0"/>
              </a:rPr>
            </a:br>
            <a:r>
              <a:rPr lang="ru-RU" sz="3100" i="1" dirty="0" smtClean="0">
                <a:solidFill>
                  <a:srgbClr val="0070C0"/>
                </a:solidFill>
                <a:latin typeface="Times New Roman" pitchFamily="18" charset="0"/>
                <a:cs typeface="Times New Roman" pitchFamily="18" charset="0"/>
              </a:rPr>
              <a:t>специалист по социальной работе </a:t>
            </a:r>
            <a:r>
              <a:rPr lang="ru-RU" sz="3100" dirty="0" smtClean="0">
                <a:solidFill>
                  <a:srgbClr val="0070C0"/>
                </a:solidFill>
                <a:latin typeface="Times New Roman" pitchFamily="18" charset="0"/>
                <a:cs typeface="Times New Roman" pitchFamily="18" charset="0"/>
              </a:rPr>
              <a:t>Окулова Галина Федоровна</a:t>
            </a:r>
            <a:r>
              <a:rPr lang="ru-RU" dirty="0" smtClean="0"/>
              <a:t/>
            </a:r>
            <a:br>
              <a:rPr lang="ru-RU" dirty="0" smtClean="0"/>
            </a:br>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http://mb.vbglenobl.ru/sites/default/files/image-1.jpg"/>
          <p:cNvPicPr>
            <a:picLocks noGrp="1"/>
          </p:cNvPicPr>
          <p:nvPr>
            <p:ph idx="1"/>
          </p:nvPr>
        </p:nvPicPr>
        <p:blipFill>
          <a:blip r:embed="rId2">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81000" y="609600"/>
            <a:ext cx="8229600" cy="5964238"/>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62000"/>
            <a:ext cx="8305800" cy="5812536"/>
          </a:xfrm>
        </p:spPr>
        <p:txBody>
          <a:bodyPr>
            <a:normAutofit fontScale="70000" lnSpcReduction="20000"/>
          </a:bodyPr>
          <a:lstStyle/>
          <a:p>
            <a:r>
              <a:rPr lang="ru-RU" dirty="0" smtClean="0"/>
              <a:t>Про опасность солнечного </a:t>
            </a:r>
            <a:r>
              <a:rPr lang="ru-RU" dirty="0" smtClean="0"/>
              <a:t>удара знают </a:t>
            </a:r>
            <a:r>
              <a:rPr lang="ru-RU" dirty="0" smtClean="0"/>
              <a:t>все. Тем не менее, даже при палящих лучах солнца можно увидеть, как по многу часов отдыхающие лежат на пляжах или купаются, не думая об опасности. Даже просто длительное пребывание на солнце с непокрытой головой приводит к резкому перегреву головного мозга и возникновению такого довольно опасного состояния, как солнечный удар. При этом солнечный удар может произойти как во время непосредственного пребывания под прямыми солнечными лучами, так и спустя 6-8 часов после этого. В результате перегрева всего организма нередко может случиться тепловой удар, который проявляется почти так же, как и солнечный. Кроме того, к перегреву приводят высокая температура воздуха, слишком теплая одежда (особенно из искусственной ткани), что задерживает испарение влаги из поверхности тела, физическая нагрузка, а также недостаток влаги в организме (если человек мало пьет). Тепловой удар чаще всего происходит в жаркую безветренную погоду, особенно у людей, плохо переносящих жару или занимающихся тяжелой физической работой (например, работа на приусадебном участке, усиленная ходьба). </a:t>
            </a: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66800"/>
            <a:ext cx="8229600" cy="5507736"/>
          </a:xfrm>
        </p:spPr>
        <p:txBody>
          <a:bodyPr>
            <a:normAutofit/>
          </a:bodyPr>
          <a:lstStyle/>
          <a:p>
            <a:r>
              <a:rPr lang="ru-RU" dirty="0" smtClean="0"/>
              <a:t>Возникновению теплового удара способствует также темная одежда, плохо отражающая солнечные лучи, или плотная одежда, не пропускающая воздух и задерживающая испарения </a:t>
            </a:r>
            <a:r>
              <a:rPr lang="ru-RU" dirty="0" err="1" smtClean="0"/>
              <a:t>тела.И</a:t>
            </a:r>
            <a:r>
              <a:rPr lang="ru-RU" dirty="0" smtClean="0"/>
              <a:t> в том, и в другом случае в организме нарушаются процессы теплового обмена, кислотно-щелочного равновесия, и скапливаются токсические продукты распада. Ультрафиолетовые лучи, воздействуя на центральную нервную систему, усиливают отравление организма.</a:t>
            </a:r>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28600" y="914400"/>
            <a:ext cx="8458200" cy="5660136"/>
          </a:xfrm>
        </p:spPr>
        <p:txBody>
          <a:bodyPr>
            <a:normAutofit fontScale="92500" lnSpcReduction="20000"/>
          </a:bodyPr>
          <a:lstStyle/>
          <a:p>
            <a:r>
              <a:rPr lang="ru-RU" b="1" dirty="0" smtClean="0"/>
              <a:t>Тепловым ударом</a:t>
            </a:r>
            <a:r>
              <a:rPr lang="ru-RU" dirty="0" smtClean="0"/>
              <a:t> называется быстро развивающееся патологическое состояние, обусловленное перегреванием организма в результате длительного воздействия высокой температуры. При жаре организм не в состоянии поддерживать нормальную температуру тела, невозможность адекватной терморегуляции приводит к серьезным нарушениям. Тепловой удар может вызвать тяжелые последствия для людей, страдающих </a:t>
            </a:r>
            <a:r>
              <a:rPr lang="ru-RU" dirty="0" err="1" smtClean="0"/>
              <a:t>сердечно-сосудистыми</a:t>
            </a:r>
            <a:r>
              <a:rPr lang="ru-RU" dirty="0" smtClean="0"/>
              <a:t> заболеваниями, вплоть до остановки сердца. Когда перегревание происходит в результате прямого и продолжительного попадания солнечных лучей на голову, вследствие чего происходит перегревание головного мозга, в таких случаях принято говорить о солнечном ударе.</a:t>
            </a:r>
          </a:p>
          <a:p>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52400" y="762000"/>
            <a:ext cx="8763000" cy="5812536"/>
          </a:xfrm>
        </p:spPr>
        <p:txBody>
          <a:bodyPr>
            <a:normAutofit fontScale="85000" lnSpcReduction="20000"/>
          </a:bodyPr>
          <a:lstStyle/>
          <a:p>
            <a:r>
              <a:rPr lang="ru-RU" b="1" dirty="0" smtClean="0"/>
              <a:t>Солнечный удар</a:t>
            </a:r>
            <a:r>
              <a:rPr lang="ru-RU" dirty="0" smtClean="0"/>
              <a:t> -- болезненное состояние, расстройство работы головного мозга вследствие продолжительного воздействия солнечного света на непокрытую поверхность головы. Зачастую, солнечный удар рассматривают как особую форму теплового удара</a:t>
            </a:r>
            <a:r>
              <a:rPr lang="ru-RU" dirty="0" smtClean="0"/>
              <a:t>. Риск </a:t>
            </a:r>
            <a:r>
              <a:rPr lang="ru-RU" dirty="0" smtClean="0"/>
              <a:t>возникновения перегревания повышен, прежде всего, у лиц, страдающих </a:t>
            </a:r>
            <a:r>
              <a:rPr lang="ru-RU" dirty="0" err="1" smtClean="0"/>
              <a:t>сердечно-сосудистыми</a:t>
            </a:r>
            <a:r>
              <a:rPr lang="ru-RU" dirty="0" smtClean="0"/>
              <a:t> заболеваниями (ишемическая болезнь сердца, артериальная гипертензия), неврологическими болезнями (</a:t>
            </a:r>
            <a:r>
              <a:rPr lang="ru-RU" dirty="0" err="1" smtClean="0"/>
              <a:t>вегето-сосудистая</a:t>
            </a:r>
            <a:r>
              <a:rPr lang="ru-RU" dirty="0" smtClean="0"/>
              <a:t> </a:t>
            </a:r>
            <a:r>
              <a:rPr lang="ru-RU" dirty="0" err="1" smtClean="0"/>
              <a:t>дистония,преклонный</a:t>
            </a:r>
            <a:r>
              <a:rPr lang="ru-RU" dirty="0" smtClean="0"/>
              <a:t> возраст ). Вероятность получить тепловой удар возрастает, если человек находится в душном, плохо проветриваемом помещении с повышенной влажностью и одет в одежду, которая препятствует потоотделению и нарушает терморегуляцию. Нахождение под палящим солнцем с непокрытой головой, тяжелая физическая работа в условиях высокой температуры окружающей среды, нарушение пищевого и питьевого режимов, могут оказаться причиной солнечного удара.</a:t>
            </a:r>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62000"/>
            <a:ext cx="8229600" cy="5812536"/>
          </a:xfrm>
        </p:spPr>
        <p:txBody>
          <a:bodyPr>
            <a:normAutofit fontScale="92500"/>
          </a:bodyPr>
          <a:lstStyle/>
          <a:p>
            <a:r>
              <a:rPr lang="ru-RU" b="1" dirty="0" smtClean="0"/>
              <a:t>Предвестниками </a:t>
            </a:r>
            <a:r>
              <a:rPr lang="ru-RU" dirty="0" smtClean="0"/>
              <a:t>наступления теплового или солнечного удара могут быть повышенная сухость во рту, сильная жажда, выраженная головная боль или головокружение, резкая немотивированная слабость, тошнота. Человек, ощутив подобные симптомы, должен расстегнуть воротник, а то и снять с себя лишнюю одежду, обеспечить себе доступ свежего воздуха, постараться найти прохладное помещение, по возможности принять душ либо охладить тело обрызгиванием водой. Целесообразно намочить полотенце или салфетку и приложить холодный компресс на область лба.</a:t>
            </a:r>
          </a:p>
          <a:p>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04800" y="838200"/>
            <a:ext cx="8382000" cy="5736336"/>
          </a:xfrm>
        </p:spPr>
        <p:txBody>
          <a:bodyPr>
            <a:normAutofit fontScale="85000" lnSpcReduction="10000"/>
          </a:bodyPr>
          <a:lstStyle/>
          <a:p>
            <a:r>
              <a:rPr lang="ru-RU" b="1" dirty="0" smtClean="0"/>
              <a:t>Симптомы теплового и солнечного удара </a:t>
            </a:r>
            <a:r>
              <a:rPr lang="ru-RU" dirty="0" smtClean="0"/>
              <a:t>в начале для теплового и солнечного удара наиболее типичны такие симптомы, как нарастающая вялость, ощущение усталости, головная боль, учащение пульса и дыхания, ощущение мучительной жажды и нехватки воздуха, покраснение лица. Затем к ним присоединяются головокружение, шум в ушах, боли во всем теле, иногда появляются тошнота и рвота, усиливается потоотделение, может быть носовое кровотечение, потемнение в глазах, расширение зрачков, неточность движений, шаткая походка, возможен обморок, повышение температуры тела до 38-40 °С</a:t>
            </a:r>
            <a:r>
              <a:rPr lang="ru-RU" dirty="0" smtClean="0"/>
              <a:t>. Возникают </a:t>
            </a:r>
            <a:r>
              <a:rPr lang="ru-RU" dirty="0" smtClean="0"/>
              <a:t>сердечная слабость и выраженные расстройства дыхания. Человек теряет сознание, В некоторых случаях могут быть судороги, иногда начинается бред, появляются галлюцинации. Температура тела способна повышаться до 41-42°С.</a:t>
            </a:r>
          </a:p>
          <a:p>
            <a:endParaRPr lang="ru-RU" dirty="0"/>
          </a:p>
        </p:txBody>
      </p:sp>
      <p:sp>
        <p:nvSpPr>
          <p:cNvPr id="1025"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Симптомы теплового и солнечного удара </a:t>
            </a:r>
            <a:r>
              <a:rPr kumimoji="0" lang="ru-RU" sz="12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в начале для теплового и солнечного удара наиболее типичны такие симптомы, как нарастающая вялость, ощущение усталости, головная боль, учащение пульса и дыхания, ощущение мучительной жажды и нехватки воздуха, покраснение лица. Затем к ним присоединяются головокружение, шум в ушах, боли во всем теле, иногда появляются тошнота и рвота, усиливается потоотделение, может быть носовое кровотечение, потемнение в глазах, расширение зрачков, неточность движений, шаткая походка, возможен обморок, повышение температуры тела до 38-40 °С.Возникают сердечная слабость и выраженные расстройства дыхания. Человек теряет сознание, В некоторых случаях могут быть судороги, иногда начинается бред, появляются галлюцинации. Температура тела способна повышаться до 41-42°С.</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143000"/>
            <a:ext cx="8229600" cy="5431536"/>
          </a:xfrm>
        </p:spPr>
        <p:txBody>
          <a:bodyPr/>
          <a:lstStyle/>
          <a:p>
            <a:r>
              <a:rPr lang="ru-RU" b="1" dirty="0" smtClean="0"/>
              <a:t>Характерный признак тяжелой степени перегревания</a:t>
            </a:r>
            <a:r>
              <a:rPr lang="ru-RU" dirty="0" smtClean="0"/>
              <a:t> -- прекращение потоотделения. Если в этот момент не оказать человеку первую помощь, может наступить смерть от явлений </a:t>
            </a:r>
            <a:r>
              <a:rPr lang="ru-RU" dirty="0" err="1" smtClean="0"/>
              <a:t>сердечно-сосудистой</a:t>
            </a:r>
            <a:r>
              <a:rPr lang="ru-RU" dirty="0" smtClean="0"/>
              <a:t> недостаточности и паралича дыхательной деятельности.</a:t>
            </a:r>
          </a:p>
          <a:p>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04800" y="990600"/>
            <a:ext cx="8382000" cy="5583936"/>
          </a:xfrm>
        </p:spPr>
        <p:txBody>
          <a:bodyPr>
            <a:normAutofit fontScale="70000" lnSpcReduction="20000"/>
          </a:bodyPr>
          <a:lstStyle/>
          <a:p>
            <a:r>
              <a:rPr lang="ru-RU" b="1" dirty="0" smtClean="0"/>
              <a:t>Доврачебная помощь </a:t>
            </a:r>
            <a:r>
              <a:rPr lang="ru-RU" dirty="0" smtClean="0"/>
              <a:t>Пострадавшего необходимо уложить на спину, приподняв немного ноги, освободить от одежды, обеспечить ему полный покой и достаточный доступ свежего воздуха. Если человек в сознании, дать выпить крепкого чаю или холодной воды, лучше слегка подсоленной (0,5 чайной ложки соли на 0,5 л воды). Как правило, для восполнения водных и солевых потерь достаточно 1-2 литра такого раствора. Давать пить пострадавшему ледяные жидкости нельзя. Во-первых, это может привести к быстрому развитию ангины, бронхита или даже пневмонии. А, во-вторых, организму пострадавшего не нужна дополнительная нагрузка на центр терморегуляции, который и так перевозбужден. Затем смочить голову холодной водой или положить на нее холодное влажное полотенце. В более тяжелых случаях пострадавшего можно обернуть простыней, смоченной в холодной воде, либо просто облить водой, но делать это следует осторожно и не длительно (температура тела пострадавшего не должна быть ниже 38 градусов). Если есть возможность, на голову, паховые, подколенные и подмышечные области, где сосредоточено много кровеносных сосудов, положить лед или бутылки с холодной водой.</a:t>
            </a: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295400"/>
            <a:ext cx="8229600" cy="5279136"/>
          </a:xfrm>
        </p:spPr>
        <p:txBody>
          <a:bodyPr/>
          <a:lstStyle/>
          <a:p>
            <a:r>
              <a:rPr lang="ru-RU" b="1" dirty="0" smtClean="0"/>
              <a:t>Что нельзя делать при солнечном и тепловом ударе:</a:t>
            </a:r>
            <a:endParaRPr lang="ru-RU" dirty="0" smtClean="0"/>
          </a:p>
          <a:p>
            <a:r>
              <a:rPr lang="ru-RU" dirty="0" smtClean="0"/>
              <a:t> Давать пострадавшему алкогольные напитки и напитки, содержащие кофеин.</a:t>
            </a:r>
          </a:p>
          <a:p>
            <a:r>
              <a:rPr lang="ru-RU" dirty="0" smtClean="0"/>
              <a:t> Быстро и резко охлаждать пострадавшего (окунать в холодную ванную)</a:t>
            </a:r>
          </a:p>
          <a:p>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04800" y="838200"/>
            <a:ext cx="8382000" cy="5736336"/>
          </a:xfrm>
        </p:spPr>
        <p:txBody>
          <a:bodyPr>
            <a:normAutofit fontScale="85000" lnSpcReduction="20000"/>
          </a:bodyPr>
          <a:lstStyle/>
          <a:p>
            <a:r>
              <a:rPr lang="ru-RU" b="1" dirty="0" smtClean="0"/>
              <a:t>Профилактика</a:t>
            </a:r>
            <a:endParaRPr lang="ru-RU" dirty="0" smtClean="0"/>
          </a:p>
          <a:p>
            <a:r>
              <a:rPr lang="ru-RU" dirty="0" smtClean="0"/>
              <a:t>В очень жаркие дни при повышенной влажности появляться на свежем воздухе желательно до 11 утра или после 16 часов вечера. Покидая помещение, обязателен головной убор. Следует воздерживаться от долгого пребывания под прямыми солнечными лучами, а также в слишком душном помещении. По возможности следует ограничить физические нагрузки</a:t>
            </a:r>
            <a:r>
              <a:rPr lang="ru-RU" dirty="0" smtClean="0"/>
              <a:t>. Перед </a:t>
            </a:r>
            <a:r>
              <a:rPr lang="ru-RU" dirty="0" smtClean="0"/>
              <a:t>более или менее длительной ходьбой в жаркую погоду не следует перегружать желудок пищей и пить вино, для утоления жажды подойдет остуженный чай; нельзя спать на солнце.</a:t>
            </a:r>
          </a:p>
          <a:p>
            <a:r>
              <a:rPr lang="ru-RU" dirty="0" smtClean="0"/>
              <a:t>Предпочтение в одежде нужно отдавать легким, свободным и светлым изделиям из хлопчатобумажных тканей, надевать головной убор (соломенную шляпу, панаму) или повязывать голову светлой косынкой. Именно такая одежда способствует улучшению терморегуляции организма. Также следует носить легкую обувь.  </a:t>
            </a:r>
          </a:p>
          <a:p>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28600" y="914400"/>
            <a:ext cx="8458200" cy="5660136"/>
          </a:xfrm>
        </p:spPr>
        <p:txBody>
          <a:bodyPr>
            <a:normAutofit fontScale="92500" lnSpcReduction="10000"/>
          </a:bodyPr>
          <a:lstStyle/>
          <a:p>
            <a:r>
              <a:rPr lang="ru-RU" b="1" dirty="0" smtClean="0"/>
              <a:t>Потребление жидкости</a:t>
            </a:r>
            <a:r>
              <a:rPr lang="ru-RU" dirty="0" smtClean="0"/>
              <a:t> должно превышать обычный питьевой режим (1,5-2,0 л) в 1,5-2 раза, конечно, при отсутствии тяжелой </a:t>
            </a:r>
            <a:r>
              <a:rPr lang="ru-RU" dirty="0" err="1" smtClean="0"/>
              <a:t>сердечно-сосудистой</a:t>
            </a:r>
            <a:r>
              <a:rPr lang="ru-RU" dirty="0" smtClean="0"/>
              <a:t> патологии. Обычную воду можно заменить подкисленным или подслащенным холодным чаем, хлебным квасом, клюквенным морсом, компотами из сухофруктов, вишни, яблок, минеральная, негазированная </a:t>
            </a:r>
            <a:r>
              <a:rPr lang="ru-RU" dirty="0" err="1" smtClean="0"/>
              <a:t>вода.В</a:t>
            </a:r>
            <a:r>
              <a:rPr lang="ru-RU" dirty="0" smtClean="0"/>
              <a:t> рацион следует ввести легкие овощные или фруктовые блюда, супы; ограничивается жирная, жареная, копченая, соленая пища, привычную мясную еду лучше заменить или разнообразить морепродуктами. Основной прием пищи желательно перенести на вечерние часы, но не более чем за два часа до отхождения ко сну.</a:t>
            </a:r>
          </a:p>
          <a:p>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Спасибо за </a:t>
            </a:r>
            <a:r>
              <a:rPr lang="ru-RU" b="1" dirty="0" smtClean="0"/>
              <a:t>внимание!</a:t>
            </a:r>
            <a:r>
              <a:rPr lang="ru-RU" dirty="0" smtClean="0"/>
              <a:t/>
            </a:r>
            <a:br>
              <a:rPr lang="ru-RU" dirty="0" smtClean="0"/>
            </a:br>
            <a:endParaRPr lang="ru-RU" dirty="0"/>
          </a:p>
        </p:txBody>
      </p:sp>
      <p:pic>
        <p:nvPicPr>
          <p:cNvPr id="4" name="Содержимое 3" descr="https://cf.ppt-online.org/files/slide/k/kw5AJoHvOR1eB7Wum4bniTUrtIdqKy6SCcjEsf/slide-10.jpg"/>
          <p:cNvPicPr>
            <a:picLocks noGrp="1"/>
          </p:cNvPicPr>
          <p:nvPr>
            <p:ph idx="1"/>
          </p:nvPr>
        </p:nvPicPr>
        <p:blipFill>
          <a:blip r:embed="rId2">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914400" y="1676400"/>
            <a:ext cx="6934200" cy="5029200"/>
          </a:xfrm>
          <a:prstGeom prst="rect">
            <a:avLst/>
          </a:prstGeom>
          <a:noFill/>
          <a:ln>
            <a:noFill/>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Городская">
  <a:themeElements>
    <a:clrScheme name="Официальная">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Городская">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ородская">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8</TotalTime>
  <Words>1264</Words>
  <PresentationFormat>Экран (4:3)</PresentationFormat>
  <Paragraphs>18</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Городская</vt:lpstr>
      <vt:lpstr> Школа пожилого возраста   По направлению: Безопасная   жизнедеятельность Тема: «Помоги себе сам: первая помощь при тепловом, солнечном ударе, питьевой режим в жаркое время года».  Руководитель: специалист по социальной работе Окулова Галина Федоровна </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Спасибо за внимание!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Школа пожилого возраста   По направлению: Безопасная   жизнедеятельность Тема: Помоги себе сам: первая помощь при тепловом, солнечном ударе, питьевой режим в жаркое время года.  Руководитель: специалист по социальной работе Окулова Галина Федоровна </dc:title>
  <dc:creator>Шафикова Гулия Аглямовна</dc:creator>
  <cp:lastModifiedBy>Shafikova_GA</cp:lastModifiedBy>
  <cp:revision>3</cp:revision>
  <dcterms:created xsi:type="dcterms:W3CDTF">2020-06-10T06:43:44Z</dcterms:created>
  <dcterms:modified xsi:type="dcterms:W3CDTF">2020-06-10T07:02:29Z</dcterms:modified>
</cp:coreProperties>
</file>