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  <p:sldId id="310" r:id="rId3"/>
    <p:sldId id="311" r:id="rId4"/>
    <p:sldId id="307" r:id="rId5"/>
    <p:sldId id="277" r:id="rId6"/>
    <p:sldId id="308" r:id="rId7"/>
    <p:sldId id="306" r:id="rId8"/>
    <p:sldId id="271" r:id="rId9"/>
    <p:sldId id="272" r:id="rId10"/>
    <p:sldId id="312" r:id="rId11"/>
    <p:sldId id="273" r:id="rId12"/>
    <p:sldId id="274" r:id="rId13"/>
    <p:sldId id="275" r:id="rId14"/>
    <p:sldId id="279" r:id="rId15"/>
    <p:sldId id="281" r:id="rId16"/>
    <p:sldId id="282" r:id="rId17"/>
    <p:sldId id="283" r:id="rId18"/>
    <p:sldId id="285" r:id="rId19"/>
    <p:sldId id="286" r:id="rId20"/>
    <p:sldId id="287" r:id="rId21"/>
    <p:sldId id="288" r:id="rId22"/>
    <p:sldId id="289" r:id="rId23"/>
    <p:sldId id="294" r:id="rId24"/>
    <p:sldId id="291" r:id="rId25"/>
    <p:sldId id="293" r:id="rId26"/>
    <p:sldId id="276" r:id="rId27"/>
    <p:sldId id="297" r:id="rId28"/>
    <p:sldId id="298" r:id="rId29"/>
    <p:sldId id="299" r:id="rId30"/>
    <p:sldId id="301" r:id="rId31"/>
    <p:sldId id="309" r:id="rId32"/>
    <p:sldId id="303" r:id="rId33"/>
    <p:sldId id="305" r:id="rId3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66"/>
    <a:srgbClr val="A50021"/>
    <a:srgbClr val="00FF00"/>
    <a:srgbClr val="FF0000"/>
    <a:srgbClr val="C0C0C0"/>
    <a:srgbClr val="B2B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574" autoAdjust="0"/>
    <p:restoredTop sz="94660"/>
  </p:normalViewPr>
  <p:slideViewPr>
    <p:cSldViewPr>
      <p:cViewPr varScale="1">
        <p:scale>
          <a:sx n="68" d="100"/>
          <a:sy n="68" d="100"/>
        </p:scale>
        <p:origin x="-15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7CD577C-A395-4D88-B8EE-E1B1FD3F42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ECBFEE0-16EA-4918-A2EE-BBE84A481D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4A66482E-B572-4910-9EB2-25C75A653B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A45DB06-BDE7-44B9-B07B-67F021514B9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4EEEE74-567D-4D4D-9AF5-B0A1CAC125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85A4D3-C0D0-439C-B63F-337B31F8B3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09A93B6-C019-4A12-8117-0561FE47F36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BC1FC25-E810-47BD-8453-14473AF1CA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AEE9AD4-79D7-4D9E-B5CE-0DE69319D99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D08396-954A-4DAF-BEB1-CE40013E8EA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DD7FE28-5E84-4629-8ECA-D01FE0B5333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C1FDEDA-FC9E-408C-824E-AF75A8EBF8B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4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35ABDCC-B9FB-4F4A-9F71-F69A597468F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images.google.ru/imgres?imgurl=http://www.lor-homeopat.ru/images/70.bmp&amp;imgrefurl=http://lor-homeopat.ru/php/content.php%3Fid%3D245&amp;h=200&amp;w=200&amp;sz=118&amp;hl=ru&amp;start=58&amp;tbnid=ggm8iwtsp5WReM:&amp;tbnh=104&amp;tbnw=104&amp;prev=/images%3Fq%3D%25D0%25BD%25D0%25B0%25D1%2580%25D1%2583%25D1%2588%25D0%25B5%25D0%25BD%25D0%25B8%25D0%25B5%2B%25D1%2580%25D0%25B5%25D1%2587%25D0%25B8%26start%3D40%26ndsp%3D20%26svnum%3D10%26hl%3Dru%26newwindow%3D1%26sa%3DN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ru/imgres?imgurl=http://www.nelda.lv/ru/images/shops/title.jpg&amp;imgrefurl=http://www.nelda.lv/ru/shops_which.htm&amp;h=400&amp;w=380&amp;sz=53&amp;hl=ru&amp;start=5&amp;tbnid=CtEo-icTHkUYfM:&amp;tbnh=124&amp;tbnw=118&amp;prev=/images%3Fq%3D%25D0%25BC%25D0%25B0%25D0%25B3%25D0%25B0%25D0%25B7%25D0%25B8%25D0%25BD%26svnum%3D10%26hl%3Dru%26newwindow%3D1%26sa%3DG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57224" y="1785926"/>
            <a:ext cx="7772400" cy="4714908"/>
          </a:xfrm>
        </p:spPr>
        <p:txBody>
          <a:bodyPr/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Реабилитация пациентов после перенесенного инсульта</a:t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ru-RU" sz="2800" dirty="0" smtClean="0">
                <a:solidFill>
                  <a:schemeClr val="bg1"/>
                </a:solidFill>
              </a:rPr>
              <a:t>Выполнила: врач терапевт</a:t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>                 	</a:t>
            </a:r>
            <a:r>
              <a:rPr lang="ru-RU" sz="2800" dirty="0" smtClean="0">
                <a:solidFill>
                  <a:schemeClr val="bg1"/>
                </a:solidFill>
              </a:rPr>
              <a:t>Серебренникова Ю.Е.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ru-RU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57224" y="214290"/>
            <a:ext cx="7400932" cy="175260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ГАУСО СО "КЦСОН города Красноуфимска»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30432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dirty="0" smtClean="0"/>
              <a:t>Эпидемиология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Среди всех видов инсульта преобладают ишемические поражения мозга. Ишемические инсульты составляют 70—85 % случаев, кровоизлияния в мозг — 20—25 % случаев, нетравматические субарахноидальные кровоизлияния — 5 % случаев.</a:t>
            </a:r>
          </a:p>
          <a:p>
            <a:r>
              <a:rPr lang="ru-RU" dirty="0" smtClean="0"/>
              <a:t>Ежегодно в мире регистрируется около 12 миллионов </a:t>
            </a:r>
            <a:r>
              <a:rPr lang="ru-RU" b="1" dirty="0" smtClean="0"/>
              <a:t>инсультов, </a:t>
            </a:r>
            <a:r>
              <a:rPr lang="ru-RU" dirty="0" smtClean="0"/>
              <a:t>а в России более 450 тыс., то есть каждые 1,5 минуты у кого-то из россиян развивается это заболевание. В крупных мегаполисах России количество острых инсультов составляет от 100 до 120 в сутки.</a:t>
            </a:r>
          </a:p>
          <a:p>
            <a:r>
              <a:rPr lang="ru-RU" dirty="0" smtClean="0"/>
              <a:t>Инсульт в настоящее время является одной из основных причин </a:t>
            </a:r>
            <a:r>
              <a:rPr lang="ru-RU" dirty="0" err="1" smtClean="0"/>
              <a:t>инвалидизации</a:t>
            </a:r>
            <a:r>
              <a:rPr lang="ru-RU" dirty="0" smtClean="0"/>
              <a:t> населения. Инвалидами становятся 70—80 % выживших после инсульта, причём примерно 20—30 % из них нуждаются в постоянном постороннем уходе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Исходы мозговых инсультов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1) Возвращение к труду 20%</a:t>
            </a:r>
          </a:p>
          <a:p>
            <a:r>
              <a:rPr lang="ru-RU" dirty="0" smtClean="0"/>
              <a:t>2) </a:t>
            </a:r>
            <a:r>
              <a:rPr lang="ru-RU" dirty="0" err="1" smtClean="0"/>
              <a:t>Инвалидизация</a:t>
            </a:r>
            <a:r>
              <a:rPr lang="ru-RU" dirty="0" smtClean="0"/>
              <a:t> 78-80%</a:t>
            </a:r>
          </a:p>
          <a:p>
            <a:r>
              <a:rPr lang="ru-RU" dirty="0" smtClean="0"/>
              <a:t>3) Требуется посторонняя помощь 55%</a:t>
            </a:r>
          </a:p>
          <a:p>
            <a:r>
              <a:rPr lang="ru-RU" dirty="0" smtClean="0"/>
              <a:t>4) Стойкий моторный дефект 48%</a:t>
            </a:r>
          </a:p>
          <a:p>
            <a:r>
              <a:rPr lang="ru-RU" dirty="0" smtClean="0"/>
              <a:t>5) </a:t>
            </a:r>
            <a:r>
              <a:rPr lang="ru-RU" dirty="0" err="1" smtClean="0"/>
              <a:t>Психоорганический</a:t>
            </a:r>
            <a:r>
              <a:rPr lang="ru-RU" dirty="0" smtClean="0"/>
              <a:t> синдром 30%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/>
              <a:t>Последствия </a:t>
            </a:r>
            <a:r>
              <a:rPr lang="ru-RU" b="1">
                <a:solidFill>
                  <a:srgbClr val="FF0000"/>
                </a:solidFill>
              </a:rPr>
              <a:t>Инсульта</a:t>
            </a:r>
          </a:p>
        </p:txBody>
      </p:sp>
      <p:sp>
        <p:nvSpPr>
          <p:cNvPr id="153603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341438"/>
            <a:ext cx="8229600" cy="1008062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/>
              <a:t>Нарушение двигательной активности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ru-RU" sz="2400"/>
              <a:t>(Паралич, парез, нарушение координации и ловкости)</a:t>
            </a:r>
          </a:p>
        </p:txBody>
      </p:sp>
      <p:pic>
        <p:nvPicPr>
          <p:cNvPr id="153605" name="Picture 5" descr="20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068638"/>
            <a:ext cx="2857500" cy="2857500"/>
          </a:xfrm>
          <a:prstGeom prst="rect">
            <a:avLst/>
          </a:prstGeom>
          <a:noFill/>
        </p:spPr>
      </p:pic>
      <p:pic>
        <p:nvPicPr>
          <p:cNvPr id="153606" name="Picture 6" descr="medprophylactic_04_s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1413" y="2565400"/>
            <a:ext cx="2640012" cy="39592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2492375"/>
            <a:ext cx="3095625" cy="365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656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2708275"/>
            <a:ext cx="3800475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6566" name="Rectangle 6"/>
          <p:cNvSpPr>
            <a:spLocks noGrp="1" noChangeArrowheads="1"/>
          </p:cNvSpPr>
          <p:nvPr>
            <p:ph type="title"/>
          </p:nvPr>
        </p:nvSpPr>
        <p:spPr>
          <a:xfrm>
            <a:off x="323850" y="476250"/>
            <a:ext cx="8518525" cy="1512888"/>
          </a:xfrm>
        </p:spPr>
        <p:txBody>
          <a:bodyPr>
            <a:normAutofit fontScale="90000"/>
          </a:bodyPr>
          <a:lstStyle/>
          <a:p>
            <a:r>
              <a:rPr lang="ru-RU" sz="4000" b="1"/>
              <a:t>Последствия </a:t>
            </a:r>
            <a:r>
              <a:rPr lang="ru-RU" sz="4000" b="1">
                <a:solidFill>
                  <a:srgbClr val="FF0000"/>
                </a:solidFill>
              </a:rPr>
              <a:t>Инсульта</a:t>
            </a:r>
            <a:r>
              <a:rPr lang="ru-RU" sz="4000" b="1"/>
              <a:t> </a:t>
            </a:r>
            <a:br>
              <a:rPr lang="ru-RU" sz="4000" b="1"/>
            </a:br>
            <a:r>
              <a:rPr lang="ru-RU" sz="3200"/>
              <a:t>Нарушение зрения - Выпадение полей зрения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4638"/>
            <a:ext cx="8218487" cy="1570037"/>
          </a:xfrm>
        </p:spPr>
        <p:txBody>
          <a:bodyPr/>
          <a:lstStyle/>
          <a:p>
            <a:r>
              <a:rPr lang="ru-RU" sz="4000" b="1"/>
              <a:t>Последствия </a:t>
            </a:r>
            <a:r>
              <a:rPr lang="ru-RU" sz="4000" b="1">
                <a:solidFill>
                  <a:srgbClr val="FF0000"/>
                </a:solidFill>
              </a:rPr>
              <a:t>Инсульта</a:t>
            </a:r>
            <a:r>
              <a:rPr lang="ru-RU" sz="4000" b="1"/>
              <a:t> </a:t>
            </a:r>
            <a:br>
              <a:rPr lang="ru-RU" sz="4000" b="1"/>
            </a:br>
            <a:r>
              <a:rPr lang="ru-RU" sz="2800"/>
              <a:t>Нарушение речи, Нарушение понимания речи окружающих</a:t>
            </a:r>
          </a:p>
        </p:txBody>
      </p:sp>
      <p:pic>
        <p:nvPicPr>
          <p:cNvPr id="154629" name="Picture 5" descr="70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2060575"/>
            <a:ext cx="4229100" cy="4229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8" name="Rectangle 4"/>
          <p:cNvSpPr>
            <a:spLocks noGrp="1" noChangeArrowheads="1"/>
          </p:cNvSpPr>
          <p:nvPr>
            <p:ph type="title"/>
          </p:nvPr>
        </p:nvSpPr>
        <p:spPr>
          <a:xfrm>
            <a:off x="539750" y="47625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b="1"/>
              <a:t>Последствия </a:t>
            </a:r>
            <a:r>
              <a:rPr lang="ru-RU" sz="4000" b="1">
                <a:solidFill>
                  <a:srgbClr val="FF0000"/>
                </a:solidFill>
              </a:rPr>
              <a:t>Инсульта</a:t>
            </a:r>
            <a:r>
              <a:rPr lang="ru-RU" sz="4000"/>
              <a:t> </a:t>
            </a:r>
            <a:br>
              <a:rPr lang="ru-RU" sz="4000"/>
            </a:br>
            <a:r>
              <a:rPr lang="ru-RU" sz="4000"/>
              <a:t>Астения</a:t>
            </a:r>
          </a:p>
        </p:txBody>
      </p:sp>
      <p:sp>
        <p:nvSpPr>
          <p:cNvPr id="14438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11188" y="2205038"/>
            <a:ext cx="4824412" cy="3600450"/>
          </a:xfrm>
        </p:spPr>
        <p:txBody>
          <a:bodyPr/>
          <a:lstStyle/>
          <a:p>
            <a:pPr>
              <a:buFontTx/>
              <a:buNone/>
            </a:pPr>
            <a:r>
              <a:rPr lang="ru-RU" sz="2400" u="sng">
                <a:solidFill>
                  <a:srgbClr val="FF0000"/>
                </a:solidFill>
              </a:rPr>
              <a:t>Астения</a:t>
            </a:r>
            <a:r>
              <a:rPr lang="ru-RU" sz="2400">
                <a:solidFill>
                  <a:srgbClr val="FF0000"/>
                </a:solidFill>
              </a:rPr>
              <a:t> - это:</a:t>
            </a:r>
          </a:p>
          <a:p>
            <a:r>
              <a:rPr lang="ru-RU" sz="2400"/>
              <a:t>повышенная умственная и физическая утомляемость</a:t>
            </a:r>
          </a:p>
          <a:p>
            <a:r>
              <a:rPr lang="ru-RU" sz="2400"/>
              <a:t>слабость</a:t>
            </a:r>
          </a:p>
          <a:p>
            <a:r>
              <a:rPr lang="ru-RU" sz="2400"/>
              <a:t>раздражительность</a:t>
            </a:r>
          </a:p>
          <a:p>
            <a:r>
              <a:rPr lang="ru-RU" sz="2400"/>
              <a:t>неустойчивое настроение</a:t>
            </a:r>
          </a:p>
          <a:p>
            <a:r>
              <a:rPr lang="ru-RU" sz="2400"/>
              <a:t>нарушением сна.</a:t>
            </a:r>
          </a:p>
          <a:p>
            <a:endParaRPr lang="ru-RU" sz="2400"/>
          </a:p>
        </p:txBody>
      </p:sp>
      <p:pic>
        <p:nvPicPr>
          <p:cNvPr id="144391" name="Picture 7" descr="nagrada-1-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5963" y="2060575"/>
            <a:ext cx="2857500" cy="42148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908050"/>
            <a:ext cx="5329237" cy="4679950"/>
          </a:xfrm>
        </p:spPr>
        <p:txBody>
          <a:bodyPr/>
          <a:lstStyle/>
          <a:p>
            <a:r>
              <a:rPr lang="ru-RU" sz="4000"/>
              <a:t>В основе </a:t>
            </a:r>
            <a:r>
              <a:rPr lang="ru-RU" sz="4000" b="1" u="sng">
                <a:solidFill>
                  <a:srgbClr val="FF0000"/>
                </a:solidFill>
              </a:rPr>
              <a:t>восстановления</a:t>
            </a:r>
            <a:r>
              <a:rPr lang="ru-RU" sz="4000"/>
              <a:t> нарушенных функций лежит перестройка (реорганизация) работы мозга.</a:t>
            </a:r>
          </a:p>
        </p:txBody>
      </p:sp>
      <p:pic>
        <p:nvPicPr>
          <p:cNvPr id="57356" name="Picture 12" descr="A1592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5963" y="836613"/>
            <a:ext cx="2900362" cy="48688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782638"/>
          </a:xfrm>
        </p:spPr>
        <p:txBody>
          <a:bodyPr/>
          <a:lstStyle/>
          <a:p>
            <a:r>
              <a:rPr lang="ru-RU"/>
              <a:t>Что такое </a:t>
            </a:r>
            <a:r>
              <a:rPr lang="ru-RU">
                <a:solidFill>
                  <a:srgbClr val="FF0000"/>
                </a:solidFill>
              </a:rPr>
              <a:t>реабилитация?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1557338"/>
            <a:ext cx="5472113" cy="2376487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/>
              <a:t>  </a:t>
            </a:r>
            <a:r>
              <a:rPr lang="ru-RU" u="sng"/>
              <a:t>Реабилитация</a:t>
            </a:r>
            <a:r>
              <a:rPr lang="ru-RU"/>
              <a:t> – это комплекс мероприятий, направленных на восстановление нарушенных функций.</a:t>
            </a:r>
          </a:p>
        </p:txBody>
      </p:sp>
      <p:pic>
        <p:nvPicPr>
          <p:cNvPr id="58382" name="Picture 14" descr="acchp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1341438"/>
            <a:ext cx="2619375" cy="3352800"/>
          </a:xfrm>
          <a:prstGeom prst="rect">
            <a:avLst/>
          </a:prstGeom>
          <a:noFill/>
        </p:spPr>
      </p:pic>
      <p:pic>
        <p:nvPicPr>
          <p:cNvPr id="58384" name="Picture 16" descr="acchp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076700"/>
            <a:ext cx="2495550" cy="2495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реабилитации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1) Ранняя (острейший период инсульта)</a:t>
            </a:r>
          </a:p>
          <a:p>
            <a:r>
              <a:rPr lang="ru-RU" dirty="0" smtClean="0"/>
              <a:t>2) Ранний восстановительный период (со 2-3 недели до 6 мес.) </a:t>
            </a:r>
          </a:p>
          <a:p>
            <a:r>
              <a:rPr lang="ru-RU" dirty="0" smtClean="0"/>
              <a:t>2) Поздний восстановительный период (до года)</a:t>
            </a:r>
            <a:endParaRPr lang="ru-RU" dirty="0"/>
          </a:p>
        </p:txBody>
      </p:sp>
      <p:pic>
        <p:nvPicPr>
          <p:cNvPr id="7" name="Содержимое 6" descr="bodywork_physiotherapy_and_massage_clinic_33e503a7_194e_0dbc_1adb_e4416c63491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800600" y="2348514"/>
            <a:ext cx="4038600" cy="272771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/>
              <a:t>Основные </a:t>
            </a:r>
            <a:r>
              <a:rPr lang="ru-RU" sz="4000" b="1" u="sng">
                <a:solidFill>
                  <a:srgbClr val="FF0000"/>
                </a:solidFill>
              </a:rPr>
              <a:t>принципы</a:t>
            </a:r>
            <a:r>
              <a:rPr lang="ru-RU" sz="4000"/>
              <a:t> успешной </a:t>
            </a:r>
            <a:r>
              <a:rPr lang="ru-RU" sz="4000">
                <a:solidFill>
                  <a:schemeClr val="tx1"/>
                </a:solidFill>
              </a:rPr>
              <a:t>реабилитации</a:t>
            </a:r>
            <a:r>
              <a:rPr lang="ru-RU" sz="4000"/>
              <a:t>: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916113"/>
            <a:ext cx="5473700" cy="4176712"/>
          </a:xfrm>
        </p:spPr>
        <p:txBody>
          <a:bodyPr/>
          <a:lstStyle/>
          <a:p>
            <a:r>
              <a:rPr lang="ru-RU" sz="2400"/>
              <a:t>Раннее начало (первые дни после инсульта)</a:t>
            </a:r>
          </a:p>
          <a:p>
            <a:r>
              <a:rPr lang="ru-RU" sz="2400"/>
              <a:t>Длительность (без перерывов) и систематичность</a:t>
            </a:r>
          </a:p>
          <a:p>
            <a:r>
              <a:rPr lang="ru-RU" sz="2400"/>
              <a:t>Комплексность (сочетание различных методов реабилитации)</a:t>
            </a:r>
          </a:p>
          <a:p>
            <a:r>
              <a:rPr lang="ru-RU" sz="2400"/>
              <a:t>Активное </a:t>
            </a:r>
            <a:r>
              <a:rPr lang="ru-RU" sz="2400" b="1">
                <a:solidFill>
                  <a:srgbClr val="FF0000"/>
                </a:solidFill>
              </a:rPr>
              <a:t>участие</a:t>
            </a:r>
            <a:r>
              <a:rPr lang="ru-RU" sz="2400"/>
              <a:t> в реабилитации самого </a:t>
            </a:r>
            <a:r>
              <a:rPr lang="ru-RU" sz="2400" b="1">
                <a:solidFill>
                  <a:srgbClr val="FF0000"/>
                </a:solidFill>
              </a:rPr>
              <a:t>пациента и членов его семьи</a:t>
            </a:r>
          </a:p>
        </p:txBody>
      </p:sp>
      <p:pic>
        <p:nvPicPr>
          <p:cNvPr id="59400" name="Picture 8" descr="tv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3475" y="1557338"/>
            <a:ext cx="2725738" cy="3959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74638"/>
            <a:ext cx="8147050" cy="2362200"/>
          </a:xfrm>
        </p:spPr>
        <p:txBody>
          <a:bodyPr>
            <a:normAutofit fontScale="90000"/>
          </a:bodyPr>
          <a:lstStyle/>
          <a:p>
            <a:r>
              <a:rPr lang="ru-RU" sz="4000"/>
              <a:t>Метод </a:t>
            </a:r>
            <a:br>
              <a:rPr lang="ru-RU" sz="4000"/>
            </a:br>
            <a:r>
              <a:rPr lang="ru-RU" sz="4000" b="1">
                <a:solidFill>
                  <a:srgbClr val="FF0000"/>
                </a:solidFill>
              </a:rPr>
              <a:t>восстановления движений</a:t>
            </a:r>
            <a:br>
              <a:rPr lang="ru-RU" sz="4000" b="1">
                <a:solidFill>
                  <a:srgbClr val="FF0000"/>
                </a:solidFill>
              </a:rPr>
            </a:br>
            <a:r>
              <a:rPr lang="ru-RU" sz="4000"/>
              <a:t>(с первых дней после </a:t>
            </a:r>
            <a:r>
              <a:rPr lang="ru-RU" sz="4000">
                <a:solidFill>
                  <a:schemeClr val="tx1"/>
                </a:solidFill>
              </a:rPr>
              <a:t>Инсульта</a:t>
            </a:r>
            <a:r>
              <a:rPr lang="ru-RU" sz="4000"/>
              <a:t>)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3068638"/>
            <a:ext cx="8147050" cy="2735262"/>
          </a:xfrm>
        </p:spPr>
        <p:txBody>
          <a:bodyPr/>
          <a:lstStyle/>
          <a:p>
            <a:r>
              <a:rPr lang="ru-RU" sz="2800"/>
              <a:t>Лечение положением (для профилактики контрактур)</a:t>
            </a:r>
          </a:p>
          <a:p>
            <a:r>
              <a:rPr lang="ru-RU" sz="2800"/>
              <a:t>Лечебная гимнастика (активная и пассивная)</a:t>
            </a:r>
          </a:p>
          <a:p>
            <a:r>
              <a:rPr lang="ru-RU" sz="2800"/>
              <a:t>Массаж</a:t>
            </a:r>
          </a:p>
          <a:p>
            <a:r>
              <a:rPr lang="ru-RU" sz="2800"/>
              <a:t>Обучение ходьбе и самообслуживанию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3429000"/>
            <a:ext cx="66262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/>
              <a:t>ЛЕЧЕНИЕ ПОЛОЖЕНИЕМ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341438"/>
            <a:ext cx="8569325" cy="1973262"/>
          </a:xfrm>
        </p:spPr>
        <p:txBody>
          <a:bodyPr/>
          <a:lstStyle/>
          <a:p>
            <a:pPr>
              <a:buFontTx/>
              <a:buNone/>
            </a:pPr>
            <a:r>
              <a:rPr lang="ru-RU" sz="2800" b="1">
                <a:solidFill>
                  <a:srgbClr val="FF0000"/>
                </a:solidFill>
              </a:rPr>
              <a:t>ЦЕЛЬ</a:t>
            </a:r>
            <a:r>
              <a:rPr lang="ru-RU" sz="2800"/>
              <a:t> – </a:t>
            </a:r>
            <a:r>
              <a:rPr lang="ru-RU" sz="2400"/>
              <a:t>предупреждение развития контрактур (тугоподвижности) при нарастании тонуса мышц паретичных конечностей.</a:t>
            </a:r>
            <a:r>
              <a:rPr lang="ru-RU" sz="2800"/>
              <a:t> </a:t>
            </a:r>
          </a:p>
          <a:p>
            <a:pPr algn="ctr">
              <a:spcBef>
                <a:spcPct val="40000"/>
              </a:spcBef>
              <a:buFontTx/>
              <a:buNone/>
            </a:pPr>
            <a:r>
              <a:rPr lang="ru-RU" sz="2400" i="1"/>
              <a:t>Мышцы, где тонус повышен, должны быть растянуты.</a:t>
            </a:r>
          </a:p>
        </p:txBody>
      </p:sp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323850" y="6165850"/>
            <a:ext cx="8435975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2000"/>
              <a:t>Проводится в течение 1,5 – 2 часов ежедневно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ru-RU" b="1"/>
              <a:t>ПАССИВНЫЕ ДВИЖЕНИЯ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1188" y="1125538"/>
            <a:ext cx="8002587" cy="2808287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400"/>
              <a:t>Пассивные движения осуществляет методист лечебной гимнастики или родственники, без активного участия самого больного.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400" b="1" u="sng"/>
              <a:t>Пассивные движения осуществляются:</a:t>
            </a:r>
          </a:p>
          <a:p>
            <a:pPr>
              <a:lnSpc>
                <a:spcPct val="90000"/>
              </a:lnSpc>
            </a:pPr>
            <a:r>
              <a:rPr lang="ru-RU" sz="2000"/>
              <a:t>Во всех суставах паретической руки и ноги, начиная с крупных</a:t>
            </a:r>
          </a:p>
          <a:p>
            <a:pPr>
              <a:lnSpc>
                <a:spcPct val="90000"/>
              </a:lnSpc>
            </a:pPr>
            <a:r>
              <a:rPr lang="ru-RU" sz="2000"/>
              <a:t>Движения проводятся в медленном темпе и в полном объеме по 5-10 движений в каждом суставе</a:t>
            </a:r>
          </a:p>
          <a:p>
            <a:pPr>
              <a:lnSpc>
                <a:spcPct val="90000"/>
              </a:lnSpc>
            </a:pPr>
            <a:r>
              <a:rPr lang="ru-RU" sz="2000"/>
              <a:t>Несколько раз в день</a:t>
            </a:r>
          </a:p>
        </p:txBody>
      </p:sp>
      <p:pic>
        <p:nvPicPr>
          <p:cNvPr id="6861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4005263"/>
            <a:ext cx="5472113" cy="255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/>
              <a:t>МАССАЖ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075613" cy="4525963"/>
          </a:xfrm>
        </p:spPr>
        <p:txBody>
          <a:bodyPr/>
          <a:lstStyle/>
          <a:p>
            <a:pPr>
              <a:buFontTx/>
              <a:buNone/>
            </a:pPr>
            <a:r>
              <a:rPr lang="ru-RU" sz="2800"/>
              <a:t>Начинают:</a:t>
            </a:r>
          </a:p>
          <a:p>
            <a:r>
              <a:rPr lang="ru-RU" sz="2800"/>
              <a:t>На руке – с плеча и вниз</a:t>
            </a:r>
          </a:p>
          <a:p>
            <a:r>
              <a:rPr lang="ru-RU" sz="2800"/>
              <a:t>На ноге – с бедра и вниз</a:t>
            </a:r>
          </a:p>
          <a:p>
            <a:pPr>
              <a:buFontTx/>
              <a:buNone/>
            </a:pPr>
            <a:endParaRPr lang="ru-RU" sz="2800"/>
          </a:p>
          <a:p>
            <a:pPr>
              <a:buFontTx/>
              <a:buNone/>
            </a:pPr>
            <a:r>
              <a:rPr lang="ru-RU" sz="2800"/>
              <a:t>Массаж мышц с повышением тонуса – легкое поглаживание</a:t>
            </a:r>
          </a:p>
          <a:p>
            <a:pPr>
              <a:buFontTx/>
              <a:buNone/>
            </a:pPr>
            <a:r>
              <a:rPr lang="ru-RU" sz="2800"/>
              <a:t>Массаж их «антагонистов» – растирание и неглубокое поглаживание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/>
              <a:t>АКТИВНАЯ ГИМНАСТИКА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859713" cy="4525963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800"/>
              <a:t>В самые первые дни:</a:t>
            </a:r>
          </a:p>
          <a:p>
            <a:pPr>
              <a:lnSpc>
                <a:spcPct val="90000"/>
              </a:lnSpc>
            </a:pPr>
            <a:r>
              <a:rPr lang="ru-RU" sz="2800"/>
              <a:t>Упражнения для здоровых руки и ноги</a:t>
            </a:r>
          </a:p>
          <a:p>
            <a:pPr>
              <a:lnSpc>
                <a:spcPct val="90000"/>
              </a:lnSpc>
            </a:pPr>
            <a:r>
              <a:rPr lang="ru-RU" sz="2800"/>
              <a:t>Дыхательные упражнения – надувание резиновых шариков и игрушек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2800" b="1" u="sng"/>
          </a:p>
          <a:p>
            <a:pPr>
              <a:lnSpc>
                <a:spcPct val="90000"/>
              </a:lnSpc>
              <a:buFontTx/>
              <a:buNone/>
            </a:pPr>
            <a:endParaRPr lang="ru-RU" sz="2800" b="1" u="sng"/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 b="1" u="sng"/>
              <a:t>Проводятся под контролем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 b="1" u="sng"/>
              <a:t>артериального    давления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2800" b="1" u="sng"/>
              <a:t>(АД)  и пульса</a:t>
            </a:r>
            <a:r>
              <a:rPr lang="ru-RU" sz="2800" b="1"/>
              <a:t>.</a:t>
            </a:r>
          </a:p>
        </p:txBody>
      </p:sp>
      <p:pic>
        <p:nvPicPr>
          <p:cNvPr id="71690" name="Picture 10" descr="WM-64_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1863" y="3933825"/>
            <a:ext cx="2497137" cy="24050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/>
              <a:t>АКТИВНАЯ ГИМНАСТИКА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1700213"/>
            <a:ext cx="8218488" cy="1612900"/>
          </a:xfrm>
        </p:spPr>
        <p:txBody>
          <a:bodyPr/>
          <a:lstStyle/>
          <a:p>
            <a:pPr>
              <a:buFontTx/>
              <a:buNone/>
            </a:pPr>
            <a:r>
              <a:rPr lang="ru-RU" sz="2800"/>
              <a:t>Изометрические упражнения – сокращения мышц без движения в суставе (удержание паретической руки или ноги в заданной позе).</a:t>
            </a:r>
          </a:p>
        </p:txBody>
      </p:sp>
      <p:pic>
        <p:nvPicPr>
          <p:cNvPr id="7270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716338"/>
            <a:ext cx="4210050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2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3429000"/>
            <a:ext cx="4105275" cy="267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/>
              <a:t>АКТИВНАЯ ГИМНАСТИКА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147050" cy="13970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2400"/>
              <a:t>Облегчение упражнения с устранением силы тяжести (гравитации) – использование подвесок, гамачков, блоков.</a:t>
            </a:r>
          </a:p>
        </p:txBody>
      </p:sp>
      <p:pic>
        <p:nvPicPr>
          <p:cNvPr id="74761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3573463"/>
            <a:ext cx="4035425" cy="259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4762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3573463"/>
            <a:ext cx="3890963" cy="252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b="1" u="sng"/>
              <a:t>Следующий этап</a:t>
            </a:r>
            <a:r>
              <a:rPr lang="ru-RU" sz="4000"/>
              <a:t> – упражнения с дозированной нагрузкой</a:t>
            </a:r>
          </a:p>
        </p:txBody>
      </p:sp>
      <p:pic>
        <p:nvPicPr>
          <p:cNvPr id="7578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2420938"/>
            <a:ext cx="6913563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/>
              <a:t>Упражнения с дозированным сопротивлением</a:t>
            </a:r>
          </a:p>
        </p:txBody>
      </p:sp>
      <p:pic>
        <p:nvPicPr>
          <p:cNvPr id="76806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1628775"/>
            <a:ext cx="633730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7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4221163"/>
            <a:ext cx="6337300" cy="229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/>
              <a:t>АКТИВНАЯ ГИМНАСТИКА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931150" cy="892175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 sz="2800"/>
              <a:t>Разработка движений в голеностопном суставе</a:t>
            </a:r>
          </a:p>
        </p:txBody>
      </p:sp>
      <p:pic>
        <p:nvPicPr>
          <p:cNvPr id="778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2363" y="2852738"/>
            <a:ext cx="3527425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2852738"/>
            <a:ext cx="3744912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1"/>
              <a:t>АКТИВНАЯ ГИМНАСТИКА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341438"/>
            <a:ext cx="8218488" cy="10795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2800"/>
              <a:t>Разработка движений в пальцах и лучезапястном суставе</a:t>
            </a:r>
          </a:p>
        </p:txBody>
      </p:sp>
      <p:pic>
        <p:nvPicPr>
          <p:cNvPr id="788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2420938"/>
            <a:ext cx="6480175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-757238" y="260350"/>
            <a:ext cx="8229601" cy="1143000"/>
          </a:xfrm>
        </p:spPr>
        <p:txBody>
          <a:bodyPr/>
          <a:lstStyle/>
          <a:p>
            <a:r>
              <a:rPr lang="ru-RU" sz="4000" b="1"/>
              <a:t>Обучение ходьбе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6346825" cy="4924425"/>
          </a:xfrm>
        </p:spPr>
        <p:txBody>
          <a:bodyPr/>
          <a:lstStyle/>
          <a:p>
            <a:pPr marL="609600" indent="-609600">
              <a:buFontTx/>
              <a:buNone/>
            </a:pPr>
            <a:r>
              <a:rPr lang="ru-RU" sz="2400" b="1"/>
              <a:t>Этапы:</a:t>
            </a:r>
          </a:p>
          <a:p>
            <a:pPr marL="609600" indent="-609600">
              <a:buFontTx/>
              <a:buAutoNum type="arabicPeriod"/>
            </a:pPr>
            <a:r>
              <a:rPr lang="ru-RU" sz="2400"/>
              <a:t>Имитация ходьбы лежа, сидя, стоя.</a:t>
            </a:r>
          </a:p>
          <a:p>
            <a:pPr marL="609600" indent="-609600">
              <a:buFontTx/>
              <a:buAutoNum type="arabicPeriod"/>
            </a:pPr>
            <a:r>
              <a:rPr lang="ru-RU" sz="2400"/>
              <a:t>Ходьба с четырехопорной тростью и с поддержкой методиста</a:t>
            </a:r>
          </a:p>
          <a:p>
            <a:pPr marL="609600" indent="-609600">
              <a:buFontTx/>
              <a:buAutoNum type="arabicPeriod"/>
            </a:pPr>
            <a:r>
              <a:rPr lang="ru-RU" sz="2400"/>
              <a:t>Ходьба с четырехопорной тростью или палкой без поддержки</a:t>
            </a:r>
          </a:p>
          <a:p>
            <a:pPr marL="609600" indent="-609600">
              <a:buFontTx/>
              <a:buAutoNum type="arabicPeriod"/>
            </a:pPr>
            <a:r>
              <a:rPr lang="ru-RU" sz="2400"/>
              <a:t>Ходьба по коридору</a:t>
            </a:r>
          </a:p>
          <a:p>
            <a:pPr marL="609600" indent="-609600">
              <a:buFontTx/>
              <a:buAutoNum type="arabicPeriod"/>
            </a:pPr>
            <a:r>
              <a:rPr lang="ru-RU" sz="2400"/>
              <a:t>Ходьба по лестнице</a:t>
            </a:r>
          </a:p>
          <a:p>
            <a:pPr marL="609600" indent="-609600">
              <a:buFontTx/>
              <a:buAutoNum type="arabicPeriod"/>
            </a:pPr>
            <a:r>
              <a:rPr lang="ru-RU" sz="2400"/>
              <a:t>Ходьба по улице</a:t>
            </a:r>
          </a:p>
        </p:txBody>
      </p:sp>
      <p:pic>
        <p:nvPicPr>
          <p:cNvPr id="83977" name="Picture 9" descr="0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62750" y="0"/>
            <a:ext cx="2381250" cy="3381375"/>
          </a:xfrm>
          <a:prstGeom prst="rect">
            <a:avLst/>
          </a:prstGeom>
          <a:noFill/>
        </p:spPr>
      </p:pic>
      <p:pic>
        <p:nvPicPr>
          <p:cNvPr id="83978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4149725"/>
            <a:ext cx="353060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836613"/>
            <a:ext cx="4176712" cy="5400675"/>
          </a:xfrm>
        </p:spPr>
        <p:txBody>
          <a:bodyPr/>
          <a:lstStyle/>
          <a:p>
            <a:r>
              <a:rPr lang="ru-RU" sz="3600"/>
              <a:t>Ходьба с использованием трости и резиновой тяги фиксирующего высокого ботинка </a:t>
            </a:r>
            <a:br>
              <a:rPr lang="ru-RU" sz="3600"/>
            </a:br>
            <a:r>
              <a:rPr lang="ru-RU" sz="3600"/>
              <a:t>(при отвисании стопы)</a:t>
            </a:r>
          </a:p>
        </p:txBody>
      </p:sp>
      <p:pic>
        <p:nvPicPr>
          <p:cNvPr id="8090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260350"/>
            <a:ext cx="3024188" cy="633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b="1"/>
              <a:t>Расширение бытовых возможностей: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1700213"/>
            <a:ext cx="8002588" cy="2160587"/>
          </a:xfrm>
        </p:spPr>
        <p:txBody>
          <a:bodyPr/>
          <a:lstStyle/>
          <a:p>
            <a:r>
              <a:rPr lang="ru-RU" sz="2800"/>
              <a:t>пользование ключами, водопроводным краном, электрической или газовой плитой</a:t>
            </a:r>
          </a:p>
          <a:p>
            <a:r>
              <a:rPr lang="ru-RU" sz="2800"/>
              <a:t>выполнение домашних работ</a:t>
            </a:r>
          </a:p>
          <a:p>
            <a:r>
              <a:rPr lang="ru-RU" sz="2800"/>
              <a:t>покупки в магазине</a:t>
            </a:r>
          </a:p>
        </p:txBody>
      </p:sp>
      <p:pic>
        <p:nvPicPr>
          <p:cNvPr id="82958" name="Picture 14" descr="716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3933825"/>
            <a:ext cx="1619250" cy="2314575"/>
          </a:xfrm>
          <a:prstGeom prst="rect">
            <a:avLst/>
          </a:prstGeom>
          <a:noFill/>
        </p:spPr>
      </p:pic>
      <p:pic>
        <p:nvPicPr>
          <p:cNvPr id="82960" name="Picture 16" descr="title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92725" y="3213100"/>
            <a:ext cx="3152775" cy="3311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83661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b="1"/>
              <a:t>ВОССТАНОВЛЕНИЕ РЕЧИ, ЧТЕНИЯ И ПИСЬМА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2636838"/>
            <a:ext cx="8424863" cy="33416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/>
              <a:t>занятие с логопедом – афазиологом или нейропсихологом</a:t>
            </a:r>
          </a:p>
          <a:p>
            <a:pPr>
              <a:lnSpc>
                <a:spcPct val="90000"/>
              </a:lnSpc>
            </a:pPr>
            <a:r>
              <a:rPr lang="ru-RU" sz="2800"/>
              <a:t>«домашние» занятия: самостоятельно или под руководством обученных логопедом родственников</a:t>
            </a:r>
          </a:p>
          <a:p>
            <a:pPr>
              <a:lnSpc>
                <a:spcPct val="90000"/>
              </a:lnSpc>
            </a:pPr>
            <a:r>
              <a:rPr lang="ru-RU" sz="2800"/>
              <a:t>медикаментозная терапия – </a:t>
            </a:r>
            <a:r>
              <a:rPr lang="ru-RU" sz="2800">
                <a:solidFill>
                  <a:srgbClr val="FF0000"/>
                </a:solidFill>
              </a:rPr>
              <a:t>нейрометаболические средства, </a:t>
            </a:r>
            <a:r>
              <a:rPr lang="ru-RU" sz="2800"/>
              <a:t>улучшающие функции мозга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62071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b="1"/>
              <a:t>При нарушениях речи необходимо: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2205038"/>
            <a:ext cx="8218487" cy="3989387"/>
          </a:xfrm>
        </p:spPr>
        <p:txBody>
          <a:bodyPr/>
          <a:lstStyle/>
          <a:p>
            <a:r>
              <a:rPr lang="ru-RU" sz="2800"/>
              <a:t>избегать «речевой изоляции» больного</a:t>
            </a:r>
          </a:p>
          <a:p>
            <a:r>
              <a:rPr lang="ru-RU" sz="2800"/>
              <a:t>регулярно вовлекать больного в беседы на бытовые темы</a:t>
            </a:r>
          </a:p>
          <a:p>
            <a:r>
              <a:rPr lang="ru-RU" sz="2800"/>
              <a:t>использовать в домашних занятиях различные пособия,</a:t>
            </a:r>
          </a:p>
          <a:p>
            <a:pPr>
              <a:buFontTx/>
              <a:buNone/>
            </a:pPr>
            <a:r>
              <a:rPr lang="ru-RU" sz="2800" u="sng"/>
              <a:t>Например</a:t>
            </a:r>
            <a:r>
              <a:rPr lang="ru-RU" sz="2800"/>
              <a:t>: М.К. Бурлакова. «Коррекция сложных речевых расстройств. Сборник упражнений». М., 1997 г.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765175"/>
            <a:ext cx="8229600" cy="1143000"/>
          </a:xfrm>
        </p:spPr>
        <p:txBody>
          <a:bodyPr/>
          <a:lstStyle/>
          <a:p>
            <a:r>
              <a:rPr lang="ru-RU" b="1"/>
              <a:t>Этапы обучения чтению: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39750" y="2276475"/>
            <a:ext cx="8353425" cy="3744913"/>
          </a:xfrm>
        </p:spPr>
        <p:txBody>
          <a:bodyPr/>
          <a:lstStyle/>
          <a:p>
            <a:r>
              <a:rPr lang="ru-RU" sz="2800"/>
              <a:t>узнавание (и, при возможности, произнесение вслух) отдельных букв, слогов, простых слов</a:t>
            </a:r>
          </a:p>
          <a:p>
            <a:r>
              <a:rPr lang="ru-RU" sz="2800"/>
              <a:t>выполнение заданий по письменной инструкции и раскладывание надписей под картинками</a:t>
            </a:r>
          </a:p>
          <a:p>
            <a:r>
              <a:rPr lang="ru-RU" sz="2800"/>
              <a:t>чтение текстов: от очень простых до сложных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50" y="476250"/>
            <a:ext cx="7667625" cy="1143000"/>
          </a:xfrm>
        </p:spPr>
        <p:txBody>
          <a:bodyPr/>
          <a:lstStyle/>
          <a:p>
            <a:r>
              <a:rPr lang="ru-RU" b="1"/>
              <a:t>Этапы обучения письму: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773238"/>
            <a:ext cx="7632700" cy="1873250"/>
          </a:xfrm>
        </p:spPr>
        <p:txBody>
          <a:bodyPr/>
          <a:lstStyle/>
          <a:p>
            <a:r>
              <a:rPr lang="ru-RU" sz="2400"/>
              <a:t>списывание слов, предложений, текстов</a:t>
            </a:r>
          </a:p>
          <a:p>
            <a:r>
              <a:rPr lang="ru-RU" sz="2400"/>
              <a:t>письмо под диктовку слов, предложений, текстов</a:t>
            </a:r>
          </a:p>
          <a:p>
            <a:r>
              <a:rPr lang="ru-RU" sz="2400"/>
              <a:t>изложение прочитанного</a:t>
            </a:r>
          </a:p>
          <a:p>
            <a:r>
              <a:rPr lang="ru-RU" sz="2400"/>
              <a:t>сочинение (с опорой на сюжетную картинку)</a:t>
            </a:r>
          </a:p>
        </p:txBody>
      </p:sp>
      <p:pic>
        <p:nvPicPr>
          <p:cNvPr id="90122" name="Picture 10" descr="pero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3933825"/>
            <a:ext cx="2590800" cy="215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>
                <a:solidFill>
                  <a:srgbClr val="FF0000"/>
                </a:solidFill>
              </a:rPr>
              <a:t>Ключевые компоненты успеха в реабилитации!</a:t>
            </a:r>
          </a:p>
        </p:txBody>
      </p:sp>
      <p:sp>
        <p:nvSpPr>
          <p:cNvPr id="92168" name="Rectangle 8"/>
          <p:cNvSpPr>
            <a:spLocks noGrp="1" noChangeArrowheads="1"/>
          </p:cNvSpPr>
          <p:nvPr>
            <p:ph sz="half" idx="1"/>
          </p:nvPr>
        </p:nvSpPr>
        <p:spPr>
          <a:xfrm>
            <a:off x="323850" y="1628775"/>
            <a:ext cx="8280400" cy="4392613"/>
          </a:xfrm>
        </p:spPr>
        <p:txBody>
          <a:bodyPr/>
          <a:lstStyle/>
          <a:p>
            <a:pPr marL="457200" indent="-457200">
              <a:buFontTx/>
              <a:buAutoNum type="arabicPeriod"/>
            </a:pPr>
            <a:r>
              <a:rPr lang="ru-RU" b="1"/>
              <a:t>РЕГУЛЯРНАЯ ЛЕЧЕБНАЯ ГИМНАСТИКА</a:t>
            </a:r>
          </a:p>
          <a:p>
            <a:pPr marL="457200" indent="-457200">
              <a:buFontTx/>
              <a:buAutoNum type="arabicPeriod"/>
            </a:pPr>
            <a:r>
              <a:rPr lang="ru-RU" b="1"/>
              <a:t>СПЕЦИАЛЬНЫЕ УПРАЖНЕНИЯ ДЛЯ ВОССТАНОВЛЕНИЯ РЕЧИ И ПАМЯТИ</a:t>
            </a:r>
          </a:p>
          <a:p>
            <a:pPr marL="457200" indent="-457200">
              <a:buFontTx/>
              <a:buAutoNum type="arabicPeriod"/>
            </a:pPr>
            <a:r>
              <a:rPr lang="ru-RU" b="1"/>
              <a:t>НЕЙРОМЕТАБОЛИЧЕСКИЕ ПРЕПАРАТЫ </a:t>
            </a:r>
          </a:p>
          <a:p>
            <a:pPr marL="457200" indent="-457200">
              <a:buFontTx/>
              <a:buAutoNum type="arabicPeriod"/>
            </a:pPr>
            <a:r>
              <a:rPr lang="ru-RU" b="1"/>
              <a:t>АКТИВНАЯ ПОЗИЦИЯ </a:t>
            </a:r>
          </a:p>
          <a:p>
            <a:pPr marL="457200" indent="-457200">
              <a:buFontTx/>
              <a:buNone/>
            </a:pPr>
            <a:r>
              <a:rPr lang="ru-RU" b="1"/>
              <a:t>     БОЛЬНОГО И ЧЛЕНОВ </a:t>
            </a:r>
          </a:p>
          <a:p>
            <a:pPr marL="457200" indent="-457200">
              <a:buFontTx/>
              <a:buNone/>
            </a:pPr>
            <a:r>
              <a:rPr lang="ru-RU" b="1"/>
              <a:t>     ЕГО СЕМЬИ</a:t>
            </a:r>
            <a:endParaRPr lang="ru-RU"/>
          </a:p>
        </p:txBody>
      </p:sp>
      <p:pic>
        <p:nvPicPr>
          <p:cNvPr id="92171" name="Picture 11" descr="200406141243171phpBCHF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3716338"/>
            <a:ext cx="3924300" cy="2565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404813"/>
            <a:ext cx="4535487" cy="792162"/>
          </a:xfrm>
        </p:spPr>
        <p:txBody>
          <a:bodyPr/>
          <a:lstStyle/>
          <a:p>
            <a:pPr algn="r"/>
            <a:r>
              <a:rPr lang="ru-RU" b="1">
                <a:solidFill>
                  <a:schemeClr val="tx1"/>
                </a:solidFill>
              </a:rPr>
              <a:t>Фенотропил</a:t>
            </a:r>
            <a:r>
              <a:rPr lang="en-US" b="1">
                <a:solidFill>
                  <a:schemeClr val="tx1"/>
                </a:solidFill>
              </a:rPr>
              <a:t> –</a:t>
            </a:r>
            <a:endParaRPr lang="ru-RU" b="1">
              <a:solidFill>
                <a:schemeClr val="tx1"/>
              </a:solidFill>
            </a:endParaRPr>
          </a:p>
        </p:txBody>
      </p:sp>
      <p:sp>
        <p:nvSpPr>
          <p:cNvPr id="155651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3141663"/>
            <a:ext cx="8229600" cy="33829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600"/>
              <a:t>Улучшает мозговое кровообращение</a:t>
            </a:r>
          </a:p>
          <a:p>
            <a:pPr>
              <a:lnSpc>
                <a:spcPct val="90000"/>
              </a:lnSpc>
            </a:pPr>
            <a:r>
              <a:rPr lang="ru-RU" sz="2600"/>
              <a:t>Лечит нарушения речи  и памяти</a:t>
            </a:r>
          </a:p>
          <a:p>
            <a:pPr>
              <a:lnSpc>
                <a:spcPct val="90000"/>
              </a:lnSpc>
            </a:pPr>
            <a:r>
              <a:rPr lang="ru-RU" sz="2600"/>
              <a:t>Обеспечивает быстрое наступление эффекта</a:t>
            </a:r>
          </a:p>
          <a:p>
            <a:pPr>
              <a:lnSpc>
                <a:spcPct val="90000"/>
              </a:lnSpc>
            </a:pPr>
            <a:r>
              <a:rPr lang="ru-RU" sz="2600"/>
              <a:t>Облегчает обучение в процессе реабилитации</a:t>
            </a:r>
          </a:p>
          <a:p>
            <a:pPr>
              <a:lnSpc>
                <a:spcPct val="90000"/>
              </a:lnSpc>
            </a:pPr>
            <a:r>
              <a:rPr lang="ru-RU" sz="2600"/>
              <a:t>Лечит астению </a:t>
            </a:r>
          </a:p>
          <a:p>
            <a:pPr>
              <a:lnSpc>
                <a:spcPct val="90000"/>
              </a:lnSpc>
            </a:pPr>
            <a:r>
              <a:rPr lang="ru-RU" sz="2600"/>
              <a:t>Доступная стоимость курса лечения</a:t>
            </a:r>
          </a:p>
          <a:p>
            <a:pPr>
              <a:lnSpc>
                <a:spcPct val="90000"/>
              </a:lnSpc>
            </a:pPr>
            <a:r>
              <a:rPr lang="ru-RU" sz="2600"/>
              <a:t>Прием по 1 разу в день в течение 2-3 месяцев</a:t>
            </a:r>
          </a:p>
          <a:p>
            <a:pPr>
              <a:lnSpc>
                <a:spcPct val="90000"/>
              </a:lnSpc>
            </a:pPr>
            <a:endParaRPr lang="ru-RU" sz="2600"/>
          </a:p>
        </p:txBody>
      </p:sp>
      <p:pic>
        <p:nvPicPr>
          <p:cNvPr id="155653" name="Picture 5" descr="mzi049209_fu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0"/>
            <a:ext cx="2987675" cy="2987675"/>
          </a:xfrm>
          <a:prstGeom prst="rect">
            <a:avLst/>
          </a:prstGeom>
          <a:noFill/>
        </p:spPr>
      </p:pic>
      <p:sp>
        <p:nvSpPr>
          <p:cNvPr id="155654" name="Rectangle 6"/>
          <p:cNvSpPr>
            <a:spLocks noChangeArrowheads="1"/>
          </p:cNvSpPr>
          <p:nvPr/>
        </p:nvSpPr>
        <p:spPr bwMode="auto">
          <a:xfrm>
            <a:off x="250825" y="1412875"/>
            <a:ext cx="6011863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4000" b="1"/>
              <a:t>надежный помощник!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b="1"/>
              <a:t>Психологическая и социальная адаптация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4221163"/>
            <a:ext cx="8075612" cy="2636837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000" b="1"/>
              <a:t>Задачи семьи:</a:t>
            </a:r>
          </a:p>
          <a:p>
            <a:pPr>
              <a:lnSpc>
                <a:spcPct val="90000"/>
              </a:lnSpc>
            </a:pPr>
            <a:r>
              <a:rPr lang="ru-RU" sz="2000"/>
              <a:t>побуждать больного к занятиям по восстановлению движений и речи</a:t>
            </a:r>
          </a:p>
          <a:p>
            <a:pPr>
              <a:lnSpc>
                <a:spcPct val="90000"/>
              </a:lnSpc>
            </a:pPr>
            <a:r>
              <a:rPr lang="ru-RU" sz="2000"/>
              <a:t>поддерживать оптимистический, бодрый дух</a:t>
            </a:r>
          </a:p>
          <a:p>
            <a:pPr>
              <a:lnSpc>
                <a:spcPct val="90000"/>
              </a:lnSpc>
            </a:pPr>
            <a:r>
              <a:rPr lang="ru-RU" sz="2000"/>
              <a:t>помочь выработать реалистический подход к необходимости организовать жизнь в новых условиях</a:t>
            </a:r>
          </a:p>
          <a:p>
            <a:pPr>
              <a:lnSpc>
                <a:spcPct val="90000"/>
              </a:lnSpc>
            </a:pPr>
            <a:r>
              <a:rPr lang="ru-RU" sz="2000"/>
              <a:t>стремиться к тому, чтобы больной все (или многое) выполнял самостоятельно</a:t>
            </a:r>
          </a:p>
        </p:txBody>
      </p:sp>
      <p:pic>
        <p:nvPicPr>
          <p:cNvPr id="94216" name="Picture 8" descr="titleimg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1484313"/>
            <a:ext cx="4895850" cy="2676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-396875" y="404813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b="1"/>
              <a:t>Они справились!</a:t>
            </a:r>
            <a:r>
              <a:rPr lang="ru-RU" sz="4000"/>
              <a:t> </a:t>
            </a:r>
            <a:br>
              <a:rPr lang="ru-RU" sz="4000"/>
            </a:br>
            <a:r>
              <a:rPr lang="ru-RU" sz="4000" b="1">
                <a:solidFill>
                  <a:srgbClr val="FF0000"/>
                </a:solidFill>
              </a:rPr>
              <a:t>Справитесь и ВЫ!</a:t>
            </a:r>
          </a:p>
        </p:txBody>
      </p:sp>
      <p:pic>
        <p:nvPicPr>
          <p:cNvPr id="14336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628775"/>
            <a:ext cx="2643188" cy="3600450"/>
          </a:xfrm>
          <a:prstGeom prst="rect">
            <a:avLst/>
          </a:prstGeom>
          <a:noFill/>
        </p:spPr>
      </p:pic>
      <p:pic>
        <p:nvPicPr>
          <p:cNvPr id="143366" name="Picture 6" descr="537916_200304151314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00" y="3716338"/>
            <a:ext cx="2159000" cy="1631950"/>
          </a:xfrm>
          <a:prstGeom prst="rect">
            <a:avLst/>
          </a:prstGeom>
          <a:noFill/>
        </p:spPr>
      </p:pic>
      <p:pic>
        <p:nvPicPr>
          <p:cNvPr id="143368" name="Picture 8" descr="pavlov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32588" y="549275"/>
            <a:ext cx="2190750" cy="2371725"/>
          </a:xfrm>
          <a:prstGeom prst="rect">
            <a:avLst/>
          </a:prstGeom>
          <a:noFill/>
        </p:spPr>
      </p:pic>
      <p:pic>
        <p:nvPicPr>
          <p:cNvPr id="143370" name="Picture 10" descr="20060315happyfaces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48038" y="1700213"/>
            <a:ext cx="2857500" cy="1676400"/>
          </a:xfrm>
          <a:prstGeom prst="rect">
            <a:avLst/>
          </a:prstGeom>
          <a:noFill/>
        </p:spPr>
      </p:pic>
      <p:pic>
        <p:nvPicPr>
          <p:cNvPr id="143375" name="Picture 15" descr="_1916089_elderly_30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11863" y="3500438"/>
            <a:ext cx="2857500" cy="1714500"/>
          </a:xfrm>
          <a:prstGeom prst="rect">
            <a:avLst/>
          </a:prstGeom>
          <a:noFill/>
        </p:spPr>
      </p:pic>
      <p:pic>
        <p:nvPicPr>
          <p:cNvPr id="143376" name="Picture 16" descr="CAG6V91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35150" y="5516563"/>
            <a:ext cx="1368425" cy="1169987"/>
          </a:xfrm>
          <a:prstGeom prst="rect">
            <a:avLst/>
          </a:prstGeom>
          <a:noFill/>
        </p:spPr>
      </p:pic>
      <p:pic>
        <p:nvPicPr>
          <p:cNvPr id="143378" name="Picture 18" descr="pens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932363" y="5516563"/>
            <a:ext cx="1800225" cy="1152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857</TotalTime>
  <Words>759</Words>
  <Application>Microsoft Office PowerPoint</Application>
  <PresentationFormat>Экран (4:3)</PresentationFormat>
  <Paragraphs>131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5" baseType="lpstr">
      <vt:lpstr>Arial</vt:lpstr>
      <vt:lpstr>Изящная</vt:lpstr>
      <vt:lpstr>Реабилитация пациентов после перенесенного инсульта    Выполнила: врач терапевт                   Серебренникова Ю.Е.   </vt:lpstr>
      <vt:lpstr>Эпидемиология</vt:lpstr>
      <vt:lpstr>Исходы мозговых инсультов</vt:lpstr>
      <vt:lpstr>Последствия Инсульта</vt:lpstr>
      <vt:lpstr>Последствия Инсульта  Нарушение зрения - Выпадение полей зрения</vt:lpstr>
      <vt:lpstr>Последствия Инсульта  Нарушение речи, Нарушение понимания речи окружающих</vt:lpstr>
      <vt:lpstr>Последствия Инсульта  Астения</vt:lpstr>
      <vt:lpstr>В основе восстановления нарушенных функций лежит перестройка (реорганизация) работы мозга.</vt:lpstr>
      <vt:lpstr>Что такое реабилитация?</vt:lpstr>
      <vt:lpstr>Этапы реабилитации</vt:lpstr>
      <vt:lpstr>Основные принципы успешной реабилитации:</vt:lpstr>
      <vt:lpstr>Метод  восстановления движений (с первых дней после Инсульта)</vt:lpstr>
      <vt:lpstr>ЛЕЧЕНИЕ ПОЛОЖЕНИЕМ</vt:lpstr>
      <vt:lpstr>ПАССИВНЫЕ ДВИЖЕНИЯ</vt:lpstr>
      <vt:lpstr>МАССАЖ</vt:lpstr>
      <vt:lpstr>АКТИВНАЯ ГИМНАСТИКА</vt:lpstr>
      <vt:lpstr>АКТИВНАЯ ГИМНАСТИКА</vt:lpstr>
      <vt:lpstr>АКТИВНАЯ ГИМНАСТИКА</vt:lpstr>
      <vt:lpstr>Следующий этап – упражнения с дозированной нагрузкой</vt:lpstr>
      <vt:lpstr>Упражнения с дозированным сопротивлением</vt:lpstr>
      <vt:lpstr>АКТИВНАЯ ГИМНАСТИКА</vt:lpstr>
      <vt:lpstr>АКТИВНАЯ ГИМНАСТИКА</vt:lpstr>
      <vt:lpstr>Обучение ходьбе</vt:lpstr>
      <vt:lpstr>Ходьба с использованием трости и резиновой тяги фиксирующего высокого ботинка  (при отвисании стопы)</vt:lpstr>
      <vt:lpstr>Расширение бытовых возможностей:</vt:lpstr>
      <vt:lpstr>ВОССТАНОВЛЕНИЕ РЕЧИ, ЧТЕНИЯ И ПИСЬМА</vt:lpstr>
      <vt:lpstr>При нарушениях речи необходимо:</vt:lpstr>
      <vt:lpstr>Этапы обучения чтению:</vt:lpstr>
      <vt:lpstr>Этапы обучения письму:</vt:lpstr>
      <vt:lpstr>Ключевые компоненты успеха в реабилитации!</vt:lpstr>
      <vt:lpstr>Фенотропил –</vt:lpstr>
      <vt:lpstr>Психологическая и социальная адаптация</vt:lpstr>
      <vt:lpstr>Они справились!  Справитесь и ВЫ!</vt:lpstr>
    </vt:vector>
  </TitlesOfParts>
  <Company>Отечественные лекарства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ЖИЗНЬ! ПОСЛЕ ИНСУЛЬТА</dc:title>
  <dc:creator>Rogov_AK</dc:creator>
  <cp:lastModifiedBy>user</cp:lastModifiedBy>
  <cp:revision>44</cp:revision>
  <dcterms:created xsi:type="dcterms:W3CDTF">2007-05-03T12:42:59Z</dcterms:created>
  <dcterms:modified xsi:type="dcterms:W3CDTF">2020-05-31T16:14:31Z</dcterms:modified>
</cp:coreProperties>
</file>