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1"/>
  </p:handoutMasterIdLst>
  <p:sldIdLst>
    <p:sldId id="256" r:id="rId2"/>
    <p:sldId id="257" r:id="rId3"/>
    <p:sldId id="263" r:id="rId4"/>
    <p:sldId id="265" r:id="rId5"/>
    <p:sldId id="264" r:id="rId6"/>
    <p:sldId id="262" r:id="rId7"/>
    <p:sldId id="261" r:id="rId8"/>
    <p:sldId id="260" r:id="rId9"/>
    <p:sldId id="258" r:id="rId10"/>
    <p:sldId id="271" r:id="rId11"/>
    <p:sldId id="270" r:id="rId12"/>
    <p:sldId id="269" r:id="rId13"/>
    <p:sldId id="268" r:id="rId14"/>
    <p:sldId id="279" r:id="rId15"/>
    <p:sldId id="267" r:id="rId16"/>
    <p:sldId id="266" r:id="rId17"/>
    <p:sldId id="272" r:id="rId18"/>
    <p:sldId id="274" r:id="rId19"/>
    <p:sldId id="273" r:id="rId20"/>
    <p:sldId id="288" r:id="rId21"/>
    <p:sldId id="305" r:id="rId22"/>
    <p:sldId id="277" r:id="rId23"/>
    <p:sldId id="276" r:id="rId24"/>
    <p:sldId id="311" r:id="rId25"/>
    <p:sldId id="281" r:id="rId26"/>
    <p:sldId id="278" r:id="rId27"/>
    <p:sldId id="275" r:id="rId28"/>
    <p:sldId id="306" r:id="rId29"/>
    <p:sldId id="31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BDB672-7981-4416-8045-5ED0AAF120DB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62E969-1EE0-4C20-BF73-A920154A2D5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Суицидальное поведение несовершеннолетних</a:t>
            </a:r>
            <a:endParaRPr lang="ru-RU" b="1" i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001419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Суицидальное поведение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понятие более широкое, которое, помимо суицида, включает в себя суицидальные покушения, попытки и проявления (Кондратенко, 1999).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К покушениям относят все суицидальные акты, не завершившиеся смертью по причине, не зависящей от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суицидента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(обрыв веревки, своевременно проведенные реанимационные мероприятия и т.д.).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К суицидальным проявлениям относят соответствующие мысли, высказывания, намеки, не сопровождающиеся, однако, какими-либо действиями, направленными на лишение себя жизни.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суицидального поведения.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Истинный суицид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истинного суицида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лишить себя жизни, не принимая во внимание реакцию родных и друзей.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Никогда не бывает спонтанным - хоть иногда и выглядит довольно неожиданным.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Маркеры:</a:t>
            </a:r>
          </a:p>
          <a:p>
            <a:pPr algn="just">
              <a:tabLst>
                <a:tab pos="53816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угнетенное настроение, </a:t>
            </a:r>
          </a:p>
          <a:p>
            <a:pPr algn="just">
              <a:tabLst>
                <a:tab pos="53816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депрессивное состояние, </a:t>
            </a:r>
          </a:p>
          <a:p>
            <a:pPr algn="just">
              <a:tabLst>
                <a:tab pos="53816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размышления человека о смысле жизни.</a:t>
            </a:r>
          </a:p>
          <a:p>
            <a:pPr algn="just">
              <a:tabLst>
                <a:tab pos="53816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мысли об уходе из жизни,</a:t>
            </a:r>
          </a:p>
          <a:p>
            <a:pPr algn="just">
              <a:tabLst>
                <a:tab pos="53816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действия: оформление завещания, улаживание конфликтов и т.д.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Поэтому в своего рода "группу риска" по суицидам составляют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подростки и старики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Демонстративный суицид.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buNone/>
              <a:tabLst>
                <a:tab pos="441325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достучаться до кого-то, обратить внимание на свои проблемы, позвать на помощь. Попытка вести диалог.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разыгрывание театральных сцен с изображением попыток самоубийства безо всякого намерения покончить с собой, иногда с расчетом, что вовремя спасут. </a:t>
            </a:r>
          </a:p>
          <a:p>
            <a:pPr algn="just">
              <a:buNone/>
              <a:tabLst>
                <a:tab pos="441325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Маркеры:</a:t>
            </a:r>
          </a:p>
          <a:p>
            <a:pPr algn="just">
              <a:tabLst>
                <a:tab pos="441325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Демонстративное причинение вреда собственному здоровью без действительного стремления человека к смерти. </a:t>
            </a:r>
          </a:p>
          <a:p>
            <a:pPr algn="just">
              <a:tabLst>
                <a:tab pos="441325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Попытка вести диалог.</a:t>
            </a:r>
          </a:p>
          <a:p>
            <a:pPr algn="just">
              <a:tabLst>
                <a:tab pos="441325" algn="l"/>
              </a:tabLs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Действия: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порезы вен, отравление неядовитыми лекарствами, изображения повешения… </a:t>
            </a:r>
          </a:p>
          <a:p>
            <a:pPr algn="just">
              <a:tabLst>
                <a:tab pos="441325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Место, где совершается демонстрация, обычно свидетельствует о том, кому она адресована. </a:t>
            </a:r>
          </a:p>
          <a:p>
            <a:pPr algn="just">
              <a:buNone/>
              <a:tabLst>
                <a:tab pos="441325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	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Группа риска»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люди, находящиеся в состоянии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дистресса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имеющих симптомы нервного истощения.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Аффективное суицидальное поведение.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4525963"/>
          </a:xfrm>
        </p:spPr>
        <p:txBody>
          <a:bodyPr>
            <a:normAutofit fontScale="92500" lnSpcReduction="10000"/>
          </a:bodyPr>
          <a:lstStyle/>
          <a:p>
            <a:pPr lvl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К нему относятся суицидальные попытки, совершаемые на высоте аффекта, который может длиться всего минуты, но иногда в силу напряженной ситуации может растягиваться на часы и сутки. В какой-то момент здесь обычно мелькает мысль, чтобы расстаться с жизнью, или такая возможность допускается. При аффективном суицидальном поведении чаще прибегают к попыткам повешения, отравлению токсичными и сильнодействующими препаратами.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Скрытый суицид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925144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завуалированное самоубийство, при котором под влиянием осознаваемых и неосознаваемых страхов смерти человек находит эту смерть через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саморазрушительное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поведение или погибает от внешних сил, по большей части им же спровоцированных.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	Маркеры: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Сознательные или бессознательные действия, сопровождающиеся высокой вероятности летального исхода.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Поведение нацеленное на риск.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Действия совершаемые на высоте аффекта.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Восхищение теми, кто умер молодым. 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	Действия: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рискованная езда на автомобиле, и занятия экстремальными видами спорта или опасным бизнесом, и добровольные поездки в горячие точки, и даже алкогольная или наркотическая зависимость…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Мотивация суицидального поведения В.А. Тихоненко</a:t>
            </a:r>
            <a:endParaRPr lang="ru-RU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80528" y="1412776"/>
            <a:ext cx="9145016" cy="525780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Протест, месть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своими суицидальными действиями несовершеннолетний протестует против сложившихся обстоятельств, против принятого решения и т. п.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Призыв (</a:t>
            </a:r>
            <a:r>
              <a:rPr lang="ru-RU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внимания,помощи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(проявить внимание, оказать помощь). Для того чтобы изменить невыносимую личностную ситуацию, несовершеннолетний как бы призывает помощь извне: «Заметьте меня, я очень нуждаюсь в вашей помощи»;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Избежание наказания, страдания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Имеется в виду попытка избежать наказания или страдания, при этом существует угроза биологическому или личностному существованию человека. Такой тип суицида совершается в том случае, если ребенок предполагает ухудшение ситуации: «Дальше будет еще хуже» или невыносимость переживаний: «Мне не вынести этого позора»; 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Самонаказание.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Суицидальным действием ребенок наказывает себя за совершенный ранее поступок или проступок: «Никогда не прощу себе...».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Отказ (от существования)-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 отказывается от существования, поскольку жизнь потеряла для него интерес и смысл.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ru-RU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Антисуицидальние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мотивы</a:t>
            </a:r>
            <a:endParaRPr lang="ru-RU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8964488" cy="576064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Убеждения в необходимости преодоления проблемы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(«Как бы плохо я себя ни чувствовал, я всегда уверен, что еще не все потеряно»).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Ответственность за семью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(«У меня есть обязательства перед моей семьей»; «Я очень сильно люблю мою семью и никогда не оставлю их»).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Забота о детях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(«Дети нуждаются во мне, я должен жить ради них»).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Страх суицида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(«Я боюсь смерти и неизвестности»; «Я боюсь, что останусь в живых после попытки покончить с собой и стану инвалидом»).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Страх социального отвержения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(«Меня беспокоит, что другие станут считать меня слабым и никчемным, если я попытаюсь покончить с собой»).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Моральные и религиозные установки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(«Мои религиозные убеждения запрещают совершать суицид»).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Следует помнить, однако, что в состоянии интенсивных негативных переживаний влияние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антисуицидальных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мотивов на поведение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суицидента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снижается.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1379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Психологический механизм, формирования суицидального поведения</a:t>
            </a:r>
            <a:endParaRPr lang="ru-RU" sz="36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Эго-центризм. 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Аутоагрессия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Пессимистическая установка. 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Паранояльность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 b="17627"/>
          <a:stretch>
            <a:fillRect/>
          </a:stretch>
        </p:blipFill>
        <p:spPr bwMode="auto">
          <a:xfrm rot="10800000"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2" name="Скругленный прямоугольник 31"/>
          <p:cNvSpPr/>
          <p:nvPr/>
        </p:nvSpPr>
        <p:spPr>
          <a:xfrm>
            <a:off x="0" y="0"/>
            <a:ext cx="3960440" cy="108012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Факторы суицидального риска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0" y="1628800"/>
            <a:ext cx="2555776" cy="115212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Врожденные</a:t>
            </a:r>
          </a:p>
          <a:p>
            <a:pPr algn="ctr"/>
            <a:endParaRPr lang="ru-RU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0" y="4509120"/>
            <a:ext cx="2880320" cy="122413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Индивидуально-психологические</a:t>
            </a:r>
          </a:p>
          <a:p>
            <a:pPr algn="ctr"/>
            <a:endParaRPr lang="ru-RU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131840" y="3501008"/>
            <a:ext cx="5904656" cy="335699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Высокая тревожность агрессивность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Эмоциональная нестабильность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Замкнутость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Депрессия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Неадекватная самооценка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Недовольство внешностью, способностями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Тяжелое переживание возрастных кризисов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Акцентуированное поведение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Трудности адаптации к социуму</a:t>
            </a:r>
          </a:p>
          <a:p>
            <a:pPr lvl="0" algn="just" fontAlgn="base">
              <a:spcBef>
                <a:spcPct val="0"/>
              </a:spcBef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Отсутствие цели в жизни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059832" y="1196752"/>
            <a:ext cx="5904656" cy="208823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fontAlgn="base">
              <a:spcBef>
                <a:spcPct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Наследственные психические, нервно- психические заболевания</a:t>
            </a:r>
          </a:p>
          <a:p>
            <a:pPr marL="0" lvl="1" fontAlgn="base">
              <a:spcBef>
                <a:spcPct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Тяжелые эндогенные заболевания</a:t>
            </a:r>
          </a:p>
          <a:p>
            <a:pPr marL="0" lvl="1" fontAlgn="base">
              <a:spcBef>
                <a:spcPct val="0"/>
              </a:spcBef>
              <a:spcAft>
                <a:spcPts val="800"/>
              </a:spcAft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Случаи самоубийств у близких родственников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 b="17627"/>
          <a:stretch>
            <a:fillRect/>
          </a:stretch>
        </p:blipFill>
        <p:spPr bwMode="auto">
          <a:xfrm rot="10800000"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51520" y="1844824"/>
            <a:ext cx="1872208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семье</a:t>
            </a:r>
          </a:p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092280" y="404664"/>
            <a:ext cx="1872208" cy="93610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Arial" pitchFamily="34" charset="0"/>
              </a:rPr>
              <a:t>В сфере досуга</a:t>
            </a:r>
            <a:endParaRPr lang="ru-RU" sz="2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32040" y="980728"/>
            <a:ext cx="1872208" cy="93610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Arial" pitchFamily="34" charset="0"/>
              </a:rPr>
              <a:t>В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Arial" pitchFamily="34" charset="0"/>
              </a:rPr>
              <a:t>сфере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Arial" pitchFamily="34" charset="0"/>
              </a:rPr>
              <a:t>общения</a:t>
            </a:r>
            <a:endParaRPr lang="ru-RU" sz="2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627784" y="1628800"/>
            <a:ext cx="1872208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школе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0" y="0"/>
            <a:ext cx="3960440" cy="108012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Факторы суицидального риска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0" y="2609528"/>
            <a:ext cx="2411760" cy="42484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Деструктивное воспитание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Наркомания, алкоголизм, правонарушения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Неполные семьи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Смерть родного человека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Отсутствие теплоты и взаимопонимания в семье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267744" y="2420888"/>
            <a:ext cx="2664296" cy="44371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Неуспехи в учебе</a:t>
            </a:r>
          </a:p>
          <a:p>
            <a:pPr lvl="0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Конфликты с педагогами,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кл.рук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., администрацией, одноклассниками</a:t>
            </a:r>
          </a:p>
          <a:p>
            <a:pPr lvl="0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Страх несоответствия ожиданиям окружающих</a:t>
            </a:r>
          </a:p>
          <a:p>
            <a:pPr lvl="0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Ошибки воспитательной и учебной деятельности</a:t>
            </a:r>
            <a:endPara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860032" y="2132856"/>
            <a:ext cx="2232248" cy="472514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Неразделенная любовь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Нарушения социальной адаптации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Неразвитые навыки общения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Попадание под чужое влияние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Насмешки, грубое слово</a:t>
            </a:r>
            <a:endPara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092280" y="1484784"/>
            <a:ext cx="2051720" cy="537321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Литературные, музыкальные, философские увлечения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Религиозные идеологические секты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СМИ, подражание кумирам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Однообразие, скучная жизнь, отсутствие интересов и увлечений</a:t>
            </a:r>
          </a:p>
          <a:p>
            <a:pPr lvl="0" algn="just" fontAlgn="base"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Интерес к смерти</a:t>
            </a:r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artleo.com/pic/201108/1600x1200/artleo.com-8004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597" y="0"/>
            <a:ext cx="9139403" cy="6854552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30087"/>
          <a:ext cx="9144000" cy="6783289"/>
        </p:xfrm>
        <a:graphic>
          <a:graphicData uri="http://schemas.openxmlformats.org/drawingml/2006/table">
            <a:tbl>
              <a:tblPr/>
              <a:tblGrid>
                <a:gridCol w="2493818"/>
                <a:gridCol w="3735368"/>
                <a:gridCol w="2914814"/>
              </a:tblGrid>
              <a:tr h="846501">
                <a:tc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СУИЦИДАЛЬНЫЕ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marR="787400" indent="-30480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ПЕРИОДЫ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ФЕНОМЕН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ПЕРЕЖИВАНИЯ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ПЕРЕЖИВАНИЕ/</a:t>
                      </a:r>
                      <a:endParaRPr lang="ru-RU" sz="1800" spc="-25">
                        <a:latin typeface="Times New Roman"/>
                        <a:ea typeface="Times New Roman"/>
                      </a:endParaRPr>
                    </a:p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ПОВЕДЕНЧЕСКИЕ</a:t>
                      </a:r>
                      <a:endParaRPr lang="ru-RU" sz="1800" spc="-25">
                        <a:latin typeface="Times New Roman"/>
                        <a:ea typeface="Times New Roman"/>
                      </a:endParaRPr>
                    </a:p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АКТЫ</a:t>
                      </a:r>
                      <a:endParaRPr lang="ru-RU" sz="1800" spc="-25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76479">
                <a:tc rowSpan="2">
                  <a:txBody>
                    <a:bodyPr/>
                    <a:lstStyle/>
                    <a:p>
                      <a:pPr marL="139700" indent="2032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ПРЕСУИЦИДАЛЬНЫЙ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ПЕРИОД </a:t>
                      </a:r>
                      <a:endParaRPr lang="ru-RU" sz="1800" spc="-25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39700" indent="2032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может длиться секунды</a:t>
                      </a: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indent="-304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-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может длиться годы (самый длительный период)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None/>
                        <a:tabLst>
                          <a:tab pos="234950" algn="l"/>
                          <a:tab pos="2698750" algn="l"/>
                        </a:tabLst>
                      </a:pPr>
                      <a:r>
                        <a:rPr lang="ru-RU" sz="1800" u="none" strike="noStrike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1.Синдром </a:t>
                      </a:r>
                      <a:r>
                        <a:rPr lang="ru-RU" sz="1800" u="none" strike="noStrike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ожидания (здесь нет намерений суицида).</a:t>
                      </a:r>
                      <a:endParaRPr lang="ru-RU" sz="1800" u="none" strike="noStrike" spc="-25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None/>
                        <a:tabLst>
                          <a:tab pos="234950" algn="l"/>
                          <a:tab pos="2698750" algn="l"/>
                        </a:tabLst>
                      </a:pPr>
                      <a:r>
                        <a:rPr lang="ru-RU" sz="1800" u="none" strike="noStrike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2.Осознанное </a:t>
                      </a:r>
                      <a:r>
                        <a:rPr lang="ru-RU" sz="1800" u="none" strike="noStrike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отсутствие интереса к жизни (депрессия).</a:t>
                      </a:r>
                      <a:endParaRPr lang="ru-RU" sz="1800" u="none" strike="noStrike" spc="-25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АНТИВИТАЛЬНЫЕ ПЕРЕЖИВАНИЯ (Переживание отсутствия ценности жизни)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465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indent="-3429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3.Осознанное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желание умереть.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ВНУТРЕННЕЕ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СУИЦИДАЛЬНОЕ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ПОВЕДЕНИЕ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7442">
                <a:tc>
                  <a:txBody>
                    <a:bodyPr/>
                    <a:lstStyle/>
                    <a:p>
                      <a:pPr marL="0" marR="787400" indent="26987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47900" algn="l"/>
                        </a:tabLst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СУИЦИДАЛЬНЫЙ ПЕРИОД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92100" indent="-2032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Суицидальные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мысли (замыслы);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Суицидальные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намерения;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Суицидальная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готовность;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Суицидальные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угрозы;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Суицидальные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попытки;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Завершенный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суицид.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ВНЕШНЕЕ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СУИЦИДАЛЬНОЕ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ПОВЕДЕНИЕ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26366">
                <a:tc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 </a:t>
                      </a: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СУИЦИДАЛЬНЫЙ ПЕРИОД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-304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Оценивается:</a:t>
                      </a:r>
                      <a:endParaRPr lang="ru-RU" sz="1800" spc="-25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163513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Wingdings" pitchFamily="2" charset="2"/>
                        <a:buChar char="§"/>
                        <a:tabLst>
                          <a:tab pos="210185" algn="l"/>
                        </a:tabLst>
                      </a:pPr>
                      <a:r>
                        <a:rPr lang="ru-RU" sz="1800" u="none" strike="noStrike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отношению к суициду;</a:t>
                      </a:r>
                      <a:endParaRPr lang="ru-RU" sz="1800" u="none" strike="noStrike" spc="-25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163513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Wingdings" pitchFamily="2" charset="2"/>
                        <a:buChar char="§"/>
                        <a:tabLst>
                          <a:tab pos="213360" algn="l"/>
                        </a:tabLst>
                      </a:pPr>
                      <a:r>
                        <a:rPr lang="ru-RU" sz="1800" u="none" strike="noStrike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времени</a:t>
                      </a:r>
                      <a:endParaRPr lang="ru-RU" sz="1800" u="none" strike="noStrike" spc="-25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Восприятие «смерти»  в разные возрастные периоды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73424"/>
            <a:ext cx="9144000" cy="518457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дошкольном возрасте дети не считают ее концом жизни, а воспринимают как временное явление, подобно сну или отъезду, но смерть близких из-за особенностей мышления и ограниченности опыта осознается ребенком как результат его желаний, что нередко приводит к сильному чувству вины.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младшем школьном возрасте дети считают смерть маловероятной, не осознают ее возможности для себя, не считают необратимой.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ближе к подростковому возрасту объективные факты смерти становятся более важными, чем фантазии, формируется понимание различия между живым и неживым, живущим и умершим. Для подростков смерть становится более очевидным явлением. В дальнейшем подросток принимает мысль о своей смерти, но, преодолевая возникшую тревогу, отрицает реальность этой возможности. Можно сделать вывод, что дети и многие подростки, совершая суицид, прямо не предусматривают смертельного исхода.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Самоубийство в детском возрасте 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8964488" cy="52578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Дошкольникам несвойственны размышления о смерти.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12 лет смерть оценивается детьми как временное явление.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Представления о смерти на протяжении детства проходят несколько этапов: от полного отсутствия в сознании ребенка представления о смерти до формального знания о ней и знакомства с атрибутами ухода из жизни (понятиями траура, похорон и т. п.).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Знание о смерти не соотносится ребенком ни со своей собственной личностью, ни с личностью кого-либо из близких.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сформировано представление о необратимости смерти, которая понимается как длительное отсутствие или иное существование.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 признает возможность двойственного бытия: считаться и быть умершим для окружающих и в то же время самому наблюдать их отчаяние, быть свидетелем собственных похорон и раскаяния своих обидчиков.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Отсутствие страха смерти 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Нередко сочетается с другими поведенческими проблемами, например прогулами школы или конфликтами.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Присутствует характер ситуационно-личностных реакций, т. е. связано собственно не с самим желанием умереть, а со стремлением избежать стрессовых ситуаций или наказания.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Самоубийство в подростковом возрасте 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Чаще имеет демонстративный характер, в том числе – шантажа.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Значительное влияние отказывает качество межличностных отношений со сверстниками и родителями.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Влияние подростковой субкультуры 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бравада или обряд «братания»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Совершаются на фоне острой аффективной реакции 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подростков формируется страх смерти, который, однако, еще не базируется на осознанном представлении о ценности жизни.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Подросткам присуща недостаточная оценка последствий суицидальных действий.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Стремление быть свидетелем реакции окружающих на собственную смерть.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Кроме того, для этого возраста характерно несоответствие целей и средств суицидального поведения.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Чувство одиночества.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Общая неустойчивость,  Недостаточность критики,  Повышенная самооценка и эгоцентризм создают условия для снижения ценности жизни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Несерьезность, мимолетность и незначительность (с точки зрения взрослых) мотивов, этим обусловлены трудности своевременного распознавания суицидальных тенденций и существенная частота неожиданных для окружения случаев.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Специфичные для подростков проявления.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 осмысленной картины смерти.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подростка важны 3 фактора: семья, школа, ровесники.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Причина самоубийства в подростковом возрасте может быть на первый взгляд незначительной, пустяковой, случайной.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формирование суицидального поведения подростка может оказать подростковая субкультура.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подростков могут отсутствовать стадии предшествующие, собственно суициду, т.е. идеи и намерения.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Подростку очень трудно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вербализовать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(объяснить), что с ним происходит, описать свое состояние и проблему.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подростка страшнее жить в той реальности, которая у него есть, нежели умереть.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Подростковый суицид, чаще это крик о помощи, попытка обратить на себя внимание, попытка решить свои проблемы «по –взрослому».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группе риска – подростки, у которых: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сложная семейная ситуация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проблемы в учебе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мало друзей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 устойчивых интересов, хобби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перенесли тяжелую утрату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семейная история суицида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склонность к депрессиям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употребляющие алкоголь, наркотики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ссора с любимой девушкой или парнем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жертвы насилия - попавшие под влияние деструктивных религиозных сект или молодежных течений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Признаками депрессии у детей и подростков являются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Печаль,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ощущение бессилия,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нарушения сна и аппетита,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снижение веса,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соматические жалобы,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страхи,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неудачи и снижение интереса к учебе,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чувство неполноценности или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отвергнутости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чрезмерная самокритичность,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замкнутость, беспокойство,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Агрессивность, низкая устойчивость к фрустрации.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 «детским» признакам депрессии присоединяются чувство скуки и усталости, фиксация внимания на мелочах, склонность к бунту и непослушание.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Семья в жизни подростка</a:t>
            </a:r>
            <a:endParaRPr lang="ru-RU" sz="32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16832"/>
            <a:ext cx="8964488" cy="458112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		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Семье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принадлежит значительная роль в жизни ребенка и подростка, в усвоении им социально-культурных норм и моделей поведения в преодолении трудностей.</a:t>
            </a:r>
          </a:p>
          <a:p>
            <a:pPr algn="just">
              <a:buNone/>
            </a:pPr>
            <a:r>
              <a:rPr lang="ru-RU" sz="2400" dirty="0" smtClean="0"/>
              <a:t>	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Наибольшее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суицидогенное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влияние оказывают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нарушения коммуникации в семье, 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различные формы эмоциональной зависимости с симбиотическим,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гиперопекающим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поведением со стороны матери при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дистантности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субмиссивности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отца,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ригидные,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перфекционистские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виктимные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истощающие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манипулятивные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родительские установки, 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отвергающее, эмоционально безразличное отношение родителей к детям.</a:t>
            </a:r>
          </a:p>
          <a:p>
            <a:pPr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Суицидоопасной становится семейная ситуации воспитания тогда, когда: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позиция ребенка, оказывается в одиночестве перед коалицией объединившихся против него родственников;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подросток протестуя, сам старается отстоять свою автономию, стремясь уклониться от опеки, либо сохранить независимость в семье;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подростку в семье пытаются навязать свои привычки, манеры поведения.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РОДИТЕЛЯМ НЕОХОДИМО ПОМНИТЬ: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550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риск суицидального поведения детей и подростков увеличивается в случае: 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179388" indent="-179388"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Наличия предыдущей (незаконченной) суицидальной попытки (по статистике 30% подростков, пытавшихся совершить самоубийство единожды, повторяют попытку).</a:t>
            </a:r>
          </a:p>
          <a:p>
            <a:pPr marL="179388" indent="-179388"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Наличие суицидальных попыток в семье - часто дети и подростки неосознанно копируют поведение ближайших родственников.</a:t>
            </a:r>
          </a:p>
          <a:p>
            <a:pPr marL="179388" indent="-179388"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Аффективных нарушений, депрессивных состояний, наличия психического заболевания.</a:t>
            </a:r>
          </a:p>
          <a:p>
            <a:pPr marL="179388" indent="-179388"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Тяжелых утрат, особенно смерти одного из родителей или эмоционально значимого человека.</a:t>
            </a:r>
          </a:p>
          <a:p>
            <a:pPr marL="179388" indent="-179388"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Личностно-семейных конфликтов (развод родителей, тяжелая болезнь, неудачная любовь, оскорбления со стороны окружающих, неуспехи в учебе, материально-бытовые трудности и др.)</a:t>
            </a:r>
          </a:p>
          <a:p>
            <a:pPr marL="179388" indent="-179388" algn="just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Конфликтные ситуации, связанные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антисоциальным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поведением, в том числе опасение уголовной ответственности, боязнь иного наказания или позора.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Употребление алкогольных напитков, наркотических, токсических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психоактивных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веществ, которые ослабляют мотивационный контроль над поведением человека, обостряют депрессию и вызывают психозы. </a:t>
            </a: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факторам, препятствующим возникновению суицидального поведения у детей и подростков, относятся:</a:t>
            </a:r>
            <a:endParaRPr lang="ru-RU" sz="3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44824"/>
            <a:ext cx="9144000" cy="5013176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Эмоциональная привязанность к значимым родным и близким;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Выраженное чувство долга, обязательности;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Концентрация внимания на состоянии собственного здоровья, боязнь причинения себе физического ущерба;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Учет общественного мнения и избегание осуждения со стороны окружающих, неприятие суицидальных моделей поведения;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Убеждения о неиспользованных жизненных возможностях;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Наличие жизненных, творческих, семейных и других планов, замыслов;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Психологическая гибкость и адаптивность, умение компенсировать негативные личностные переживания;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Наличие актуальных жизненных ценностей, целей;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Проявление интереса к жизни;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Планирование своего ближайшего будущего и перспектив жизни;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Привязанность к родственникам, близким людям, степень значимости отношений с ними.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Состояние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суицидента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Туннельное состояние сознания – концентрация на своей боли;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Ощущение полного одиночества;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Потребность в установлении неформального, доверительного, «теплого» контакта;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Потребность в сопереживании, эмоциональной поддержке;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Сосредоточение внимания на неодолимых трудностях в жизни, на мыслях об отсутствии потенциальных возможностей решения возникших проблем;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Замкнутость, стремление к уединению, вплоть до полной изоляции, утрата интереса к окружающему;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и предотвращение суицидов у детей и подростков</a:t>
            </a:r>
            <a:endParaRPr lang="ru-RU" sz="3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Расспрашивайте и говорите с ребенком о его жизни, уважительно относитесь к тому, что кажется ему важным и значимым.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Дайте понять ребенку, что опыт поражения также важен, как и опыт достижения успеха.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Помните, что авторитарный стиль воспитания для подростков малоэффективен, а порой и опасен. В подростковом возрасте предпочтительной формой воспитания является заключение договоренностей.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Помогайте детям строить реальные цели в жизни и стремиться к ним. 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Обязательно содействуйте в преодолении жизненных препятствий.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Любые стоящие положительные начинания молодых людей одобряйте, словом и делом.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 при каких обстоятельствах не применяйте физические наказания.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Будьте внимательны к своим детям и деликатны с ними.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Старайтесь подчеркнуть все хорошее и успешное, что присуще Вашему ребенку. Ощущение успешности, достижения в чем-то, в том числе, прошлые успехи улучшают состояние, повышают уверенность в себе и укрепляют веру в будущее.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Вопросы и замечания, которые помогут завести разговор о самоубийстве и определить степень риска в данной ситуации:</a:t>
            </a:r>
          </a:p>
          <a:p>
            <a:pPr algn="just">
              <a:buNone/>
            </a:pPr>
            <a:r>
              <a:rPr lang="ru-RU" i="1" dirty="0" smtClean="0"/>
              <a:t>–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Похоже, у тебя что-то стряслось. Что тебя мучает? (Так можно завязать разговор о проблемах).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 Как ты думаешь решить эту проблему?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 Каким образом ты собираешься это сделать? (Ты думал когда-нибудь о самоубийстве? - этот вопрос поможет определить степень риска. Чем более подробно разработан план, тем выше вероятность его осуществления).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построить фразы в разговоре с подростком, демонстрирующим суицидальное поведение: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>
            <a:normAutofit fontScale="47500" lnSpcReduction="20000"/>
          </a:bodyPr>
          <a:lstStyle/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ВЫ СЛЫШИТЕ: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«Ненавижу школу, класс и т.п.»,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СПРОСИТЕ: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«Что происходит У НАС в классе ( в школе), из-за чего ты себя так чувствуешь?...»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ГОВОРИТЕ: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«Когда я был в твоем возрасте... да ты просто лентяй!»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2.       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ЕСЛИ ВЫ СЛЫШИТЕ: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«Все кажется таким безнадежным...»,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СКАЖИТЕ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«Иногда все мы чувствуем себя подавленными. Давай подумаем, какие у нас проблемы и какую из них надо решить в первую очередь».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ГОВОРИТЕ: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«Подумай лучше о тех, кому еще хуже, чем тебе».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3.        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ВЫ СЛЫШИТЕ: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«Всем было бы лучше без меня!...»,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СКАЖИТЕ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«Ты очень много значишь для нас и меня беспокоит твое настроение. Скажи мне, что происходит».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ГОВОРИТЕ: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«Не говори глупостей. Давай поговорим о чем-нибудь другом».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4.        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ВЫ СЛЫШИТЕ: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«Вы не понимаете меня!...»,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СКАЖИТЕ: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«Расскажи мне, как ты себя чувствуешь. Я действительно хочу это знать».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ГОВОРИТЕ: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«Кто же может понять молодежь в наши дни?»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5.       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ЕСЛИ ВЫ СЛЫШИТЕ: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«Я совершил ужасный поступок...»,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СКАЖИТЕ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«Давай сядем и поговорим об этом».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ГОВОРИТЕ: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«Что посеешь, то и пожнешь».</a:t>
            </a:r>
          </a:p>
          <a:p>
            <a:pPr lvl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6.        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ВЫ СЛЫШИТЕ: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«А если у меня не получится?...»,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СКАЖИТЕ: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«Если не получится, я буду знать, что ты сделал все возможное». 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ГОВОРИТЕ: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«Если не получится - значит ты недостаточно постарался!»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Методы работы с несовершеннолетним склонным к суицидальному поведению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Выслушивание («вентиляция мозгов»)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Банализация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(снятие синдрома исключительности)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Напоминание о детях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Напоминание о родителях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Взгляд из будущего (обесценивание в масштабах жизни)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Взвешивание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Использование имеющегося опыта решения проблем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Позитивное будущее (терапия надеждой)</a:t>
            </a:r>
          </a:p>
          <a:p>
            <a:pPr algn="just">
              <a:buFont typeface="Wingdings" pitchFamily="2" charset="2"/>
              <a:buChar char="§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Структурирование</a:t>
            </a:r>
          </a:p>
          <a:p>
            <a:pPr>
              <a:buFont typeface="Wingdings" pitchFamily="2" charset="2"/>
              <a:buChar char="§"/>
            </a:pPr>
            <a:endParaRPr lang="ru-RU" dirty="0" smtClean="0"/>
          </a:p>
          <a:p>
            <a:pPr>
              <a:buFont typeface="Wingdings" pitchFamily="2" charset="2"/>
              <a:buChar char="§"/>
            </a:pPr>
            <a:endParaRPr lang="ru-RU" dirty="0" smtClean="0"/>
          </a:p>
          <a:p>
            <a:pPr>
              <a:buFont typeface="Wingdings" pitchFamily="2" charset="2"/>
              <a:buChar char="§"/>
            </a:pP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900igr.net/up/datai/213134/0001-00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ОПЫТНЫЕ ПСИХОЛОГИ, ПСИХОТЕРАПЕВТЫ, ПСИХИАТРЫ ПОМОГУТ ИЗБЕЖАТЬ БЕДЫ!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КУДА ОБРАЩАТЬСЯ, ЕСЛИ РЕБЕНОК СОВЕРШИЛ СУИЦИД?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СЛУЖБУ ЭКСТРЕННОЙ НЕОТЛОЖНОЙ ПОМОЩИ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ТЕЛ. 112 ИЛИ 03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НЕОТЛОЖНАЯ ПОМОЩЬ ОКАЗЫВАЕТСЯ В ПРОФИЛЬНЫХ ОТДЕЛЕНИЯХ ЛЕЧЕБНЫХ УЧРЕЖДЕНИЙ.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 ОКАЗАНИЯ НЕОТЛОЖНОЙ ПОМОЩИ НЕОБХОДИМО ОБРАТИТЬСЯ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Телефон доверия, психологические службы.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1477</Words>
  <Application>Microsoft Office PowerPoint</Application>
  <PresentationFormat>Экран (4:3)</PresentationFormat>
  <Paragraphs>271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Суицидальное поведение несовершеннолетних</vt:lpstr>
      <vt:lpstr>Слайд 2</vt:lpstr>
      <vt:lpstr>Виды суицидального поведения.</vt:lpstr>
      <vt:lpstr>Истинный суицид</vt:lpstr>
      <vt:lpstr>Демонстративный суицид.</vt:lpstr>
      <vt:lpstr>Аффективное суицидальное поведение.</vt:lpstr>
      <vt:lpstr>Скрытый суицид </vt:lpstr>
      <vt:lpstr>Мотивация суицидального поведения В.А. Тихоненко</vt:lpstr>
      <vt:lpstr>Антисуицидальние мотивы</vt:lpstr>
      <vt:lpstr>Психологический механизм, формирования суицидального поведения</vt:lpstr>
      <vt:lpstr>Слайд 11</vt:lpstr>
      <vt:lpstr>Слайд 12</vt:lpstr>
      <vt:lpstr>Слайд 13</vt:lpstr>
      <vt:lpstr>Восприятие «смерти»  в разные возрастные периоды </vt:lpstr>
      <vt:lpstr>Самоубийство в детском возрасте </vt:lpstr>
      <vt:lpstr>Самоубийство в подростковом возрасте </vt:lpstr>
      <vt:lpstr>Специфичные для подростков проявления.</vt:lpstr>
      <vt:lpstr>В группе риска – подростки, у которых:</vt:lpstr>
      <vt:lpstr>Признаками депрессии у детей и подростков являются</vt:lpstr>
      <vt:lpstr>Семья в жизни подростка</vt:lpstr>
      <vt:lpstr>Суицидоопасной становится семейная ситуации воспитания тогда, когда:  </vt:lpstr>
      <vt:lpstr>РОДИТЕЛЯМ НЕОХОДИМО ПОМНИТЬ:</vt:lpstr>
      <vt:lpstr>К факторам, препятствующим возникновению суицидального поведения у детей и подростков, относятся:</vt:lpstr>
      <vt:lpstr>Состояние суицидента: </vt:lpstr>
      <vt:lpstr>Профилактика и предотвращение суицидов у детей и подростков</vt:lpstr>
      <vt:lpstr>Слайд 26</vt:lpstr>
      <vt:lpstr>Как построить фразы в разговоре с подростком, демонстрирующим суицидальное поведение: </vt:lpstr>
      <vt:lpstr>Методы работы с несовершеннолетним склонным к суицидальному поведению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Суицидальное поведение несовершеннолетних</dc:title>
  <dc:creator>Гнёздышко</dc:creator>
  <cp:lastModifiedBy>Гнёздышко</cp:lastModifiedBy>
  <cp:revision>108</cp:revision>
  <dcterms:created xsi:type="dcterms:W3CDTF">2017-11-24T04:21:08Z</dcterms:created>
  <dcterms:modified xsi:type="dcterms:W3CDTF">2017-11-28T09:42:06Z</dcterms:modified>
</cp:coreProperties>
</file>