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95" r:id="rId4"/>
    <p:sldId id="290" r:id="rId5"/>
    <p:sldId id="394" r:id="rId6"/>
    <p:sldId id="397" r:id="rId7"/>
    <p:sldId id="402" r:id="rId8"/>
    <p:sldId id="400" r:id="rId9"/>
    <p:sldId id="401" r:id="rId10"/>
    <p:sldId id="297" r:id="rId11"/>
    <p:sldId id="364" r:id="rId12"/>
    <p:sldId id="314" r:id="rId13"/>
    <p:sldId id="315" r:id="rId14"/>
    <p:sldId id="398" r:id="rId15"/>
    <p:sldId id="368" r:id="rId16"/>
    <p:sldId id="414" r:id="rId17"/>
    <p:sldId id="415" r:id="rId1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CFAA"/>
    <a:srgbClr val="FDE4CF"/>
    <a:srgbClr val="000099"/>
    <a:srgbClr val="993F0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14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3.gif"/><Relationship Id="rId7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3.gif"/><Relationship Id="rId7" Type="http://schemas.openxmlformats.org/officeDocument/2006/relationships/image" Target="../media/image1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gif"/><Relationship Id="rId4" Type="http://schemas.openxmlformats.org/officeDocument/2006/relationships/image" Target="../media/image4.gif"/><Relationship Id="rId9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3.gif"/><Relationship Id="rId7" Type="http://schemas.openxmlformats.org/officeDocument/2006/relationships/image" Target="../media/image2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2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image" Target="../media/image5.jpeg"/><Relationship Id="rId7" Type="http://schemas.openxmlformats.org/officeDocument/2006/relationships/image" Target="../media/image28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7.jpeg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3.gif"/><Relationship Id="rId7" Type="http://schemas.openxmlformats.org/officeDocument/2006/relationships/image" Target="../media/image3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11" Type="http://schemas.openxmlformats.org/officeDocument/2006/relationships/image" Target="../media/image34.jpeg"/><Relationship Id="rId5" Type="http://schemas.openxmlformats.org/officeDocument/2006/relationships/image" Target="../media/image29.jpeg"/><Relationship Id="rId10" Type="http://schemas.openxmlformats.org/officeDocument/2006/relationships/image" Target="../media/image33.jpeg"/><Relationship Id="rId4" Type="http://schemas.openxmlformats.org/officeDocument/2006/relationships/image" Target="../media/image4.gif"/><Relationship Id="rId9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.gif"/><Relationship Id="rId7" Type="http://schemas.openxmlformats.org/officeDocument/2006/relationships/image" Target="../media/image3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10.gif"/><Relationship Id="rId10" Type="http://schemas.openxmlformats.org/officeDocument/2006/relationships/image" Target="../media/image39.jpeg"/><Relationship Id="rId4" Type="http://schemas.openxmlformats.org/officeDocument/2006/relationships/image" Target="../media/image4.gif"/><Relationship Id="rId9" Type="http://schemas.openxmlformats.org/officeDocument/2006/relationships/image" Target="../media/image3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gif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gif"/><Relationship Id="rId5" Type="http://schemas.openxmlformats.org/officeDocument/2006/relationships/image" Target="../media/image41.png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gif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13" Type="http://schemas.openxmlformats.org/officeDocument/2006/relationships/image" Target="../media/image51.gif"/><Relationship Id="rId3" Type="http://schemas.openxmlformats.org/officeDocument/2006/relationships/image" Target="../media/image3.gif"/><Relationship Id="rId7" Type="http://schemas.openxmlformats.org/officeDocument/2006/relationships/image" Target="../media/image45.jpeg"/><Relationship Id="rId12" Type="http://schemas.openxmlformats.org/officeDocument/2006/relationships/image" Target="../media/image5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11" Type="http://schemas.openxmlformats.org/officeDocument/2006/relationships/image" Target="../media/image49.jpeg"/><Relationship Id="rId5" Type="http://schemas.openxmlformats.org/officeDocument/2006/relationships/image" Target="../media/image10.gif"/><Relationship Id="rId10" Type="http://schemas.openxmlformats.org/officeDocument/2006/relationships/image" Target="../media/image48.jpeg"/><Relationship Id="rId4" Type="http://schemas.openxmlformats.org/officeDocument/2006/relationships/image" Target="../media/image4.gif"/><Relationship Id="rId9" Type="http://schemas.openxmlformats.org/officeDocument/2006/relationships/image" Target="../media/image4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4.gif"/><Relationship Id="rId7" Type="http://schemas.openxmlformats.org/officeDocument/2006/relationships/image" Target="../media/image54.jpeg"/><Relationship Id="rId12" Type="http://schemas.openxmlformats.org/officeDocument/2006/relationships/image" Target="../media/image5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gif"/><Relationship Id="rId11" Type="http://schemas.openxmlformats.org/officeDocument/2006/relationships/image" Target="../media/image58.jpeg"/><Relationship Id="rId5" Type="http://schemas.openxmlformats.org/officeDocument/2006/relationships/image" Target="../media/image52.gif"/><Relationship Id="rId10" Type="http://schemas.openxmlformats.org/officeDocument/2006/relationships/image" Target="../media/image57.jpeg"/><Relationship Id="rId4" Type="http://schemas.openxmlformats.org/officeDocument/2006/relationships/image" Target="../media/image3.gif"/><Relationship Id="rId9" Type="http://schemas.openxmlformats.org/officeDocument/2006/relationships/image" Target="../media/image56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4.gif"/><Relationship Id="rId7" Type="http://schemas.openxmlformats.org/officeDocument/2006/relationships/image" Target="../media/image6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10" Type="http://schemas.openxmlformats.org/officeDocument/2006/relationships/image" Target="../media/image65.jpeg"/><Relationship Id="rId4" Type="http://schemas.openxmlformats.org/officeDocument/2006/relationships/image" Target="../media/image3.gif"/><Relationship Id="rId9" Type="http://schemas.openxmlformats.org/officeDocument/2006/relationships/image" Target="../media/image6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4" name="Picture 4" descr="http://realitypod.com/wp-content/uploads/2013/02/lumio-book-lam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90600" y="304800"/>
            <a:ext cx="685800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Летопись </a:t>
            </a:r>
          </a:p>
          <a:p>
            <a:pPr algn="ctr"/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ГАУ «КЦСОН 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города Каменска-Уральского»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 2019 год</a:t>
            </a:r>
            <a:endParaRPr lang="ru-RU" sz="4400" dirty="0"/>
          </a:p>
        </p:txBody>
      </p:sp>
      <p:pic>
        <p:nvPicPr>
          <p:cNvPr id="512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6019800"/>
            <a:ext cx="533400" cy="533401"/>
          </a:xfrm>
          <a:prstGeom prst="rect">
            <a:avLst/>
          </a:prstGeom>
          <a:noFill/>
        </p:spPr>
      </p:pic>
      <p:pic>
        <p:nvPicPr>
          <p:cNvPr id="5128" name="Picture 8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609600"/>
            <a:ext cx="419100" cy="419101"/>
          </a:xfrm>
          <a:prstGeom prst="rect">
            <a:avLst/>
          </a:prstGeom>
          <a:noFill/>
        </p:spPr>
      </p:pic>
      <p:pic>
        <p:nvPicPr>
          <p:cNvPr id="5130" name="Picture 10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933700"/>
            <a:ext cx="457200" cy="457201"/>
          </a:xfrm>
          <a:prstGeom prst="rect">
            <a:avLst/>
          </a:prstGeom>
          <a:noFill/>
        </p:spPr>
      </p:pic>
      <p:pic>
        <p:nvPicPr>
          <p:cNvPr id="10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0"/>
            <a:ext cx="843311" cy="942975"/>
          </a:xfrm>
          <a:prstGeom prst="rect">
            <a:avLst/>
          </a:prstGeom>
          <a:noFill/>
        </p:spPr>
      </p:pic>
      <p:pic>
        <p:nvPicPr>
          <p:cNvPr id="11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4343400"/>
            <a:ext cx="1047750" cy="1171575"/>
          </a:xfrm>
          <a:prstGeom prst="rect">
            <a:avLst/>
          </a:prstGeom>
          <a:noFill/>
        </p:spPr>
      </p:pic>
      <p:pic>
        <p:nvPicPr>
          <p:cNvPr id="5132" name="Picture 12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5000" y="0"/>
            <a:ext cx="952500" cy="952500"/>
          </a:xfrm>
          <a:prstGeom prst="rect">
            <a:avLst/>
          </a:prstGeom>
          <a:noFill/>
        </p:spPr>
      </p:pic>
      <p:pic>
        <p:nvPicPr>
          <p:cNvPr id="5134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4419600"/>
            <a:ext cx="952500" cy="952500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5943600"/>
            <a:ext cx="304800" cy="304801"/>
          </a:xfrm>
          <a:prstGeom prst="rect">
            <a:avLst/>
          </a:prstGeom>
          <a:noFill/>
        </p:spPr>
      </p:pic>
      <p:pic>
        <p:nvPicPr>
          <p:cNvPr id="14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3124200"/>
            <a:ext cx="304800" cy="304801"/>
          </a:xfrm>
          <a:prstGeom prst="rect">
            <a:avLst/>
          </a:prstGeom>
          <a:noFill/>
        </p:spPr>
      </p:pic>
      <p:pic>
        <p:nvPicPr>
          <p:cNvPr id="15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3962400"/>
            <a:ext cx="304800" cy="304801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4038600"/>
            <a:ext cx="304800" cy="304801"/>
          </a:xfrm>
          <a:prstGeom prst="rect">
            <a:avLst/>
          </a:prstGeom>
          <a:noFill/>
        </p:spPr>
      </p:pic>
      <p:pic>
        <p:nvPicPr>
          <p:cNvPr id="17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3124200"/>
            <a:ext cx="304800" cy="304801"/>
          </a:xfrm>
          <a:prstGeom prst="rect">
            <a:avLst/>
          </a:prstGeom>
          <a:noFill/>
        </p:spPr>
      </p:pic>
      <p:pic>
        <p:nvPicPr>
          <p:cNvPr id="18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6019800"/>
            <a:ext cx="304800" cy="30480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152400"/>
            <a:ext cx="1047750" cy="11715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609600"/>
            <a:ext cx="762000" cy="85205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228600"/>
            <a:ext cx="685800" cy="68580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5181600" y="4191000"/>
            <a:ext cx="29718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Директор ГАУ «КЦСОН города Каменска – Уральского  </a:t>
            </a: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Гапанович </a:t>
            </a:r>
          </a:p>
          <a:p>
            <a:pPr algn="ctr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Ирина Сергеевна</a:t>
            </a:r>
            <a:endParaRPr lang="ru-RU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152400"/>
            <a:ext cx="533400" cy="533400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838200" y="1828800"/>
            <a:ext cx="373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838200" y="10668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914400" y="762000"/>
            <a:ext cx="3733800" cy="5339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Привыкайте счастливыми быть!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Просыпаться с улыбкой лучистой…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со взглядом, по детскому, чистым,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Привыкайте друг друга любить…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Научитесь плохое не звать,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Предвещая заранее беды…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 ведите другие беседы…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Научитесь душой расцветать…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Привыкайте добро замечать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ценить то, что жизнью даётся…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за счастьем бежать не придётся…</a:t>
            </a:r>
            <a:b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Будет счастье за вами бежать!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9874" name="Picture 2" descr="http://smayls.ru/data/smiles/blestyashki-ornament-12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5562600"/>
            <a:ext cx="3371850" cy="707267"/>
          </a:xfrm>
          <a:prstGeom prst="rect">
            <a:avLst/>
          </a:prstGeom>
          <a:noFill/>
        </p:spPr>
      </p:pic>
      <p:pic>
        <p:nvPicPr>
          <p:cNvPr id="45058" name="Picture 2" descr="http://i43.tinypic.com/muv2ir.jpg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66800" y="5638800"/>
            <a:ext cx="3267075" cy="914401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/>
          <a:srcRect r="14168"/>
          <a:stretch>
            <a:fillRect/>
          </a:stretch>
        </p:blipFill>
        <p:spPr bwMode="auto">
          <a:xfrm>
            <a:off x="4724400" y="1143000"/>
            <a:ext cx="3777994" cy="2928697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22" name="Picture 6" descr="http://www.playcast.ru/uploads/2015/08/11/14655779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639633">
            <a:off x="4581020" y="2951062"/>
            <a:ext cx="571500" cy="476250"/>
          </a:xfrm>
          <a:prstGeom prst="rect">
            <a:avLst/>
          </a:prstGeom>
          <a:noFill/>
        </p:spPr>
      </p:pic>
      <p:pic>
        <p:nvPicPr>
          <p:cNvPr id="23" name="Picture 8" descr="http://www.playcast.ru/uploads/2015/08/11/14655779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085626">
            <a:off x="5103457" y="3832911"/>
            <a:ext cx="571500" cy="476250"/>
          </a:xfrm>
          <a:prstGeom prst="rect">
            <a:avLst/>
          </a:prstGeom>
          <a:noFill/>
        </p:spPr>
      </p:pic>
      <p:pic>
        <p:nvPicPr>
          <p:cNvPr id="24" name="Picture 4" descr="http://www.playcast.ru/uploads/2015/08/11/14655779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8200" y="1447800"/>
            <a:ext cx="571500" cy="47625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7150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762000" y="838200"/>
            <a:ext cx="3810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Участие в мероприятиях Министерства социальной политики Свердловской области</a:t>
            </a:r>
            <a:endParaRPr lang="ru-RU" sz="15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sz="1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21.02.2019г – туристический клуб «Друзья природы» в количестве 5 человек принял участие в зимнем слете </a:t>
            </a:r>
            <a:r>
              <a:rPr lang="ru-RU" sz="15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туристическмих</a:t>
            </a:r>
            <a:r>
              <a:rPr lang="ru-RU" sz="1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клубов, созданных при центрах социального обслуживания населения Южного управленческого округа, который проходил на базе отдыха «Зарница» в городе Березовский. </a:t>
            </a:r>
            <a:endParaRPr lang="ru-RU" sz="1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3124200"/>
            <a:ext cx="685800" cy="685800"/>
          </a:xfrm>
          <a:prstGeom prst="rect">
            <a:avLst/>
          </a:prstGeom>
          <a:noFill/>
        </p:spPr>
      </p:pic>
      <p:pic>
        <p:nvPicPr>
          <p:cNvPr id="15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705139">
            <a:off x="4086547" y="5991549"/>
            <a:ext cx="1066800" cy="1066800"/>
          </a:xfrm>
          <a:prstGeom prst="rect">
            <a:avLst/>
          </a:prstGeom>
          <a:noFill/>
        </p:spPr>
      </p:pic>
      <p:pic>
        <p:nvPicPr>
          <p:cNvPr id="16" name="Рисунок 15" descr="https://i.mycdn.me/image?id=877705399200&amp;t=3&amp;plc=WEB&amp;tkn=*HFZBywRLATcV5bas3376llLHglE"/>
          <p:cNvPicPr/>
          <p:nvPr/>
        </p:nvPicPr>
        <p:blipFill>
          <a:blip r:embed="rId6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762000" y="3657600"/>
            <a:ext cx="3886200" cy="2667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8" name="Прямоугольник 17"/>
          <p:cNvSpPr/>
          <p:nvPr/>
        </p:nvSpPr>
        <p:spPr>
          <a:xfrm>
            <a:off x="4648200" y="838200"/>
            <a:ext cx="38862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Эмоций взлет – дает </a:t>
            </a:r>
            <a:r>
              <a:rPr lang="ru-RU" sz="15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турслет</a:t>
            </a:r>
            <a:endParaRPr lang="ru-RU" sz="15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последнее воскресенье августа в Свердловской области отмечается День пенсионера. В преддверии Дней пенсионеров специалистами нашего Центра было проведено мероприятие для граждан пенсионного возраста – туристический слет конкурс для слушателей Школ пожилого возраста и клубов по интересам, созданных при ГАУ «КЦСОН города Каменска-Уральского» в форме </a:t>
            </a:r>
            <a:r>
              <a:rPr lang="ru-RU" sz="15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квест</a:t>
            </a:r>
            <a:r>
              <a:rPr lang="ru-RU" sz="1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  игры  «Эмоций взлет – дает </a:t>
            </a:r>
            <a:r>
              <a:rPr lang="ru-RU" sz="15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турслет</a:t>
            </a:r>
            <a:r>
              <a:rPr lang="ru-RU" sz="1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1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rneU1Eb2B6"/>
          <p:cNvPicPr>
            <a:picLocks noChangeAspect="1" noChangeArrowheads="1"/>
          </p:cNvPicPr>
          <p:nvPr/>
        </p:nvPicPr>
        <p:blipFill>
          <a:blip r:embed="rId7" cstate="print"/>
          <a:srcRect t="62962"/>
          <a:stretch>
            <a:fillRect/>
          </a:stretch>
        </p:blipFill>
        <p:spPr bwMode="auto">
          <a:xfrm>
            <a:off x="4648200" y="3733800"/>
            <a:ext cx="3886200" cy="251936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9" name="Picture 6" descr="http://justclickit.ru/flash/music/music%20%28542%29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3400" y="5791200"/>
            <a:ext cx="1066800" cy="800100"/>
          </a:xfrm>
          <a:prstGeom prst="rect">
            <a:avLst/>
          </a:prstGeom>
          <a:noFill/>
        </p:spPr>
      </p:pic>
      <p:pic>
        <p:nvPicPr>
          <p:cNvPr id="20" name="Picture 4" descr="http://www.gifki.org/data/media/102/muzyka-animatsionnaya-kartinka-0208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41029" y="5715000"/>
            <a:ext cx="1302971" cy="104775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4800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19812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838200" y="914400"/>
            <a:ext cx="7620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 мая в Детском культурном Центре состоялся традиционный ежегодный фестиваль «Салют Победа!», посвященный годовщине Победы в Великой отечественной войне 1941-1945 годов. Фестиваль объединил творческих людей элегантного возраста и ограниченными возможностями здоровья.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838200" y="2209800"/>
            <a:ext cx="7620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Фестиваль проходил в нескольких номинациях: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«Декоративно-прикладное искусство», «Вокальное творчество», «Театральная постановка» и «Художественное слово». Всего участвовало в фестивале более 80 человек.</a:t>
            </a:r>
          </a:p>
          <a:p>
            <a:r>
              <a:rPr lang="ru-RU" dirty="0" smtClean="0"/>
              <a:t>                                  </a:t>
            </a:r>
          </a:p>
          <a:p>
            <a:pPr lvl="0"/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https://zabota039.msp.midural.ru/upload/gallery/2019/05/12/CG2Sc6lR1e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3429000"/>
            <a:ext cx="41148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 b="36583"/>
          <a:stretch>
            <a:fillRect/>
          </a:stretch>
        </p:blipFill>
        <p:spPr bwMode="auto">
          <a:xfrm>
            <a:off x="4419600" y="3429000"/>
            <a:ext cx="4456112" cy="314325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6" name="Picture 4" descr="http://www.playcast.ru/uploads/2015/05/06/1348499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9995696">
            <a:off x="3690742" y="-4095"/>
            <a:ext cx="2076301" cy="118727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58200" y="0"/>
            <a:ext cx="1047750" cy="1171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2400" y="76200"/>
            <a:ext cx="762000" cy="85205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685800" y="228600"/>
            <a:ext cx="7848600" cy="2677656"/>
          </a:xfrm>
          <a:prstGeom prst="rect">
            <a:avLst/>
          </a:prstGeom>
          <a:solidFill>
            <a:srgbClr val="FCCFAA"/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26 апреля 2019 года в г. Каменске – Уральском состоялся Конкурс профессионального мастерства работников государственных учреждений социального обслуживания южного управленческого округа «Профессионал – 2019».</a:t>
            </a:r>
          </a:p>
          <a:p>
            <a:pPr algn="ctr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Конкурс проходил по номинациям:</a:t>
            </a:r>
          </a:p>
          <a:p>
            <a:pPr algn="ctr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«Лучший специалист по социальной работе консультативного отделения                                              учреждения социального обслуживания – 2019»;</a:t>
            </a:r>
          </a:p>
          <a:p>
            <a:pPr algn="ctr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«Лучший социальный работник отделения социального обслуживания</a:t>
            </a:r>
            <a:b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дому учреждения социального обслуживания – 2019»;</a:t>
            </a:r>
          </a:p>
          <a:p>
            <a:pPr algn="ctr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«Лучший инспектор (специалист) по кадрам учреждения социального обслуживания – 2019»;</a:t>
            </a:r>
          </a:p>
          <a:p>
            <a:pPr algn="ctr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«Лучший работник учреждения социального обслуживания,</a:t>
            </a:r>
            <a:b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компетенцию которого входит деятельность (работа) по осуществлению, контролю, и управлению закупками для обеспечения государственных и муниципальных нужд – 2019».</a:t>
            </a:r>
            <a:endParaRPr lang="ru-RU" sz="1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Рисунок 20" descr="https://zabota039.msp.midural.ru/upload/gallery/2019/04/30/rp9asr2KhC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2895600"/>
            <a:ext cx="2153285" cy="1435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https://zabota039.msp.midural.ru/upload/gallery/2019/04/30/tB8Pthp3oH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62600" y="2895600"/>
            <a:ext cx="2324222" cy="155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https://zabota039.msp.midural.ru/upload/gallery/2019/04/30/LoClskofnm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" y="4343400"/>
            <a:ext cx="3810000" cy="22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Рисунок 23" descr="https://zabota039.msp.midural.ru/upload/gallery/2019/04/30/En5VFVKBoz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53000" y="4343400"/>
            <a:ext cx="3505200" cy="2236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9001642">
            <a:off x="4106812" y="6011812"/>
            <a:ext cx="1066800" cy="1066800"/>
          </a:xfrm>
          <a:prstGeom prst="rect">
            <a:avLst/>
          </a:prstGeom>
          <a:noFill/>
        </p:spPr>
      </p:pic>
      <p:pic>
        <p:nvPicPr>
          <p:cNvPr id="26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67200" y="3124200"/>
            <a:ext cx="685800" cy="685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324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61722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990600" y="838200"/>
            <a:ext cx="73914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Организация и проведение Дня социального работника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 июня 2019 года сотрудники нашего Центра праздновали свой профессиональный праздник – День социального работника.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Праздник прошел в кафе «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Вэлдан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»,                                                                    присутствовали на нем более 100 сотрудников нашего Центра.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Директор Центра Ирина Сергеевна Гапанович поздравила всех присутствующих с профессиональным праздником, пожелала всем здоровья, успехов в работе.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Рисунок 15" descr="\\server4\Documents\КСОН\Консультативное - Андреева Т.И\ДЕНЬ СОЦ РАБОТНИКА 06.06.2019 ФОТО\IMG_890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86400" y="2667000"/>
            <a:ext cx="28956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4" descr="G:\АРХИВ\ВСЕ ФОТО И ВИДЕО\ДЕНЬ СОЦ РАБОТНИКА 2019 ФОТО\IMG_897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" y="2743200"/>
            <a:ext cx="5105400" cy="3403600"/>
          </a:xfrm>
          <a:prstGeom prst="rect">
            <a:avLst/>
          </a:prstGeom>
          <a:noFill/>
        </p:spPr>
      </p:pic>
      <p:pic>
        <p:nvPicPr>
          <p:cNvPr id="41989" name="Picture 5" descr="G:\АРХИВ\ВСЕ ФОТО И ВИДЕО\ДЕНЬ СОЦ РАБОТНИКА 2019 ФОТО\IMG_888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86400" y="4572000"/>
            <a:ext cx="2895600" cy="19304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51816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67200" y="61722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0"/>
            <a:ext cx="762000" cy="852055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838200" y="533400"/>
            <a:ext cx="38862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26.06.2019г  – команда из пенсионеров  «Друзья Природы» под руководством специалиста по социальной работе консультативного отделения поучаствовали в  летнем туристическом слете ЮУО в </a:t>
            </a:r>
            <a:r>
              <a:rPr lang="ru-RU" sz="1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Рефтинский</a:t>
            </a: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заняли 4 место и получили диплом участника.</a:t>
            </a:r>
            <a:endParaRPr lang="ru-RU" sz="1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C:\Users\Payusova_TV\Desktop\с рабочего стола Таня\турслет лето 2019 статья\71rWLKQ0wE.jpg"/>
          <p:cNvPicPr/>
          <p:nvPr/>
        </p:nvPicPr>
        <p:blipFill>
          <a:blip r:embed="rId6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990600" y="2362200"/>
            <a:ext cx="3200400" cy="213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C:\Users\Payusova_TV\Desktop\с рабочего стола Таня\турслет лето 2019 статья\uytu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 l="16426" t="10470" r="-12936"/>
          <a:stretch/>
        </p:blipFill>
        <p:spPr bwMode="auto">
          <a:xfrm>
            <a:off x="990600" y="4495800"/>
            <a:ext cx="3810000" cy="21812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4648200" y="514793"/>
            <a:ext cx="3886200" cy="3508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27 сентября 2019 года состоялся конкурс среди садоводов – любителей Школ пожилого возраста в Южном управленческом округе                                          г. Асбесте «Золотая Осень».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В Конкурсе принимали участие граждане  пожилого  возраста, состоящие в  любительских объединениях и клубах по интересам, организованных в рамках  реабилитационной программы « Школа пожилого возраста»  по направлению   « Садоводство и огородничество» в организациях социального  обслуживания    Южного Управленческого  Округа.</a:t>
            </a:r>
            <a:r>
              <a:rPr lang="ru-RU" sz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Победителем в номинации «Зеленая аптека в моем саду» стала </a:t>
            </a:r>
            <a:r>
              <a:rPr lang="ru-RU" sz="1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Шарипова</a:t>
            </a:r>
            <a:r>
              <a:rPr lang="ru-RU" sz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Галия</a:t>
            </a:r>
            <a:r>
              <a:rPr lang="ru-RU" sz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Жамалыевна</a:t>
            </a:r>
            <a:r>
              <a:rPr lang="ru-RU" sz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она предоставила рецепт изготовления меда из одуванчиков.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Победителем в номинации «Полезный коктейль» стала Шапошникова Галина Александровна, она предоставила интересный рецепт Полезного коктейля.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7890" name="Object 2"/>
          <p:cNvGraphicFramePr>
            <a:graphicFrameLocks noChangeAspect="1"/>
          </p:cNvGraphicFramePr>
          <p:nvPr/>
        </p:nvGraphicFramePr>
        <p:xfrm>
          <a:off x="4724400" y="3810000"/>
          <a:ext cx="1944000" cy="2743200"/>
        </p:xfrm>
        <a:graphic>
          <a:graphicData uri="http://schemas.openxmlformats.org/presentationml/2006/ole">
            <p:oleObj spid="_x0000_s37890" name="Acrobat Document" r:id="rId8" imgW="7576560" imgH="10685880" progId="AcroExch.Document.11">
              <p:embed/>
            </p:oleObj>
          </a:graphicData>
        </a:graphic>
      </p:graphicFrame>
      <p:sp>
        <p:nvSpPr>
          <p:cNvPr id="3789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7893" name="Object 5"/>
          <p:cNvGraphicFramePr>
            <a:graphicFrameLocks noChangeAspect="1"/>
          </p:cNvGraphicFramePr>
          <p:nvPr/>
        </p:nvGraphicFramePr>
        <p:xfrm>
          <a:off x="6705600" y="3810000"/>
          <a:ext cx="1933303" cy="2743200"/>
        </p:xfrm>
        <a:graphic>
          <a:graphicData uri="http://schemas.openxmlformats.org/presentationml/2006/ole">
            <p:oleObj spid="_x0000_s37893" name="Acrobat Document" r:id="rId9" imgW="7576560" imgH="10685880" progId="AcroExch.Document.11">
              <p:embed/>
            </p:oleObj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05800" y="51054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0" y="53340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05400"/>
            <a:ext cx="685800" cy="685800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762000" y="228600"/>
            <a:ext cx="7772400" cy="3293209"/>
          </a:xfrm>
          <a:prstGeom prst="rect">
            <a:avLst/>
          </a:prstGeom>
          <a:solidFill>
            <a:srgbClr val="FCCFAA"/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27 ноября 2019 года в Детском культурном центре состоялось традиционное корпоративное мероприятие, посвященное Дню матери – фестиваль творческих семей города и Каменского района «Такие разные семьи». </a:t>
            </a:r>
          </a:p>
          <a:p>
            <a:pPr algn="ctr"/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Организаторами фестиваля выступил Центр социального обслуживания населения города Каменска-Уральского.</a:t>
            </a:r>
          </a:p>
          <a:p>
            <a:pPr algn="ctr"/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Фестиваль «Такие разные семьи»  проходил в нескольких номинациях:</a:t>
            </a:r>
          </a:p>
          <a:p>
            <a:pPr lvl="0" algn="ctr"/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Номинация «Вокальное творчество (</a:t>
            </a:r>
            <a:r>
              <a:rPr lang="ru-RU" sz="1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музицирование</a:t>
            </a: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0" algn="ctr"/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Номинация «Хореография»</a:t>
            </a:r>
          </a:p>
          <a:p>
            <a:pPr lvl="0" algn="ctr"/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Номинация «Художественное слово»</a:t>
            </a:r>
          </a:p>
          <a:p>
            <a:pPr lvl="0" algn="ctr"/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Номинация «Декоративно-прикладное творчество»</a:t>
            </a:r>
          </a:p>
          <a:p>
            <a:pPr lvl="0" algn="ctr"/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Номинация «Кулинарное мастерство»</a:t>
            </a:r>
          </a:p>
          <a:p>
            <a:pPr algn="ctr"/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Слово для поздравления предоставили директору Центра социального обслуживания Гапанович Ирине Сергеевне</a:t>
            </a:r>
            <a:endParaRPr lang="ru-RU" sz="1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D:\фото 2019г\фото такие разные семьи 2019\IMG_076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3276600"/>
            <a:ext cx="24384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228600"/>
            <a:ext cx="762000" cy="852055"/>
          </a:xfrm>
          <a:prstGeom prst="rect">
            <a:avLst/>
          </a:prstGeom>
          <a:noFill/>
        </p:spPr>
      </p:pic>
      <p:pic>
        <p:nvPicPr>
          <p:cNvPr id="16" name="Рисунок 15" descr="D:\фото 2019г\фото такие разные семьи 2019\IMG_075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" y="4800600"/>
            <a:ext cx="2514600" cy="1749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D:\фото 2019г\фото такие разные семьи 2019\IMG_079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29000" y="3505200"/>
            <a:ext cx="236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9705139">
            <a:off x="1190947" y="1648148"/>
            <a:ext cx="1066800" cy="1066800"/>
          </a:xfrm>
          <a:prstGeom prst="rect">
            <a:avLst/>
          </a:prstGeom>
          <a:noFill/>
        </p:spPr>
      </p:pic>
      <p:pic>
        <p:nvPicPr>
          <p:cNvPr id="21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9705139">
            <a:off x="6905947" y="1724347"/>
            <a:ext cx="1066800" cy="1066800"/>
          </a:xfrm>
          <a:prstGeom prst="rect">
            <a:avLst/>
          </a:prstGeom>
          <a:noFill/>
        </p:spPr>
      </p:pic>
      <p:pic>
        <p:nvPicPr>
          <p:cNvPr id="22" name="Рисунок 21" descr="D:\фото 2019г\фото такие разные семьи 2019\IMG_0858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43600" y="4876800"/>
            <a:ext cx="2514600" cy="162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D:\фото 2019г\фото такие разные семьи 2019\IMG_0863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19800" y="3276600"/>
            <a:ext cx="243155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Рисунок 23" descr="D:\фото 2019г\фото такие разные семьи 2019\IMG_1045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352800" y="5029200"/>
            <a:ext cx="2514600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4800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0" y="152400"/>
            <a:ext cx="1047750" cy="1171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7200" y="31242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4800"/>
            <a:ext cx="762000" cy="852055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705139">
            <a:off x="4086547" y="5991547"/>
            <a:ext cx="1066800" cy="10668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762000" y="228600"/>
            <a:ext cx="7772400" cy="2893100"/>
          </a:xfrm>
          <a:prstGeom prst="rect">
            <a:avLst/>
          </a:prstGeom>
          <a:solidFill>
            <a:srgbClr val="FCCFAA"/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 декабря 2019 года в Детском культурном центре состоялся Добровольческий форум «Доброволец-2019».</a:t>
            </a:r>
          </a:p>
          <a:p>
            <a:pPr algn="ctr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Организатором форума выступил Центр социального обслуживания населения города Каменска-Уральского.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УЧАСТНИКИ ФОРУМА</a:t>
            </a:r>
            <a:endParaRPr lang="ru-RU" sz="1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algn="ctr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Добровольческие отряды средних учебных заведений и общеобразовательных школ города Каменска-Уральского и Каменского района</a:t>
            </a:r>
          </a:p>
          <a:p>
            <a:pPr lvl="1" algn="ctr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Добровольцы серебряного возраста (советы ветеранов, группы пенсионеров и др.);</a:t>
            </a:r>
          </a:p>
          <a:p>
            <a:pPr lvl="1" algn="ctr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Сотрудники ГАУ «КЦСОН города Каменска-Уральского»</a:t>
            </a:r>
          </a:p>
          <a:p>
            <a:pPr algn="ctr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Форум  проходил по номинациям:</a:t>
            </a:r>
          </a:p>
          <a:p>
            <a:pPr lvl="0" algn="ctr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Помогаем природе;</a:t>
            </a:r>
          </a:p>
          <a:p>
            <a:pPr lvl="0" algn="ctr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Помогаем человеку;</a:t>
            </a:r>
          </a:p>
          <a:p>
            <a:pPr lvl="0" algn="ctr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Помогаем животным.</a:t>
            </a:r>
            <a:endParaRPr lang="ru-RU" sz="1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D:\фото 2019г\фото форум волонтеров 2019\IMG_107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" y="2514600"/>
            <a:ext cx="29718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D:\фото 2019г\фото форум волонтеров 2019\IMG_1107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62600" y="2438400"/>
            <a:ext cx="30480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D:\фото 2019г\фото форум волонтеров 2019\IMG_1096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8600" y="4419600"/>
            <a:ext cx="29718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D:\фото 2019г\фото форум волонтеров 2019\IMG_1117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15000" y="4572000"/>
            <a:ext cx="288541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D:\фото 2019г\фото форум волонтеров 2019\IMG_1142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71800" y="3886200"/>
            <a:ext cx="27432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219200"/>
            <a:ext cx="7848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914400"/>
            <a:ext cx="952500" cy="9525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4419600"/>
            <a:ext cx="571500" cy="5715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685800"/>
            <a:ext cx="707018" cy="7905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4191000"/>
            <a:ext cx="707018" cy="79057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762000" y="2057400"/>
            <a:ext cx="77724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Отделения социального обслуживания на дому                города Каменска-Уральского</a:t>
            </a:r>
            <a:endParaRPr lang="ru-RU" sz="4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3732" name="Picture 4" descr="http://www.hayah.cc/forum/storeimg/hayahcc_1350385621_55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4600" y="6391274"/>
            <a:ext cx="4219575" cy="466726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676400"/>
            <a:ext cx="39624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 2019 год отделениями социального обслуживания на дому граждан пожилого возраста и инвалидов города Каменска – Уральского обслужено – </a:t>
            </a:r>
          </a:p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1 339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</a:p>
          <a:p>
            <a:pPr algn="ctr"/>
            <a:endParaRPr lang="ru-RU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228600"/>
            <a:ext cx="533400" cy="533400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3505200"/>
            <a:ext cx="545171" cy="609600"/>
          </a:xfrm>
          <a:prstGeom prst="rect">
            <a:avLst/>
          </a:prstGeom>
          <a:noFill/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5600" y="228600"/>
            <a:ext cx="570725" cy="638175"/>
          </a:xfrm>
          <a:prstGeom prst="rect">
            <a:avLst/>
          </a:prstGeom>
          <a:noFill/>
        </p:spPr>
      </p:pic>
      <p:pic>
        <p:nvPicPr>
          <p:cNvPr id="72708" name="Picture 4" descr="C:\Users\Dmitrieva_AS\Desktop\27-41 г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24400" y="1371600"/>
            <a:ext cx="3605212" cy="3973277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228600"/>
            <a:ext cx="570725" cy="638175"/>
          </a:xfrm>
          <a:prstGeom prst="rect">
            <a:avLst/>
          </a:prstGeom>
          <a:noFill/>
        </p:spPr>
      </p:pic>
      <p:pic>
        <p:nvPicPr>
          <p:cNvPr id="21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3733800"/>
            <a:ext cx="533400" cy="533400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62600" y="4267200"/>
            <a:ext cx="570725" cy="638175"/>
          </a:xfrm>
          <a:prstGeom prst="rect">
            <a:avLst/>
          </a:prstGeom>
          <a:noFill/>
        </p:spPr>
      </p:pic>
      <p:pic>
        <p:nvPicPr>
          <p:cNvPr id="72710" name="Picture 6" descr="http://img3.proshkolu.ru/content/media/pic/std/3000000/2578000/2577127-56506b70fbecaadc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15200" y="3886200"/>
            <a:ext cx="838200" cy="878434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3048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5600" y="76200"/>
            <a:ext cx="685800" cy="766849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5800" y="533400"/>
            <a:ext cx="7696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>
              <a:solidFill>
                <a:srgbClr val="000099"/>
              </a:solidFill>
            </a:endParaRPr>
          </a:p>
        </p:txBody>
      </p:sp>
      <p:pic>
        <p:nvPicPr>
          <p:cNvPr id="3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5600" y="2133600"/>
            <a:ext cx="685800" cy="766849"/>
          </a:xfrm>
          <a:prstGeom prst="rect">
            <a:avLst/>
          </a:prstGeom>
          <a:noFill/>
        </p:spPr>
      </p:pic>
      <p:sp>
        <p:nvSpPr>
          <p:cNvPr id="7681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22" name="Picture 2" descr="http://www.gifmania.ru/Animated-Gifs-Lyudi/Animations-Women/Images-Old-Women/Old-Women-8610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324600" y="2209800"/>
            <a:ext cx="2362200" cy="2734028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914400" y="685800"/>
            <a:ext cx="7696200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отделениях социального облуживания на дому                                                                            города Каменска – Уральского на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31.12. 2019г  на учете –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1 111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человека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том числе: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Инвалидов общего заболевания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592  чел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Инвалидов и участники ВОВ –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 чел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Инвалиды локальных войн –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 чел.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Участников Трудового фронта –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197 чел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Ветеранов труда –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138 чел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Вдов погибших в ВОВ и вдов умерших участников                                          или инвалидов ВОВ –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24 чел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Реабилитированных –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 чел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Репрессированные - 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чел.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Несовершеннолетние узники концлагерей –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 чел.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«Маяк», ликвидаторы ЧАЭС –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  чел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Пенсионеры по возрасту (не имеющие льгот) –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141 чел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 2019 год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взято на обслуживание –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223 чел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снято с обслуживания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237 чел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219200"/>
            <a:ext cx="7848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48768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1371600"/>
            <a:ext cx="707018" cy="7905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1371600"/>
            <a:ext cx="707018" cy="790575"/>
          </a:xfrm>
          <a:prstGeom prst="rect">
            <a:avLst/>
          </a:prstGeom>
          <a:noFill/>
        </p:spPr>
      </p:pic>
      <p:pic>
        <p:nvPicPr>
          <p:cNvPr id="22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3048000"/>
            <a:ext cx="571500" cy="571500"/>
          </a:xfrm>
          <a:prstGeom prst="rect">
            <a:avLst/>
          </a:prstGeom>
          <a:noFill/>
        </p:spPr>
      </p:pic>
      <p:pic>
        <p:nvPicPr>
          <p:cNvPr id="1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5257800"/>
            <a:ext cx="952500" cy="952500"/>
          </a:xfrm>
          <a:prstGeom prst="rect">
            <a:avLst/>
          </a:prstGeom>
          <a:noFill/>
        </p:spPr>
      </p:pic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762000" y="2057400"/>
            <a:ext cx="77724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Участие в благотворительных акциях, посвященных календарным датам</a:t>
            </a:r>
            <a:endParaRPr kumimoji="0" lang="ru-RU" sz="4000" b="0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5562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9624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705139">
            <a:off x="4086547" y="6067748"/>
            <a:ext cx="1066800" cy="10668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838200" y="533400"/>
            <a:ext cx="3810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 «Месячнику защиты Отечества»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поздравили мужчин, находящихся на обслуживании в отделении открытками, сделанными учащимися школ,     с чтением стихов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Поздрав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" y="2438400"/>
            <a:ext cx="1666875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4" name="Рисунок 13" descr="DSCN4536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38400" y="4648200"/>
            <a:ext cx="226695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4800600" y="609600"/>
            <a:ext cx="3581400" cy="1554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900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sz="19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оздравление клиентов на дому сладкими подарками и открытками, сделанными учащимися школ с праздником   8 Марта </a:t>
            </a:r>
            <a:endParaRPr kumimoji="0" lang="ru-RU" sz="19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 descr="D:\папка Сергеевой Р.К на диск D\Фото отделения\Фото 2019 г\IMG-20190305-WA0006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8200" y="2057400"/>
            <a:ext cx="188595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6" name="Рисунок 15" descr="Фото к 23 Февраля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86000" y="2667000"/>
            <a:ext cx="24384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9" name="Рисунок 18" descr="IMG_0005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7200" y="4648200"/>
            <a:ext cx="2057400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20" name="Рисунок 19" descr="IMG-20190307-WA0000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53200" y="4114800"/>
            <a:ext cx="198120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21" name="Рисунок 20" descr="DSC03655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324600" y="2209800"/>
            <a:ext cx="263842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22" name="Picture 4" descr="http://justclickit.ru/flash/flower/flower%20%28888%29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953000" y="4648200"/>
            <a:ext cx="1619250" cy="16668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5800" y="3394977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25146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6248400"/>
            <a:ext cx="685800" cy="766849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2400"/>
            <a:ext cx="838200" cy="93726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10600" y="304800"/>
            <a:ext cx="749610" cy="838200"/>
          </a:xfrm>
          <a:prstGeom prst="rect">
            <a:avLst/>
          </a:prstGeom>
          <a:noFill/>
        </p:spPr>
      </p:pic>
      <p:pic>
        <p:nvPicPr>
          <p:cNvPr id="26628" name="Picture 4" descr="http://pandia.ru/text/79/323/images/image001_9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216503" y="2971800"/>
            <a:ext cx="2216503" cy="2038351"/>
          </a:xfrm>
          <a:prstGeom prst="rect">
            <a:avLst/>
          </a:prstGeom>
          <a:noFill/>
        </p:spPr>
      </p:pic>
      <p:pic>
        <p:nvPicPr>
          <p:cNvPr id="26630" name="Picture 6" descr="http://www.struwelmaus.de/Bastelseite/giflager-winter/schneemann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448800" y="2971800"/>
            <a:ext cx="1104900" cy="1323975"/>
          </a:xfrm>
          <a:prstGeom prst="rect">
            <a:avLst/>
          </a:prstGeom>
          <a:noFill/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838200" y="304800"/>
            <a:ext cx="3810000" cy="1323439"/>
          </a:xfrm>
          <a:prstGeom prst="rect">
            <a:avLst/>
          </a:prstGeom>
          <a:solidFill>
            <a:srgbClr val="FCCFAA"/>
          </a:solidFill>
          <a:ln w="9525">
            <a:noFill/>
            <a:miter lim="800000"/>
            <a:headEnd/>
            <a:tailEnd/>
          </a:ln>
          <a:effectLst>
            <a:softEdge rad="12700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ровели акцию «День здоровья», посвященную «Всемирному дню здоровья» - провели беседу с клиентами отделения о необходимости поддержания здоровья, раздали буклеты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Рисунок 19" descr="D:\папка Сергеевой Р.К на диск D\Фото отделения\Фото 2019 г\Фото Акция здоровье в подарок 2019 г\5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38200" y="1600200"/>
            <a:ext cx="16002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D:\папка Сергеевой Р.К на диск D\Фото отделения\Фото 2019 г\Фото Акция здоровье в подарок 2019 г\4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43200" y="1600200"/>
            <a:ext cx="165735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Прямоугольник 21"/>
          <p:cNvSpPr/>
          <p:nvPr/>
        </p:nvSpPr>
        <p:spPr>
          <a:xfrm>
            <a:off x="762000" y="3886200"/>
            <a:ext cx="2286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Акция «Твори добро на радость людям» - раздача продуктовых наборов малообеспеченным клиентам отделения ;</a:t>
            </a:r>
          </a:p>
          <a:p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сбор вещей для малообеспеченных граждан .</a:t>
            </a:r>
            <a:endParaRPr lang="ru-RU" sz="1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" name="Рисунок 22" descr="D:\папка Сергеевой Р.К на диск D\Отчеты 2006 г. - 2019 г\Отчеты 2019 г\Отчеты II квартал 2019 г\Фото меропр. отд. Сергеевой Р.к. 2 кв. 2019г\акция Твори добро на радость людям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95600" y="4267200"/>
            <a:ext cx="1700213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4724400" y="609600"/>
            <a:ext cx="3810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01.05.2019 г.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приняли участие в первомайской демонстрации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Рисунок 23" descr="D:\папка Сергеевой Р.К на диск D\Фото отделения\Фото 2019 г\1 мая 2019 г\P1240367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57800" y="1143000"/>
            <a:ext cx="2552062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4724400" y="3048000"/>
            <a:ext cx="38100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Поздравляли Ветеранов ВОВ совместно с работниками МФЦ, находящихся на обслуживании в отделениях с Днем Победы на дому подарками и открытками, изготовленными учащимися школ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D:\папка Сергеевой Р.К на диск D\Фото отделения\Фото 2019 г\Поздравление Ветеранов 08.05.2019 г. с МФЦ\Вручение подарков Ветеранм ОСО Красногорка 08.05.2019 г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724400" y="4267200"/>
            <a:ext cx="1835944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Рисунок 25" descr="D:\папка Сергеевой Р.К на диск D\Фото отделения\Фото 2019 г\Поздравление Ветеранов 08.05.2019 г. с МФЦ\IMG_20190508_104715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629400" y="4267200"/>
            <a:ext cx="1833792" cy="2445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8200"/>
            <a:ext cx="876300" cy="8763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58200" y="3048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6096000"/>
            <a:ext cx="952500" cy="952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15000"/>
            <a:ext cx="638872" cy="714375"/>
          </a:xfrm>
          <a:prstGeom prst="rect">
            <a:avLst/>
          </a:prstGeom>
          <a:noFill/>
        </p:spPr>
      </p:pic>
      <p:sp>
        <p:nvSpPr>
          <p:cNvPr id="63489" name="Rectangle 1"/>
          <p:cNvSpPr>
            <a:spLocks noChangeArrowheads="1"/>
          </p:cNvSpPr>
          <p:nvPr/>
        </p:nvSpPr>
        <p:spPr bwMode="auto">
          <a:xfrm>
            <a:off x="990600" y="228600"/>
            <a:ext cx="3352800" cy="584775"/>
          </a:xfrm>
          <a:prstGeom prst="rect">
            <a:avLst/>
          </a:prstGeom>
          <a:solidFill>
            <a:srgbClr val="FCCFAA"/>
          </a:solidFill>
          <a:ln w="9525">
            <a:noFill/>
            <a:miter lim="800000"/>
            <a:headEnd/>
            <a:tailEnd/>
          </a:ln>
          <a:effectLst>
            <a:softEdge rad="6350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09.05.2019 г.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 приняли участие в акции «Бессмертный полк»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D:\папка Сергеевой Р.К на диск D\Фото отделения\Фото 2019 г\бессмерт. полк 09.05.19 г\Бессмер. полк 09.05.19 г.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66800" y="838200"/>
            <a:ext cx="32004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914400" y="2971800"/>
            <a:ext cx="35814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08.05.2019 г.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возложение цветов к Вечному огню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D:\папка Сергеевой Р.К на диск D\Фото отделения\Фото 2019 г\Возлож. цветов 08.05.19 г\4 Фото Возлож. цветов 08.05.19г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4400" y="3581400"/>
            <a:ext cx="3429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4724400" y="228600"/>
            <a:ext cx="3810000" cy="1323439"/>
          </a:xfrm>
          <a:prstGeom prst="rect">
            <a:avLst/>
          </a:prstGeom>
          <a:solidFill>
            <a:srgbClr val="FCCFAA"/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 01.08.2019 г. по 23.08.2019 г. </a:t>
            </a: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провели акцию «Вкусно и полезно» - благотворительная раздача овощей, выращенных на своих садовых участках клиентам отделения </a:t>
            </a:r>
            <a:endParaRPr lang="ru-RU" sz="1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1 Вкусно и полезно август 2019 г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8200" y="1524000"/>
            <a:ext cx="33528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Вкусно и полезно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9000" y="1524000"/>
            <a:ext cx="12192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4724400" y="3519845"/>
            <a:ext cx="3733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01.10.2019 г.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поздравление клиентов на дому  с «Днем пожилого человека»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Рисунок 19" descr="C:\Users\Sergeeva_RK\Desktop\01.10.19г. День пж. чел.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29400" y="4114800"/>
            <a:ext cx="18288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Искусство спокойной жизни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29200" y="4114800"/>
            <a:ext cx="1383651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990600"/>
            <a:ext cx="876300" cy="8763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19050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60960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15240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4419600"/>
            <a:ext cx="638872" cy="7143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7690</TotalTime>
  <Words>915</Words>
  <Application>Microsoft Office PowerPoint</Application>
  <PresentationFormat>Экран (4:3)</PresentationFormat>
  <Paragraphs>83</Paragraphs>
  <Slides>17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Office Theme</vt:lpstr>
      <vt:lpstr>Acrobat Document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Дмитриева Алена Сергеевна</dc:creator>
  <cp:lastModifiedBy>Dmitrieva_AS</cp:lastModifiedBy>
  <cp:revision>1118</cp:revision>
  <dcterms:created xsi:type="dcterms:W3CDTF">2016-07-05T05:21:18Z</dcterms:created>
  <dcterms:modified xsi:type="dcterms:W3CDTF">2020-03-03T10:12:58Z</dcterms:modified>
</cp:coreProperties>
</file>