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33"/>
  </p:notesMasterIdLst>
  <p:sldIdLst>
    <p:sldId id="586" r:id="rId2"/>
    <p:sldId id="592" r:id="rId3"/>
    <p:sldId id="588" r:id="rId4"/>
    <p:sldId id="631" r:id="rId5"/>
    <p:sldId id="593" r:id="rId6"/>
    <p:sldId id="603" r:id="rId7"/>
    <p:sldId id="594" r:id="rId8"/>
    <p:sldId id="625" r:id="rId9"/>
    <p:sldId id="628" r:id="rId10"/>
    <p:sldId id="626" r:id="rId11"/>
    <p:sldId id="632" r:id="rId12"/>
    <p:sldId id="637" r:id="rId13"/>
    <p:sldId id="640" r:id="rId14"/>
    <p:sldId id="645" r:id="rId15"/>
    <p:sldId id="650" r:id="rId16"/>
    <p:sldId id="651" r:id="rId17"/>
    <p:sldId id="634" r:id="rId18"/>
    <p:sldId id="639" r:id="rId19"/>
    <p:sldId id="613" r:id="rId20"/>
    <p:sldId id="688" r:id="rId21"/>
    <p:sldId id="687" r:id="rId22"/>
    <p:sldId id="614" r:id="rId23"/>
    <p:sldId id="624" r:id="rId24"/>
    <p:sldId id="666" r:id="rId25"/>
    <p:sldId id="667" r:id="rId26"/>
    <p:sldId id="668" r:id="rId27"/>
    <p:sldId id="669" r:id="rId28"/>
    <p:sldId id="671" r:id="rId29"/>
    <p:sldId id="676" r:id="rId30"/>
    <p:sldId id="679" r:id="rId31"/>
    <p:sldId id="682" r:id="rId3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C1E0FF"/>
    <a:srgbClr val="FFEC9B"/>
    <a:srgbClr val="006DF2"/>
    <a:srgbClr val="0079F2"/>
    <a:srgbClr val="FF9933"/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41" autoAdjust="0"/>
    <p:restoredTop sz="97478" autoAdjust="0"/>
  </p:normalViewPr>
  <p:slideViewPr>
    <p:cSldViewPr snapToGrid="0">
      <p:cViewPr>
        <p:scale>
          <a:sx n="77" d="100"/>
          <a:sy n="77" d="100"/>
        </p:scale>
        <p:origin x="-920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662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22EA6DC-852D-4E64-BF5C-F441F011A0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92253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A205393-731E-414D-B381-0C1B087C7AC7}" type="slidenum">
              <a:rPr lang="ru-RU" altLang="ru-RU"/>
              <a:pPr eaLnBrk="1" hangingPunct="1"/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1483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AA42301-74DE-406A-8F2A-CE044433852F}" type="slidenum">
              <a:rPr lang="ru-RU" altLang="ru-RU"/>
              <a:pPr eaLnBrk="1" hangingPunct="1"/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9898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1A8F2D-4C6F-4BE8-8168-DEB96159A60C}" type="slidenum">
              <a:rPr lang="ru-RU" altLang="ru-RU"/>
              <a:pPr eaLnBrk="1" hangingPunct="1"/>
              <a:t>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3089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 algn="just">
              <a:lnSpc>
                <a:spcPct val="90000"/>
              </a:lnSpc>
            </a:pPr>
            <a:endParaRPr lang="ru-RU" altLang="ru-RU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D6230E0-29C3-46A4-8A71-E9DC5E4B9C49}" type="slidenum">
              <a:rPr lang="ru-RU" altLang="ru-RU"/>
              <a:pPr eaLnBrk="1" hangingPunct="1"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3333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 algn="just">
              <a:lnSpc>
                <a:spcPct val="90000"/>
              </a:lnSpc>
            </a:pPr>
            <a:endParaRPr lang="ru-RU" altLang="ru-RU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86D29A-B22D-4A5D-805D-9701C4814401}" type="slidenum">
              <a:rPr lang="ru-RU" altLang="ru-RU"/>
              <a:pPr eaLnBrk="1" hangingPunct="1"/>
              <a:t>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4256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/>
            <a:endParaRPr lang="ru-RU" altLang="ru-RU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7F66BE-97B0-4BD9-8888-E8B43891E781}" type="slidenum">
              <a:rPr lang="ru-RU" altLang="ru-RU"/>
              <a:pPr eaLnBrk="1" hangingPunct="1"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0654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FFB7EC5-38B1-45CB-A6FD-06585A119CEC}" type="slidenum">
              <a:rPr lang="ru-RU" altLang="ru-RU"/>
              <a:pPr eaLnBrk="1" hangingPunct="1"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85766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E1519FE-605D-4933-85EB-A6AE9234C7C7}" type="slidenum">
              <a:rPr lang="ru-RU" altLang="ru-RU"/>
              <a:pPr eaLnBrk="1" hangingPunct="1"/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04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103D4FD-559E-4C0C-BCD4-2F4D3337E6A6}" type="slidenum">
              <a:rPr lang="ru-RU" altLang="ru-RU"/>
              <a:pPr eaLnBrk="1" hangingPunct="1"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6426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0D6D38-4C84-4FCE-9D75-AD8B39AF2011}" type="slidenum">
              <a:rPr lang="ru-RU" altLang="ru-RU"/>
              <a:pPr eaLnBrk="1" hangingPunct="1"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10597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8F1D3D9-240C-465D-BA98-DF804766020A}" type="slidenum">
              <a:rPr lang="ru-RU" altLang="ru-RU"/>
              <a:pPr eaLnBrk="1" hangingPunct="1"/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5132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221A7C8-E446-40B2-82B7-BC621E0683B6}" type="slidenum">
              <a:rPr lang="ru-RU" altLang="ru-RU"/>
              <a:pPr eaLnBrk="1" hangingPunct="1"/>
              <a:t>12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7762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60BD374-B213-4D00-BAF4-0930B94ED747}" type="slidenum">
              <a:rPr lang="ru-RU" altLang="ru-RU"/>
              <a:pPr eaLnBrk="1" hangingPunct="1"/>
              <a:t>13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8555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FF5921-5374-4EC0-BD47-8E9BF9E49222}" type="slidenum">
              <a:rPr lang="ru-RU" altLang="ru-RU"/>
              <a:pPr eaLnBrk="1" hangingPunct="1"/>
              <a:t>14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52841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30D9D8C-737C-42DF-8DF7-8E464B0A4C5F}" type="slidenum">
              <a:rPr lang="ru-RU" altLang="ru-RU"/>
              <a:pPr eaLnBrk="1" hangingPunct="1"/>
              <a:t>15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7204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18D6F2-5E10-4EA0-94F1-F0AF6ADF7BE0}" type="slidenum">
              <a:rPr lang="ru-RU" altLang="ru-RU"/>
              <a:pPr eaLnBrk="1" hangingPunct="1"/>
              <a:t>16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00260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3DA61B-C8AF-4908-B0B3-78DA82B2E177}" type="slidenum">
              <a:rPr lang="ru-RU" altLang="ru-RU"/>
              <a:pPr eaLnBrk="1" hangingPunct="1"/>
              <a:t>17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55509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ru-RU" altLang="ru-RU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6E3388D-8355-475F-8FA9-3F6FDFF4CA96}" type="slidenum">
              <a:rPr lang="ru-RU" altLang="ru-RU"/>
              <a:pPr eaLnBrk="1" hangingPunct="1"/>
              <a:t>18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50105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610225" cy="47863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>
              <a:lnSpc>
                <a:spcPct val="80000"/>
              </a:lnSpc>
            </a:pPr>
            <a:endParaRPr lang="ru-RU" altLang="ru-RU"/>
          </a:p>
        </p:txBody>
      </p:sp>
      <p:sp>
        <p:nvSpPr>
          <p:cNvPr id="5427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D14504C-4145-4E3F-8C70-791CC1693B61}" type="slidenum">
              <a:rPr lang="ru-RU" altLang="ru-RU"/>
              <a:pPr eaLnBrk="1" hangingPunct="1"/>
              <a:t>19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17329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0F695C-4311-4950-BD60-542FFF587BA7}" type="slidenum">
              <a:rPr lang="ru-RU" altLang="ru-RU"/>
              <a:pPr eaLnBrk="1" hangingPunct="1"/>
              <a:t>20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24282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531813" y="4716463"/>
            <a:ext cx="5708650" cy="4467225"/>
          </a:xfrm>
        </p:spPr>
        <p:txBody>
          <a:bodyPr>
            <a:normAutofit/>
          </a:bodyPr>
          <a:lstStyle/>
          <a:p>
            <a:pPr>
              <a:defRPr/>
            </a:pPr>
            <a:endParaRPr lang="ru-RU" dirty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6D8A434-FC6B-4DEB-89C4-B1A693FBB32C}" type="slidenum">
              <a:rPr lang="ru-RU" altLang="ru-RU"/>
              <a:pPr eaLnBrk="1" hangingPunct="1"/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72383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>
          <a:xfrm>
            <a:off x="519113" y="4716463"/>
            <a:ext cx="5918200" cy="4467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 algn="just">
              <a:lnSpc>
                <a:spcPct val="80000"/>
              </a:lnSpc>
            </a:pPr>
            <a:endParaRPr lang="ru-RU" altLang="ru-RU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E88DED-45DD-4470-A998-145DDB8BDB10}" type="slidenum">
              <a:rPr lang="ru-RU" altLang="ru-RU"/>
              <a:pPr eaLnBrk="1" hangingPunct="1"/>
              <a:t>22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5477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>
          <a:xfrm>
            <a:off x="469900" y="4716463"/>
            <a:ext cx="5794375" cy="47371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indent="360363" algn="just">
              <a:lnSpc>
                <a:spcPct val="80000"/>
              </a:lnSpc>
              <a:defRPr/>
            </a:pPr>
            <a:endParaRPr lang="ru-RU" dirty="0"/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611CE1-C79A-47D9-82C4-3D9A60C62FA5}" type="slidenum">
              <a:rPr lang="ru-RU" altLang="ru-RU"/>
              <a:pPr eaLnBrk="1" hangingPunct="1"/>
              <a:t>23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11137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BAE999-385B-4B6E-94C1-913F9DDBFDB9}" type="slidenum">
              <a:rPr lang="ru-RU" altLang="ru-RU"/>
              <a:pPr eaLnBrk="1" hangingPunct="1"/>
              <a:t>24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06310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5AE6CFC-6B6B-42AD-B50B-858FD2CC3D98}" type="slidenum">
              <a:rPr lang="ru-RU" altLang="ru-RU"/>
              <a:pPr eaLnBrk="1" hangingPunct="1"/>
              <a:t>25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28694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endParaRPr lang="ru-RU" dirty="0"/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ED00DDC-1F80-4DE6-8DFE-73B5601D6F9D}" type="slidenum">
              <a:rPr lang="ru-RU" altLang="ru-RU"/>
              <a:pPr eaLnBrk="1" hangingPunct="1"/>
              <a:t>26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39891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358775" y="4716463"/>
            <a:ext cx="5943600" cy="4884737"/>
          </a:xfrm>
        </p:spPr>
        <p:txBody>
          <a:bodyPr>
            <a:normAutofit/>
          </a:bodyPr>
          <a:lstStyle/>
          <a:p>
            <a:pPr algn="just">
              <a:defRPr/>
            </a:pPr>
            <a:endParaRPr lang="ru-RU" dirty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39C35CE-FBF7-40BA-82CF-CAE59F6ADFEB}" type="slidenum">
              <a:rPr lang="ru-RU" altLang="ru-RU"/>
              <a:pPr eaLnBrk="1" hangingPunct="1"/>
              <a:t>27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69951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35026E-7A52-4D19-8180-99C0D286B039}" type="slidenum">
              <a:rPr lang="ru-RU" altLang="ru-RU"/>
              <a:pPr eaLnBrk="1" hangingPunct="1"/>
              <a:t>28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91075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34CF836-BD75-4187-AFD4-44E8129F8590}" type="slidenum">
              <a:rPr lang="ru-RU" altLang="ru-RU"/>
              <a:pPr eaLnBrk="1" hangingPunct="1"/>
              <a:t>29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13930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F36E7A3-76AF-4095-9AAB-B11EAFCF4324}" type="slidenum">
              <a:rPr lang="ru-RU" altLang="ru-RU"/>
              <a:pPr eaLnBrk="1" hangingPunct="1"/>
              <a:t>30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50407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83703C-B8EC-4A7A-89DA-B6B97C86B6F9}" type="slidenum">
              <a:rPr lang="ru-RU" altLang="ru-RU"/>
              <a:pPr eaLnBrk="1" hangingPunct="1"/>
              <a:t>31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119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674688"/>
            <a:ext cx="12192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200" smtClean="0"/>
            </a:lvl1pPr>
          </a:lstStyle>
          <a:p>
            <a:r>
              <a:rPr lang="ru-RU" smtClean="0"/>
              <a:t>Образец заголовка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52575" y="6086475"/>
            <a:ext cx="6400800" cy="771525"/>
          </a:xfrm>
        </p:spPr>
        <p:txBody>
          <a:bodyPr/>
          <a:lstStyle>
            <a:lvl1pPr marL="0" indent="0" algn="ctr">
              <a:buFontTx/>
              <a:buNone/>
              <a:defRPr sz="1800" smtClean="0"/>
            </a:lvl1pPr>
          </a:lstStyle>
          <a:p>
            <a:r>
              <a:rPr lang="ru-RU" smtClean="0"/>
              <a:t>Образец подзаголовка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70F2775-9260-4D4A-8362-0DC6B9A46B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8105164"/>
      </p:ext>
    </p:extLst>
  </p:cSld>
  <p:clrMapOvr>
    <a:masterClrMapping/>
  </p:clrMapOvr>
  <p:transition>
    <p:split orient="vert"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6925" y="260350"/>
            <a:ext cx="6351588" cy="792163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EFEB2B-FD0F-4FB5-B737-6CAAA9C9E8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790587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5F3065-9F27-447C-B25C-0B5CF86755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46480521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2799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3125" y="1412875"/>
            <a:ext cx="4281488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10E2EC-7CDA-48FF-8608-C8BDFD0A2C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931814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658E4B-CD4F-456B-BDC0-B57982F549E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693219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B63698-92B2-4A55-B0AE-03737AF5E0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7368550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EBE82-25B0-47FD-BF10-690DE831B7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5178422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16B5AD-F344-40FD-9496-5B04CD7CB7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1614874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131403-5EE4-4AEA-A513-74ECDB89F4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179553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4B779E-FC27-4816-9E44-2D5384B6AF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5846058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6563" y="260350"/>
            <a:ext cx="2178050" cy="6337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0825" y="260350"/>
            <a:ext cx="6383338" cy="6337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C5FA41-9BC2-49BF-8E9F-6F9410E33A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0292267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275" y="260350"/>
            <a:ext cx="6726238" cy="7921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250825" y="1412875"/>
            <a:ext cx="8713788" cy="518477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24EEE4-F02F-427F-B39E-9722B9F121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4050077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275" y="260350"/>
            <a:ext cx="6726238" cy="7921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279900" cy="5184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3125" y="1412875"/>
            <a:ext cx="4281488" cy="25161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3125" y="4081463"/>
            <a:ext cx="4281488" cy="2516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7199C-40EF-4F1A-8FF7-92EF416026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3614351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275" y="260350"/>
            <a:ext cx="6726238" cy="7921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50825" y="1412875"/>
            <a:ext cx="4279900" cy="5184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3125" y="1412875"/>
            <a:ext cx="4281488" cy="5184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3A539-8349-4E23-847C-75C0CBD2E0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4248999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92275" y="260350"/>
            <a:ext cx="6726238" cy="79216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412875"/>
            <a:ext cx="87137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99463" y="427038"/>
            <a:ext cx="5572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fld id="{68A7B53E-849F-4441-AF6A-807CDD73F9D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34" r:id="rId2"/>
    <p:sldLayoutId id="2147484235" r:id="rId3"/>
    <p:sldLayoutId id="2147484236" r:id="rId4"/>
    <p:sldLayoutId id="2147484237" r:id="rId5"/>
    <p:sldLayoutId id="2147484238" r:id="rId6"/>
    <p:sldLayoutId id="2147484239" r:id="rId7"/>
    <p:sldLayoutId id="2147484240" r:id="rId8"/>
    <p:sldLayoutId id="2147484241" r:id="rId9"/>
    <p:sldLayoutId id="2147484242" r:id="rId10"/>
    <p:sldLayoutId id="2147484243" r:id="rId11"/>
    <p:sldLayoutId id="2147484244" r:id="rId12"/>
    <p:sldLayoutId id="2147484245" r:id="rId13"/>
    <p:sldLayoutId id="2147484246" r:id="rId14"/>
  </p:sldLayoutIdLst>
  <p:transition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rgbClr val="000099"/>
          </a:solidFill>
          <a:latin typeface="Impac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Font typeface="Wingdings" panose="05000000000000000000" pitchFamily="2" charset="2"/>
        <a:buChar char="p"/>
        <a:defRPr sz="20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Font typeface="Wingdings" panose="05000000000000000000" pitchFamily="2" charset="2"/>
        <a:buChar char="p"/>
        <a:defRPr sz="16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sz="16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7"/>
        </a:buBlip>
        <a:defRPr sz="16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7"/>
        </a:buBlip>
        <a:defRPr sz="16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7"/>
        </a:buBlip>
        <a:defRPr sz="16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7"/>
        </a:buBlip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nakcomplect.ru/reanimaciya.php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8438" y="2281238"/>
            <a:ext cx="8728075" cy="2589212"/>
          </a:xfrm>
        </p:spPr>
        <p:txBody>
          <a:bodyPr/>
          <a:lstStyle/>
          <a:p>
            <a:r>
              <a:rPr lang="ru-RU" altLang="ru-RU" dirty="0"/>
              <a:t>Оказание первой (доврачебной) </a:t>
            </a:r>
            <a:r>
              <a:rPr lang="ru-RU" altLang="ru-RU" dirty="0" smtClean="0"/>
              <a:t>помощи</a:t>
            </a:r>
            <a:r>
              <a:rPr lang="ru-RU" altLang="ru-RU" dirty="0"/>
              <a:t/>
            </a:r>
            <a:br>
              <a:rPr lang="ru-RU" altLang="ru-RU" dirty="0"/>
            </a:br>
            <a:r>
              <a:rPr lang="ru-RU" altLang="ru-RU" dirty="0"/>
              <a:t>при  несчастных случаях на производстве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Первая (доврачебная) помощь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0825" y="1655763"/>
            <a:ext cx="8713788" cy="4941887"/>
          </a:xfrm>
        </p:spPr>
        <p:txBody>
          <a:bodyPr/>
          <a:lstStyle/>
          <a:p>
            <a:pPr algn="just">
              <a:buFontTx/>
              <a:buNone/>
            </a:pPr>
            <a:r>
              <a:rPr lang="ru-RU" altLang="ru-RU" sz="20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 (доврачебная) помощь - это комплекс мероприятий, направленных на восстановление или сохранение жизни и здоровья пострадавшего, осуществляемых не медицинскими работниками (взаимопомощь) или самим пострадавшим (самопомощь). </a:t>
            </a:r>
            <a:b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важнейших положений оказания первой помощи является ее срочность: чем быстрее она оказана, тем больше надежды на благоприятный исход. Поэтому такую помощь своевременно МОЖЕТ и ДОЛЖЕН оказать тот, кто находится рядом с пострадавшим. </a:t>
            </a:r>
            <a:b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6B26F15-BA60-4DBD-8F25-E8C18507B79E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Перечень мероприятий по оказанию первой помощи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5600" indent="-355600" algn="just" eaLnBrk="1" hangingPunct="1">
              <a:lnSpc>
                <a:spcPct val="80000"/>
              </a:lnSpc>
              <a:spcAft>
                <a:spcPts val="600"/>
              </a:spcAft>
              <a:buFontTx/>
              <a:buNone/>
              <a:defRPr/>
            </a:pPr>
            <a:r>
              <a:rPr lang="ru-RU" dirty="0" smtClean="0">
                <a:solidFill>
                  <a:srgbClr val="CC0000"/>
                </a:solidFill>
              </a:rPr>
              <a:t>	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Приказом </a:t>
            </a:r>
            <a:r>
              <a:rPr lang="ru-RU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МЗиСР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РФ от 04.05.2012 № 477н «Об утверждении перечня состояний, при которых оказывается первая помощь и перечня мероприятий по оказанию первой помощи» </a:t>
            </a:r>
          </a:p>
          <a:p>
            <a:pPr marL="355600" indent="-355600" algn="just" eaLnBrk="1" hangingPunct="1">
              <a:lnSpc>
                <a:spcPct val="80000"/>
              </a:lnSpc>
              <a:spcAft>
                <a:spcPts val="600"/>
              </a:spcAft>
              <a:buFontTx/>
              <a:buNone/>
              <a:defRPr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утвержден перечень состояний, при которых должна оказываться первая помощь, а также перечень мероприятий по ее оказанию.</a:t>
            </a:r>
          </a:p>
          <a:p>
            <a:pPr marL="355600" indent="-355600" algn="just" eaLnBrk="1" hangingPunct="1">
              <a:lnSpc>
                <a:spcPct val="80000"/>
              </a:lnSpc>
              <a:spcAft>
                <a:spcPts val="600"/>
              </a:spcAft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ПЕРЕЧЕНЬ СОСТОЯНИЙ, ПРИ КОТОРЫХ ОКАЗЫВАЕТСЯ ПЕРВАЯ ПОМОЩЬ*:	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1. Отсутствие сознания.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2. Остановка дыхания и кровообращения.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3. Наружные кровотечения.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4. Инородные тела в верхних дыхательных путях.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5. Травмы различных областей тела.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6. Ожоги, эффекты воздействия высоких температур, теплового излучения.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7. Отморожение и другие эффекты воздействия низких температур.</a:t>
            </a:r>
          </a:p>
          <a:p>
            <a:pPr marL="355600" indent="-3556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8. Отравления.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D7F93BC-DE88-439D-8822-D1300945A3EF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3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жизни и смерти человека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C292DC0-7F7E-40BC-BCF3-C5292D0E8BD2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4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1268" name="Содержимое 5"/>
          <p:cNvSpPr>
            <a:spLocks noGrp="1"/>
          </p:cNvSpPr>
          <p:nvPr>
            <p:ph idx="1"/>
          </p:nvPr>
        </p:nvSpPr>
        <p:spPr>
          <a:xfrm>
            <a:off x="188913" y="1198563"/>
            <a:ext cx="8524875" cy="5399087"/>
          </a:xfrm>
        </p:spPr>
        <p:txBody>
          <a:bodyPr/>
          <a:lstStyle/>
          <a:p>
            <a:pPr indent="0" algn="just">
              <a:spcAft>
                <a:spcPts val="600"/>
              </a:spcAft>
              <a:buFontTx/>
              <a:buNone/>
              <a:defRPr/>
            </a:pPr>
            <a:r>
              <a:rPr lang="ru-RU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Признаки жизни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Наличие сознания.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Определяется присутствием ответной реакции на раздражитель или вопрос.</a:t>
            </a:r>
          </a:p>
          <a:p>
            <a:pPr marL="0" indent="-457200" algn="just">
              <a:spcAft>
                <a:spcPts val="600"/>
              </a:spcAft>
              <a:buFontTx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Наличие пульса.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Определяется на шее, на проекции сонной артерии.</a:t>
            </a:r>
          </a:p>
          <a:p>
            <a:pPr marL="0" indent="-457200" algn="just">
              <a:spcAft>
                <a:spcPts val="600"/>
              </a:spcAft>
              <a:buFontTx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Реакция зрачка на свет.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Определяется при направлении пучка света на глаза (происходит резкое сужение зрачка).</a:t>
            </a:r>
          </a:p>
          <a:p>
            <a:pPr marL="0" indent="-457200" algn="just">
              <a:spcAft>
                <a:spcPts val="600"/>
              </a:spcAft>
              <a:buFontTx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Наличие дыхания.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Можно определить по движениям грудной клетки.</a:t>
            </a:r>
          </a:p>
          <a:p>
            <a:pPr marL="0" indent="-457200" algn="just">
              <a:spcAft>
                <a:spcPts val="600"/>
              </a:spcAft>
              <a:buFontTx/>
              <a:buNone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 Наличие сердцебиения.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Можно определить рукой или прикладывая ухо (на слух) ниже левого соска груди пострадавшего.</a:t>
            </a:r>
          </a:p>
        </p:txBody>
      </p:sp>
    </p:spTree>
  </p:cSld>
  <p:clrMapOvr>
    <a:masterClrMapping/>
  </p:clrMapOvr>
  <p:transition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жизни и смерти человека</a:t>
            </a: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ru-RU" sz="200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u="sng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смерти</a:t>
            </a:r>
            <a:r>
              <a:rPr lang="ru-RU" alt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None/>
            </a:pPr>
            <a:r>
              <a:rPr lang="ru-RU" alt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60B66BF-82EF-4962-B5F5-1CC935B488CC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5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7173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2324100"/>
            <a:ext cx="7864475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214438" y="260350"/>
            <a:ext cx="7204075" cy="792163"/>
          </a:xfrm>
        </p:spPr>
        <p:txBody>
          <a:bodyPr/>
          <a:lstStyle/>
          <a:p>
            <a:r>
              <a:rPr lang="ru-RU" altLang="ru-RU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Клиническая смерть</a:t>
            </a:r>
            <a:r>
              <a:rPr lang="ru-RU" altLang="ru-RU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latin typeface="Arial" panose="020B0604020202020204" pitchFamily="34" charset="0"/>
                <a:cs typeface="Times New Roman" panose="02020603050405020304" pitchFamily="18" charset="0"/>
              </a:rPr>
            </a:br>
            <a:endParaRPr lang="ru-RU" altLang="ru-RU" dirty="0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buFontTx/>
              <a:buNone/>
            </a:pPr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 смерть длится 5-7 минут. Человек не дышит, сердцебиения нет, однако необратимые изменения в тканях организма еще отсутствуют. В этот период организм еще можно оживить. </a:t>
            </a:r>
          </a:p>
          <a:p>
            <a:pPr indent="0" algn="just">
              <a:buFontTx/>
              <a:buNone/>
            </a:pPr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 истечении 8-10 минут наступает биологическая смерть. В этой фазе спасти пострадавшему жизнь уже невозможно (вследствие необратимых изменений в жизненно важных органах: головном мозге, сердце, легких).</a:t>
            </a:r>
          </a:p>
          <a:p>
            <a:pPr indent="0" algn="just">
              <a:buFontTx/>
              <a:buNone/>
            </a:pPr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 сделать вывод о наступлении клинической смерти у неподвижно лежащего пострадавшего, достаточно убедиться в отсутствии у него сознания и пульса на сонной артерии.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F475B08-2CBD-4E0D-A106-F04A9C85DF95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6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1355725" y="260350"/>
            <a:ext cx="7062788" cy="792163"/>
          </a:xfrm>
        </p:spPr>
        <p:txBody>
          <a:bodyPr/>
          <a:lstStyle/>
          <a:p>
            <a:r>
              <a:rPr lang="ru-RU" altLang="ru-RU" sz="2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Действия при обнаружении признаков биологической смерти</a:t>
            </a:r>
            <a:endParaRPr lang="ru-RU" alt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При обнаружении признаков биологической смерти (когда оказание первой помощи не имеет смысла) следует: </a:t>
            </a:r>
          </a:p>
          <a:p>
            <a:pPr indent="360680" algn="just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 вызвать полицию и скорую помощь;  </a:t>
            </a:r>
          </a:p>
          <a:p>
            <a:pPr indent="360680" algn="just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 не перемещать тело до прибытия </a:t>
            </a:r>
            <a:r>
              <a:rPr lang="ru-RU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сотрудников полиции;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indent="360680" algn="just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 накрыть умершего тканью;</a:t>
            </a:r>
          </a:p>
          <a:p>
            <a:pPr indent="360680" algn="just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 в устных и письменных показаниях </a:t>
            </a:r>
            <a:b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ОБЯЗАТЕЛЬНО УКАЗАТЬ наличие признаков биологической смерти.</a:t>
            </a:r>
          </a:p>
          <a:p>
            <a:pPr>
              <a:buFontTx/>
              <a:buNone/>
              <a:defRPr/>
            </a:pP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FCB6E7-1176-4CF6-889E-E7D35934B507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7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250825" y="1717675"/>
            <a:ext cx="8713788" cy="4879975"/>
          </a:xfrm>
        </p:spPr>
        <p:txBody>
          <a:bodyPr/>
          <a:lstStyle/>
          <a:p>
            <a:pPr marL="457200" indent="-457200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ru-RU" altLang="ru-RU" sz="2200" smtClean="0"/>
              <a:t>Если нет сознания и нет пульса на сонной артерии (клиническая смерть) - </a:t>
            </a:r>
            <a:r>
              <a:rPr lang="ru-RU" altLang="ru-RU" sz="2200" smtClean="0">
                <a:hlinkClick r:id="rId3"/>
              </a:rPr>
              <a:t>ПРИСТУПИТЬ К РЕАНИМАЦИИ.</a:t>
            </a:r>
            <a:endParaRPr lang="ru-RU" altLang="ru-RU" sz="220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Aft>
                <a:spcPts val="600"/>
              </a:spcAft>
              <a:buFontTx/>
              <a:buAutoNum type="arabicPeriod"/>
            </a:pPr>
            <a:r>
              <a:rPr lang="ru-RU" altLang="ru-RU" sz="2200" smtClean="0"/>
              <a:t>Если нет сознания, но есть пульс на сонной артерии – попытаться привести пострадавшего в сознание.</a:t>
            </a:r>
          </a:p>
          <a:p>
            <a:pPr marL="457200" indent="-457200">
              <a:spcAft>
                <a:spcPts val="600"/>
              </a:spcAft>
              <a:buFontTx/>
              <a:buAutoNum type="arabicPeriod"/>
            </a:pPr>
            <a:r>
              <a:rPr lang="ru-RU" altLang="ru-RU" sz="2200" smtClean="0"/>
              <a:t>При артериальном кровотечении из ран плеча, предплечья, ладони, бедра, голени, стопы  –   </a:t>
            </a:r>
            <a:r>
              <a:rPr lang="ru-RU" altLang="ru-RU" sz="2200" smtClean="0">
                <a:hlinkClick r:id="rId3"/>
              </a:rPr>
              <a:t>НАЛОЖИТЬ ЖГУТ.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Tx/>
              <a:buAutoNum type="arabicPeriod"/>
            </a:pPr>
            <a:r>
              <a:rPr lang="ru-RU" altLang="ru-RU" sz="2200" smtClean="0"/>
              <a:t>При наличии ран – </a:t>
            </a:r>
            <a:r>
              <a:rPr lang="ru-RU" altLang="ru-RU" sz="2200" smtClean="0">
                <a:hlinkClick r:id="rId3"/>
              </a:rPr>
              <a:t>НАЛОЖИТЬ СТЕРИЛЬНЫЕ ПОВЯЗКИ.</a:t>
            </a:r>
          </a:p>
          <a:p>
            <a:pPr marL="457200" indent="-457200">
              <a:buFontTx/>
              <a:buAutoNum type="arabicPeriod"/>
            </a:pPr>
            <a:r>
              <a:rPr lang="ru-RU" altLang="ru-RU" sz="2200" smtClean="0"/>
              <a:t>Если есть признаки переломов костей конечностей – </a:t>
            </a:r>
            <a:r>
              <a:rPr lang="ru-RU" altLang="ru-RU" sz="2200" smtClean="0">
                <a:hlinkClick r:id="rId3"/>
              </a:rPr>
              <a:t>ОБЕЗБОЛИТЬ И НАЛОЖИТЬ ТРАНСПОРТНЫЕ ШИНЫ.</a:t>
            </a:r>
          </a:p>
          <a:p>
            <a:pPr marL="457200" indent="-457200">
              <a:buFontTx/>
              <a:buNone/>
            </a:pPr>
            <a:endParaRPr lang="ru-RU" altLang="ru-RU" sz="20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C78A40-C04C-4233-8F53-F48FC2917B66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8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0244" name="Заголовок 4"/>
          <p:cNvSpPr>
            <a:spLocks noGrp="1"/>
          </p:cNvSpPr>
          <p:nvPr>
            <p:ph type="title"/>
          </p:nvPr>
        </p:nvSpPr>
        <p:spPr>
          <a:xfrm>
            <a:off x="1214438" y="260350"/>
            <a:ext cx="7204075" cy="778741"/>
          </a:xfrm>
        </p:spPr>
        <p:txBody>
          <a:bodyPr/>
          <a:lstStyle/>
          <a:p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Универсальная схема оказания первой помощи на месте происшествия</a:t>
            </a: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576388" y="260350"/>
            <a:ext cx="5959475" cy="792163"/>
          </a:xfrm>
        </p:spPr>
        <p:txBody>
          <a:bodyPr/>
          <a:lstStyle/>
          <a:p>
            <a:r>
              <a:rPr lang="ru-RU" altLang="ru-RU" dirty="0" smtClean="0">
                <a:solidFill>
                  <a:srgbClr val="FF0000"/>
                </a:solidFill>
              </a:rPr>
              <a:t>Правила вызова скорой помощи и спасательных служб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ru-RU" sz="2000" smtClean="0"/>
              <a:t>1. Если вы один на месте происшествия, то сначала следует оказать первую помощь пострадавшему и только затем приступить к вызову бригады скорой помощи.</a:t>
            </a:r>
          </a:p>
          <a:p>
            <a:pPr>
              <a:buFontTx/>
              <a:buNone/>
            </a:pPr>
            <a:r>
              <a:rPr lang="ru-RU" altLang="ru-RU" sz="2000" smtClean="0"/>
              <a:t>2. Назвать адрес места происшествия: улицу, номер дома, название предприятия, номер цеха или кабинета.</a:t>
            </a:r>
          </a:p>
          <a:p>
            <a:pPr>
              <a:buFontTx/>
              <a:buNone/>
            </a:pPr>
            <a:r>
              <a:rPr lang="ru-RU" altLang="ru-RU" sz="2000" smtClean="0"/>
              <a:t>3. Сообщить что случилось: поражение электрическим током, падение с высоты, автодорожное происшествие, утопление и пр.</a:t>
            </a:r>
          </a:p>
          <a:p>
            <a:pPr>
              <a:buFontTx/>
              <a:buNone/>
            </a:pPr>
            <a:r>
              <a:rPr lang="ru-RU" altLang="ru-RU" sz="2000" smtClean="0"/>
              <a:t>4. Сообщить с кем произошел несчастный случай: мужчина, женщина, ребенок, а также количество пострадавших.</a:t>
            </a:r>
          </a:p>
          <a:p>
            <a:pPr>
              <a:buFontTx/>
              <a:buNone/>
            </a:pPr>
            <a:r>
              <a:rPr lang="ru-RU" altLang="ru-RU" sz="2000" smtClean="0"/>
              <a:t>5. Указать состояние пострадавшего и характер повреждений: </a:t>
            </a:r>
            <a:br>
              <a:rPr lang="ru-RU" altLang="ru-RU" sz="2000" smtClean="0"/>
            </a:br>
            <a:r>
              <a:rPr lang="ru-RU" altLang="ru-RU" sz="2000" smtClean="0"/>
              <a:t>в сознании или без сознания, повреждение конечностей, кровотечение, термические или химические ожоги и пр.</a:t>
            </a:r>
          </a:p>
          <a:p>
            <a:pPr>
              <a:buFontTx/>
              <a:buNone/>
            </a:pPr>
            <a:r>
              <a:rPr lang="ru-RU" altLang="ru-RU" sz="2000" smtClean="0"/>
              <a:t>6. Назвать себя и время вызова, узнать кто принял вызов.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453BD0-44F1-4C5D-A7F3-4BDE7C2C6632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9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smtClean="0"/>
              <a:t>Действия по оказанию первой помощи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777875"/>
          </a:xfrm>
        </p:spPr>
        <p:txBody>
          <a:bodyPr/>
          <a:lstStyle/>
          <a:p>
            <a:r>
              <a:rPr lang="ru-RU" altLang="ru-RU" sz="2000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ОБМОРОК</a:t>
            </a:r>
          </a:p>
          <a:p>
            <a:pPr marL="0" indent="0">
              <a:buNone/>
            </a:pP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Убедитесь в наличии пульса на сонной артерии: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2020EC-27E1-48F6-AFE4-1A5CEC104694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10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2293" name="Прямоугольник 6"/>
          <p:cNvSpPr>
            <a:spLocks noChangeArrowheads="1"/>
          </p:cNvSpPr>
          <p:nvPr/>
        </p:nvSpPr>
        <p:spPr bwMode="auto">
          <a:xfrm>
            <a:off x="250826" y="3532188"/>
            <a:ext cx="8649730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Освободите грудную клетку от одежды и расстегните поясной ремень</a:t>
            </a:r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4" name="Рисунок 7" descr="Убедитесь в наличии пульса на сонной артер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2270125"/>
            <a:ext cx="1797050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4600575"/>
            <a:ext cx="3549650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355725" y="260350"/>
            <a:ext cx="6054725" cy="792163"/>
          </a:xfrm>
        </p:spPr>
        <p:txBody>
          <a:bodyPr/>
          <a:lstStyle/>
          <a:p>
            <a:r>
              <a:rPr lang="ru-RU" altLang="ru-RU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Обморок</a:t>
            </a:r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E3AE5C6-71D1-45DE-A914-6FFA2F8BE0A2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11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2365375" y="1624013"/>
            <a:ext cx="4587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Приподнимите ноги пострадавшего:</a:t>
            </a:r>
          </a:p>
        </p:txBody>
      </p:sp>
      <p:pic>
        <p:nvPicPr>
          <p:cNvPr id="13317" name="Рисунок 8" descr="Приподнимите ноги пострадавшег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8" y="2093913"/>
            <a:ext cx="4697412" cy="161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14"/>
          <p:cNvSpPr txBox="1">
            <a:spLocks noChangeArrowheads="1"/>
          </p:cNvSpPr>
          <p:nvPr/>
        </p:nvSpPr>
        <p:spPr bwMode="auto">
          <a:xfrm>
            <a:off x="2365375" y="3925888"/>
            <a:ext cx="3798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Надавите на болевую точку: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9" name="Рисунок 15" descr="Надавите на болевую точк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63" y="4398963"/>
            <a:ext cx="2112962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419225" y="260350"/>
            <a:ext cx="6999288" cy="1016000"/>
          </a:xfrm>
        </p:spPr>
        <p:txBody>
          <a:bodyPr/>
          <a:lstStyle/>
          <a:p>
            <a:r>
              <a:rPr lang="ru-RU" altLang="ru-RU" dirty="0" smtClean="0"/>
              <a:t>Перелом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endParaRPr lang="ru-RU" altLang="ru-RU" dirty="0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  <a:p>
            <a:endParaRPr lang="ru-RU" altLang="ru-RU" smtClean="0"/>
          </a:p>
          <a:p>
            <a:r>
              <a:rPr lang="ru-RU" altLang="ru-RU" sz="2000" smtClean="0"/>
              <a:t>На рисунке показана импровизированная фиксация при переломе предплечья.</a:t>
            </a:r>
          </a:p>
          <a:p>
            <a:r>
              <a:rPr lang="ru-RU" altLang="ru-RU" smtClean="0"/>
              <a:t>В случае открытого перелома: </a:t>
            </a:r>
            <a:endParaRPr lang="ru-RU" altLang="ru-RU" sz="1800" smtClean="0"/>
          </a:p>
          <a:p>
            <a:pPr lvl="1"/>
            <a:r>
              <a:rPr lang="ru-RU" altLang="ru-RU" smtClean="0"/>
              <a:t>Не вправляйте в рану отломки костей! </a:t>
            </a:r>
            <a:endParaRPr lang="ru-RU" altLang="ru-RU" sz="1600" smtClean="0"/>
          </a:p>
          <a:p>
            <a:pPr lvl="1"/>
            <a:r>
              <a:rPr lang="ru-RU" altLang="ru-RU" smtClean="0"/>
              <a:t>Остановите кровотечение (артериальное или венозное). </a:t>
            </a:r>
            <a:endParaRPr lang="ru-RU" altLang="ru-RU" sz="1600" smtClean="0"/>
          </a:p>
          <a:p>
            <a:pPr lvl="1"/>
            <a:r>
              <a:rPr lang="ru-RU" altLang="ru-RU" smtClean="0"/>
              <a:t>Наложите стерильную повязку. </a:t>
            </a:r>
            <a:endParaRPr lang="ru-RU" altLang="ru-RU" sz="1600" smtClean="0"/>
          </a:p>
          <a:p>
            <a:r>
              <a:rPr lang="ru-RU" altLang="ru-RU" smtClean="0"/>
              <a:t>Зафиксируйте конечность.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1DD692A-EBF8-49BE-B69A-15D2F5E86393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12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4341" name="Рисунок 4" descr="Первая медицинская помощь при перелом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1403350"/>
            <a:ext cx="1403350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150938" y="260350"/>
            <a:ext cx="6605587" cy="772803"/>
          </a:xfrm>
        </p:spPr>
        <p:txBody>
          <a:bodyPr/>
          <a:lstStyle/>
          <a:p>
            <a:r>
              <a:rPr lang="ru-RU" altLang="ru-RU" dirty="0" smtClean="0"/>
              <a:t>Ожог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1D2D770-4CFF-433A-8E26-CAE5A7062DAE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13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279525"/>
          <a:ext cx="9144000" cy="557847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248426"/>
                <a:gridCol w="3947336"/>
                <a:gridCol w="3948238"/>
              </a:tblGrid>
              <a:tr h="2936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Степень ожога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indent="180340" algn="ct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Поврежденные участки</a:t>
                      </a:r>
                      <a:endParaRPr lang="ru-RU" sz="1000" b="1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indent="180340" algn="ct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Проявление</a:t>
                      </a:r>
                      <a:endParaRPr lang="ru-RU" sz="1000" b="1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880812">
                <a:tc>
                  <a:txBody>
                    <a:bodyPr/>
                    <a:lstStyle/>
                    <a:p>
                      <a:pPr marL="88900" indent="-88900"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I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Страдает только на­ружный слой кожи - эпидермис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Покраснение, отек, припухлость и местное повышение температуры кожи.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 </a:t>
                      </a:r>
                      <a:endParaRPr lang="ru-RU" sz="1400" b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1744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en-US" sz="2000" dirty="0">
                          <a:effectLst/>
                        </a:rPr>
                        <a:t>II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Страдает  эпидермис,  происходит его отслоение с образованием небольших нена­пряженных пузырей со светло-</a:t>
                      </a:r>
                      <a:r>
                        <a:rPr lang="ru-RU" sz="1400" b="0" dirty="0" err="1">
                          <a:effectLst/>
                        </a:rPr>
                        <a:t>желтым</a:t>
                      </a:r>
                      <a:r>
                        <a:rPr lang="ru-RU" sz="1400" b="0" dirty="0">
                          <a:effectLst/>
                        </a:rPr>
                        <a:t> содержимым (отслойка эпидермиса)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Бо­лее выраженная воспалительная реакция. Резкая сильная боль сопровождаемая  интенсивным покраснением кожи.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 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7616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III</a:t>
                      </a:r>
                      <a:r>
                        <a:rPr lang="ru-RU" sz="2000" dirty="0">
                          <a:effectLst/>
                        </a:rPr>
                        <a:t> а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Некроз - омертвение всех слоев кожи, кроме самого глубокого – росткового (пузыри разрушены, содержимое желеобразное)</a:t>
                      </a:r>
                      <a:endParaRPr lang="ru-RU" sz="1400" b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Наличие пузырей резко </a:t>
                      </a:r>
                      <a:r>
                        <a:rPr lang="ru-RU" sz="1400" b="0" dirty="0" err="1">
                          <a:effectLst/>
                        </a:rPr>
                        <a:t>напряженных</a:t>
                      </a:r>
                      <a:r>
                        <a:rPr lang="ru-RU" sz="1400" b="0" dirty="0">
                          <a:effectLst/>
                        </a:rPr>
                        <a:t>, их содержимое темно-</a:t>
                      </a:r>
                      <a:r>
                        <a:rPr lang="ru-RU" sz="1400" b="0" dirty="0" err="1">
                          <a:effectLst/>
                        </a:rPr>
                        <a:t>желтого</a:t>
                      </a:r>
                      <a:r>
                        <a:rPr lang="ru-RU" sz="1400" b="0" dirty="0">
                          <a:effectLst/>
                        </a:rPr>
                        <a:t> цвета желеобразной консистенции. Много лопнувших пузырей; дно их обладает пониженной чувст­вительностью к спирту, уколам.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 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4680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III б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Глубокий некроз - омертве­ние всех </a:t>
                      </a:r>
                      <a:r>
                        <a:rPr lang="ru-RU" sz="1400" b="0" dirty="0" err="1">
                          <a:effectLst/>
                        </a:rPr>
                        <a:t>слоев</a:t>
                      </a:r>
                      <a:r>
                        <a:rPr lang="ru-RU" sz="1400" b="0" dirty="0">
                          <a:effectLst/>
                        </a:rPr>
                        <a:t> кожи (пузыри разрушены, содержимое кровянистое)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Пузыри наполнены жидкостью с кровью, дно лопнувших пузырей тусклое, сухое, часто с мраморным оттенком; при раздражении спиртом, укола­ми — безболезненно.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 </a:t>
                      </a:r>
                      <a:endParaRPr lang="ru-RU" sz="1400" b="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230313" y="260350"/>
            <a:ext cx="5832475" cy="792163"/>
          </a:xfrm>
        </p:spPr>
        <p:txBody>
          <a:bodyPr/>
          <a:lstStyle/>
          <a:p>
            <a:r>
              <a:rPr lang="ru-RU" altLang="ru-RU" dirty="0" smtClean="0"/>
              <a:t>Химические ожоги глаз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/>
              <a:t>1.  Раздвинуть осторожно веки пальцами и подставить под струю холодной воды</a:t>
            </a:r>
          </a:p>
          <a:p>
            <a:r>
              <a:rPr lang="ru-RU" altLang="ru-RU" smtClean="0"/>
              <a:t>Промыть глаз под струей холодной воды таким образом, чтобы вода стекала от носа к виску.</a:t>
            </a:r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r>
              <a:rPr lang="ru-RU" altLang="ru-RU" smtClean="0"/>
              <a:t>НЕДОПУСТИМО! Применять нейтрализующую жидкость при попадании в глаза едких химических веществ (кислота-щелочь).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15A5D42-2D7C-4F20-8A31-83C2A71CC942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14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6389" name="Рисунок 4" descr="Промыть глаз под струей холодной вод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38" y="3216275"/>
            <a:ext cx="2133600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166813" y="260350"/>
            <a:ext cx="7251700" cy="766866"/>
          </a:xfrm>
        </p:spPr>
        <p:txBody>
          <a:bodyPr/>
          <a:lstStyle/>
          <a:p>
            <a:r>
              <a:rPr lang="ru-RU" altLang="ru-RU" dirty="0" smtClean="0"/>
              <a:t>Отрыв конечности (ампутация)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dirty="0" smtClean="0"/>
              <a:t>Действия по оказанию первой помощи:</a:t>
            </a:r>
          </a:p>
          <a:p>
            <a:pPr>
              <a:defRPr/>
            </a:pPr>
            <a:r>
              <a:rPr lang="ru-RU" sz="2200" dirty="0" smtClean="0"/>
              <a:t>Остановите кровотечение (артериальное или венозное). </a:t>
            </a:r>
          </a:p>
          <a:p>
            <a:pPr>
              <a:defRPr/>
            </a:pPr>
            <a:r>
              <a:rPr lang="ru-RU" sz="2200" dirty="0" smtClean="0"/>
              <a:t>На рану наложите стерильную повязку. </a:t>
            </a:r>
          </a:p>
          <a:p>
            <a:pPr>
              <a:defRPr/>
            </a:pPr>
            <a:r>
              <a:rPr lang="ru-RU" sz="2200" dirty="0" smtClean="0"/>
              <a:t>При неполном отрыве конечности наложите фиксирующую повязку. </a:t>
            </a:r>
          </a:p>
          <a:p>
            <a:pPr>
              <a:defRPr/>
            </a:pPr>
            <a:r>
              <a:rPr lang="ru-RU" sz="2200" dirty="0" smtClean="0"/>
              <a:t>Дайте больному обезболивающее (анальгин). </a:t>
            </a:r>
          </a:p>
          <a:p>
            <a:pPr>
              <a:defRPr/>
            </a:pPr>
            <a:r>
              <a:rPr lang="ru-RU" sz="2200" dirty="0" smtClean="0"/>
              <a:t>При полном отрыве положите оторванную часть в чистый полиэтиленовый пакет, завяжите его и поместите во второй пакет. </a:t>
            </a:r>
          </a:p>
          <a:p>
            <a:pPr>
              <a:defRPr/>
            </a:pPr>
            <a:r>
              <a:rPr lang="ru-RU" sz="2200" dirty="0" smtClean="0"/>
              <a:t>Между пакетами разместите лёд, снег, холодную воду. </a:t>
            </a:r>
          </a:p>
          <a:p>
            <a:pPr>
              <a:defRPr/>
            </a:pPr>
            <a:r>
              <a:rPr lang="ru-RU" sz="2200" dirty="0" smtClean="0"/>
              <a:t>Доставьте оторванную часть тела вместе с пострадавшим к врачу.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057410-5C09-4A40-898F-D737237BC5D0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15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419225" y="260350"/>
            <a:ext cx="6464300" cy="766866"/>
          </a:xfrm>
        </p:spPr>
        <p:txBody>
          <a:bodyPr/>
          <a:lstStyle/>
          <a:p>
            <a:r>
              <a:rPr lang="ru-RU" altLang="ru-RU" dirty="0" smtClean="0"/>
              <a:t>Повреждение позвоночника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dirty="0" smtClean="0"/>
              <a:t>Действия по оказанию первой помощи: </a:t>
            </a:r>
          </a:p>
          <a:p>
            <a:pPr>
              <a:defRPr/>
            </a:pPr>
            <a:r>
              <a:rPr lang="ru-RU" dirty="0" smtClean="0"/>
              <a:t>Осторожно положите пострадавшего на носилки спиной вниз. </a:t>
            </a:r>
          </a:p>
          <a:p>
            <a:pPr>
              <a:defRPr/>
            </a:pPr>
            <a:r>
              <a:rPr lang="ru-RU" dirty="0" smtClean="0"/>
              <a:t>Не допускайте </a:t>
            </a:r>
            <a:r>
              <a:rPr lang="ru-RU" dirty="0" err="1" smtClean="0"/>
              <a:t>прогибания</a:t>
            </a:r>
            <a:r>
              <a:rPr lang="ru-RU" dirty="0" smtClean="0"/>
              <a:t> позвоночника! </a:t>
            </a:r>
          </a:p>
          <a:p>
            <a:pPr>
              <a:defRPr/>
            </a:pPr>
            <a:r>
              <a:rPr lang="ru-RU" dirty="0" smtClean="0"/>
              <a:t>При переломе шейного отдела позвоночника укутайте шею толстым слоем ваты. </a:t>
            </a:r>
          </a:p>
          <a:p>
            <a:pPr>
              <a:defRPr/>
            </a:pPr>
            <a:r>
              <a:rPr lang="ru-RU" dirty="0" smtClean="0"/>
              <a:t>Оберните вату марлевым бинтом. </a:t>
            </a:r>
          </a:p>
          <a:p>
            <a:pPr>
              <a:defRPr/>
            </a:pPr>
            <a:r>
              <a:rPr lang="ru-RU" dirty="0" smtClean="0"/>
              <a:t>Положите пострадавшего спиной на носилки. </a:t>
            </a:r>
          </a:p>
          <a:p>
            <a:pPr>
              <a:defRPr/>
            </a:pPr>
            <a:r>
              <a:rPr lang="ru-RU" dirty="0" smtClean="0"/>
              <a:t>Под шею и плечи подложите подушки или свёртки одежды.</a:t>
            </a:r>
          </a:p>
          <a:p>
            <a:pPr>
              <a:defRPr/>
            </a:pPr>
            <a:r>
              <a:rPr lang="ru-RU" dirty="0" smtClean="0"/>
              <a:t>Дальнейшие действия: вызовите скорую медицинскую помощь.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A6B3627-40E6-4EDE-8E7E-44C587EB91AF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16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292225" y="260350"/>
            <a:ext cx="6134100" cy="778741"/>
          </a:xfrm>
        </p:spPr>
        <p:txBody>
          <a:bodyPr/>
          <a:lstStyle/>
          <a:p>
            <a:r>
              <a:rPr lang="ru-RU" altLang="ru-RU" sz="2800" dirty="0" smtClean="0"/>
              <a:t>Вывих</a:t>
            </a:r>
            <a:endParaRPr lang="ru-RU" altLang="ru-RU" dirty="0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dirty="0" smtClean="0"/>
              <a:t>Действия по оказанию первой помощи:</a:t>
            </a:r>
          </a:p>
          <a:p>
            <a:pPr>
              <a:defRPr/>
            </a:pPr>
            <a:r>
              <a:rPr lang="ru-RU" dirty="0" smtClean="0"/>
              <a:t>Не следует самостоятельно вправлять вывих или придавать конечности естественное положение! </a:t>
            </a:r>
          </a:p>
          <a:p>
            <a:pPr>
              <a:defRPr/>
            </a:pPr>
            <a:r>
              <a:rPr lang="ru-RU" dirty="0" smtClean="0"/>
              <a:t>Зафиксируйте поврежденную конечность и сустав. </a:t>
            </a:r>
          </a:p>
          <a:p>
            <a:pPr>
              <a:defRPr/>
            </a:pPr>
            <a:r>
              <a:rPr lang="ru-RU" dirty="0" smtClean="0"/>
              <a:t>При вывихах суставов руки подвесьте её на повязке по типу “косынки” (см. рис).</a:t>
            </a:r>
          </a:p>
          <a:p>
            <a:pPr>
              <a:defRPr/>
            </a:pPr>
            <a:endParaRPr lang="ru-RU" dirty="0" smtClean="0"/>
          </a:p>
          <a:p>
            <a:pPr>
              <a:buFontTx/>
              <a:buNone/>
              <a:defRPr/>
            </a:pPr>
            <a:endParaRPr lang="ru-RU" dirty="0" smtClean="0"/>
          </a:p>
          <a:p>
            <a:pPr>
              <a:buFontTx/>
              <a:buNone/>
              <a:defRPr/>
            </a:pPr>
            <a:r>
              <a:rPr lang="ru-RU" dirty="0" smtClean="0"/>
              <a:t> </a:t>
            </a:r>
          </a:p>
          <a:p>
            <a:pPr>
              <a:defRPr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F76D457-8852-4206-AFC5-7F658CE8C3B9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17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9461" name="Рисунок 4" descr="Первая медицинская помощь при вывих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3989388"/>
            <a:ext cx="1547812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103313" y="260350"/>
            <a:ext cx="7315200" cy="792163"/>
          </a:xfrm>
        </p:spPr>
        <p:txBody>
          <a:bodyPr/>
          <a:lstStyle/>
          <a:p>
            <a:r>
              <a:rPr lang="ru-RU" altLang="ru-RU" dirty="0" smtClean="0"/>
              <a:t>Действия по оказанию первой помощи при ранениях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250825" y="1639888"/>
            <a:ext cx="8713788" cy="4957762"/>
          </a:xfrm>
        </p:spPr>
        <p:txBody>
          <a:bodyPr/>
          <a:lstStyle/>
          <a:p>
            <a:r>
              <a:rPr lang="ru-RU" altLang="ru-RU" sz="2000" smtClean="0"/>
              <a:t>Освободить раненый участок тела от одежды. </a:t>
            </a:r>
          </a:p>
          <a:p>
            <a:r>
              <a:rPr lang="ru-RU" altLang="ru-RU" sz="2000" smtClean="0"/>
              <a:t>Остановить кровотечение (артериальное или венозное). </a:t>
            </a:r>
          </a:p>
          <a:p>
            <a:r>
              <a:rPr lang="ru-RU" altLang="ru-RU" sz="2000" smtClean="0"/>
              <a:t>Смазать кожные края раны дезинфицирующим раствором. </a:t>
            </a:r>
          </a:p>
          <a:p>
            <a:r>
              <a:rPr lang="ru-RU" altLang="ru-RU" sz="2000" smtClean="0"/>
              <a:t>ЗАПРЕЩАЕТСЯ:</a:t>
            </a:r>
          </a:p>
          <a:p>
            <a:pPr lvl="1"/>
            <a:r>
              <a:rPr lang="ru-RU" altLang="ru-RU" smtClean="0"/>
              <a:t>Промывать раны водой.</a:t>
            </a:r>
          </a:p>
          <a:p>
            <a:pPr lvl="1"/>
            <a:r>
              <a:rPr lang="ru-RU" altLang="ru-RU" smtClean="0"/>
              <a:t>Вливать в рану спиртовые или любые другие растворы.</a:t>
            </a:r>
          </a:p>
          <a:p>
            <a:pPr lvl="1"/>
            <a:r>
              <a:rPr lang="ru-RU" altLang="ru-RU" smtClean="0"/>
              <a:t>Извлекать из раны инородные предметы на месте происшествия.</a:t>
            </a:r>
          </a:p>
          <a:p>
            <a:r>
              <a:rPr lang="ru-RU" altLang="ru-RU" sz="2000" smtClean="0"/>
              <a:t>Наложить стерильную повязку. </a:t>
            </a:r>
          </a:p>
          <a:p>
            <a:r>
              <a:rPr lang="ru-RU" altLang="ru-RU" sz="2000" smtClean="0"/>
              <a:t>При обширных ранах зафиксировать конечность. </a:t>
            </a:r>
          </a:p>
          <a:p>
            <a:r>
              <a:rPr lang="ru-RU" altLang="ru-RU" sz="2000" smtClean="0"/>
              <a:t>Дайть пострадавшему обезболивающее – 1- 3 таблетки анальгина или пенталгина.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50A967-BF03-4C95-9744-D0251157D368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18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6925" y="260350"/>
            <a:ext cx="4964113" cy="792163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latin typeface="+mn-lt"/>
                <a:cs typeface="Times New Roman" pitchFamily="18" charset="0"/>
              </a:rPr>
              <a:t>Кровотечение</a:t>
            </a:r>
            <a:endParaRPr lang="ru-RU" sz="2800" dirty="0" smtClean="0">
              <a:latin typeface="+mn-lt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50825" y="1198563"/>
            <a:ext cx="8713788" cy="5399087"/>
          </a:xfrm>
        </p:spPr>
        <p:txBody>
          <a:bodyPr/>
          <a:lstStyle/>
          <a:p>
            <a:pPr algn="just"/>
            <a:r>
              <a:rPr lang="ru-RU" altLang="ru-RU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Кровотечение - истечение крови из кровеносных сосудов при нарушении целости их стенки. Кровотечение называют наружным, если кровь поступает во внешнюю среду, и внутренним, если она поступает во внутренние полости организма или полые органы. По происхождению кровотечения бывают травматическими, вызванными повреждением сосудов, и нетравматическими, связанными с их разрушением каким-либо патологическим процессом или с повышенной проницаемостью сосудистой стенки.    </a:t>
            </a:r>
          </a:p>
          <a:p>
            <a:pPr algn="just"/>
            <a:r>
              <a:rPr lang="ru-RU" altLang="ru-RU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 человеческом организме в венозном русле находится 70% всего объема циркулирующей крови, в капиллярах 12%, в сосудах и камерах сердца - 3%, в артериальном русле - всего 15% объема циркулирующей крови. </a:t>
            </a:r>
          </a:p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047994E-AF7C-4E5D-8D14-B36F527B54D2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19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419225" y="260350"/>
            <a:ext cx="6621463" cy="792163"/>
          </a:xfrm>
        </p:spPr>
        <p:txBody>
          <a:bodyPr/>
          <a:lstStyle/>
          <a:p>
            <a:r>
              <a:rPr lang="ru-RU" altLang="ru-RU" dirty="0" smtClean="0"/>
              <a:t>Движение крови в организме человека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387BE0A-1A13-4378-BD2A-D6D5F21990AF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20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2532" name="Picture 3" descr="D:\OT_nev\ОТ\Филиал СО ОДУ Урала\Оказание первой помощи\Обучение приемам оказания первой помощи\Круги кровообращения челове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1198563"/>
            <a:ext cx="4808538" cy="519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2066925" y="260350"/>
            <a:ext cx="6051550" cy="792163"/>
          </a:xfrm>
        </p:spPr>
        <p:txBody>
          <a:bodyPr/>
          <a:lstStyle/>
          <a:p>
            <a:r>
              <a:rPr lang="ru-RU" altLang="ru-RU" smtClean="0"/>
              <a:t>Круги  кровообращения  человека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F78CCAB-2A2A-4937-8172-B0A7D7DF6438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21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3556" name="Picture 2" descr="D:\OT_nev\ОТ\Филиал СО ОДУ Урала\Оказание первой помощи\Система кровообращения челове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230313"/>
            <a:ext cx="2506663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5"/>
          <p:cNvSpPr txBox="1">
            <a:spLocks noChangeArrowheads="1"/>
          </p:cNvSpPr>
          <p:nvPr/>
        </p:nvSpPr>
        <p:spPr bwMode="auto">
          <a:xfrm>
            <a:off x="3295650" y="1230313"/>
            <a:ext cx="5422900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Кровообращение человека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 - замкнутый сосудистый путь, обеспечивающий непрерывный ток крови, несущий клеткам кислород и питание, уносящий углекислоту и продукты метаболизма. Состоит из двух последовательно соединённых кругов (петель), начинающихся желудочками сердца и впадающих в предсердия:</a:t>
            </a:r>
          </a:p>
          <a:p>
            <a:pPr eaLnBrk="1" hangingPunct="1"/>
            <a:r>
              <a:rPr lang="ru-RU" altLang="ru-RU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(системный) круг кровообращения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начинается в левом желудочке и оканчивается в правом предсердии;</a:t>
            </a:r>
          </a:p>
          <a:p>
            <a:pPr eaLnBrk="1" hangingPunct="1"/>
            <a:r>
              <a:rPr lang="ru-RU" altLang="ru-RU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малый (легочный) круг кровообращения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начинается в правом желудочке и оканчивается в левом предсердии.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2066925" y="260350"/>
            <a:ext cx="6067425" cy="792163"/>
          </a:xfrm>
        </p:spPr>
        <p:txBody>
          <a:bodyPr/>
          <a:lstStyle/>
          <a:p>
            <a:r>
              <a:rPr lang="ru-RU" altLang="ru-RU" sz="2800" b="1" smtClean="0">
                <a:latin typeface="Calibri" panose="020F0502020204030204" pitchFamily="34" charset="0"/>
                <a:cs typeface="Times New Roman" panose="02020603050405020304" pitchFamily="18" charset="0"/>
              </a:rPr>
              <a:t>Места прижатия артерий для остановки кровотечения из сосудов</a:t>
            </a:r>
            <a:endParaRPr lang="ru-RU" altLang="ru-RU" sz="28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B9B333C-ECD8-4A03-AB3B-E8298BA33AF4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22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4580" name="Содержимое 4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6188" y="1182688"/>
            <a:ext cx="2773362" cy="5233987"/>
          </a:xfrm>
        </p:spPr>
      </p:pic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4460875" y="1292225"/>
            <a:ext cx="37846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200"/>
              <a:t>1. 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Височная.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2. Затылочная.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3 и 4. Сонные артерии.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5. Подключичная 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6. Подмышечная.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7. Плечевая.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8. Лучевая.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9. Локтевая.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10. Бедренная (в паху).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11. Бедренная (в середине бедра).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12. Подколенная.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13. Тыльная артерия стопы.</a:t>
            </a:r>
          </a:p>
          <a:p>
            <a:pPr eaLnBrk="1" hangingPunct="1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14. Задняя большеберцовая.</a:t>
            </a:r>
            <a:endParaRPr lang="ru-RU" altLang="ru-RU" sz="220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355725" y="260350"/>
            <a:ext cx="6716713" cy="792163"/>
          </a:xfrm>
        </p:spPr>
        <p:txBody>
          <a:bodyPr/>
          <a:lstStyle/>
          <a:p>
            <a:r>
              <a:rPr lang="ru-RU" altLang="ru-RU" sz="28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Транспортировка</a:t>
            </a:r>
            <a:r>
              <a:rPr lang="ru-RU" altLang="ru-RU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пострадавших</a:t>
            </a:r>
            <a:endParaRPr lang="ru-RU" altLang="ru-RU" dirty="0" smtClean="0"/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Укладывать пострадавшего на носилки необходимо со стороны, противоположной травмированной части тела. Снимая пострадавшего с носилок, следует поступать так же, как и при укладывании его на них.</a:t>
            </a:r>
          </a:p>
          <a:p>
            <a:r>
              <a:rPr lang="ru-RU" altLang="ru-RU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Транспортируют пострадавших в положении лежа на спине с ранениями головы, с повреждениями черепа и головного мозга, позвоночника и спинного мозга, при травме живота, переломах костей таза и нижних конечностей. Голову пострадавшего следует повернуть набок, чтобы в дыхательные пути не попали рвотные массы и кровь.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064292-09FD-4E6D-B092-82E581A48499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23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1150938" y="260350"/>
            <a:ext cx="6132512" cy="792163"/>
          </a:xfrm>
        </p:spPr>
        <p:txBody>
          <a:bodyPr/>
          <a:lstStyle/>
          <a:p>
            <a:r>
              <a:rPr lang="ru-RU" altLang="ru-RU" smtClean="0"/>
              <a:t>Транспортировка пострадавших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pPr lvl="4">
              <a:buFontTx/>
              <a:buNone/>
            </a:pPr>
            <a:r>
              <a:rPr lang="ru-RU" altLang="ru-RU" sz="2000" smtClean="0"/>
              <a:t>    Носилки: </a:t>
            </a:r>
            <a:br>
              <a:rPr lang="ru-RU" altLang="ru-RU" sz="2000" smtClean="0"/>
            </a:br>
            <a:r>
              <a:rPr lang="ru-RU" altLang="ru-RU" sz="2000" smtClean="0"/>
              <a:t>а - медицинские; </a:t>
            </a:r>
            <a:br>
              <a:rPr lang="ru-RU" altLang="ru-RU" sz="2000" smtClean="0"/>
            </a:br>
            <a:r>
              <a:rPr lang="ru-RU" altLang="ru-RU" sz="2000" smtClean="0"/>
              <a:t>б, в - импровизированные.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C19487C-5739-4F43-A306-335CB954BA26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24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6629" name="Рисунок 5" descr="носил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1624013"/>
            <a:ext cx="39878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260475" y="260350"/>
            <a:ext cx="7158038" cy="792163"/>
          </a:xfrm>
        </p:spPr>
        <p:txBody>
          <a:bodyPr/>
          <a:lstStyle/>
          <a:p>
            <a:r>
              <a:rPr lang="ru-RU" altLang="ru-RU" smtClean="0"/>
              <a:t>Транспортировка пострадавших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  <a:p>
            <a:r>
              <a:rPr lang="ru-RU" altLang="ru-RU" sz="1800" smtClean="0"/>
              <a:t>Переноска пострадавшего одним носильщиком:</a:t>
            </a:r>
            <a:br>
              <a:rPr lang="ru-RU" altLang="ru-RU" sz="1800" smtClean="0"/>
            </a:br>
            <a:r>
              <a:rPr lang="ru-RU" altLang="ru-RU" sz="1800" smtClean="0"/>
              <a:t>а - на руках; б - на спине; в - на плече.</a:t>
            </a:r>
            <a:endParaRPr lang="ru-RU" altLang="ru-RU" smtClean="0"/>
          </a:p>
          <a:p>
            <a:r>
              <a:rPr lang="ru-RU" altLang="ru-RU" smtClean="0"/>
              <a:t>Переноску способом "на руках впереди" и "на плече" применяют в случаях, если пострадавший очень слаб или без сознания.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9601C34-F4D7-4F08-9AEB-6043E79BA296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25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7653" name="Рисунок 8" descr="переноска пострадавши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1355725"/>
            <a:ext cx="5233988" cy="278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1403350" y="260350"/>
            <a:ext cx="7015163" cy="792163"/>
          </a:xfrm>
        </p:spPr>
        <p:txBody>
          <a:bodyPr/>
          <a:lstStyle/>
          <a:p>
            <a:r>
              <a:rPr lang="ru-RU" altLang="ru-RU" smtClean="0"/>
              <a:t>Транспортировка пострадавших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mtClean="0"/>
              <a:t>Если больной в сознании и может самостоятельно держаться, то легче переносить его на "замке" из 3 или 4 рук.</a:t>
            </a:r>
          </a:p>
          <a:p>
            <a:endParaRPr lang="ru-RU" altLang="ru-RU" smtClean="0"/>
          </a:p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C0263EF-AE01-4F7F-B949-E46CAD241255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26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8677" name="Рисунок 4" descr="транспортировка пострадавши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3" y="2647950"/>
            <a:ext cx="3749675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1150938" y="260350"/>
            <a:ext cx="6983412" cy="792163"/>
          </a:xfrm>
        </p:spPr>
        <p:txBody>
          <a:bodyPr/>
          <a:lstStyle/>
          <a:p>
            <a:r>
              <a:rPr lang="ru-RU" altLang="ru-RU" smtClean="0"/>
              <a:t>Транспортировка пострадавших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mtClean="0"/>
          </a:p>
          <a:p>
            <a:endParaRPr lang="ru-RU" altLang="ru-RU" sz="1800" smtClean="0"/>
          </a:p>
          <a:p>
            <a:r>
              <a:rPr lang="ru-RU" altLang="ru-RU" sz="1800" smtClean="0"/>
              <a:t>Иммобилизация при помощи подручных средств:</a:t>
            </a:r>
            <a:br>
              <a:rPr lang="ru-RU" altLang="ru-RU" sz="1800" smtClean="0"/>
            </a:br>
            <a:r>
              <a:rPr lang="ru-RU" altLang="ru-RU" sz="1800" smtClean="0"/>
              <a:t>а, б - при переломе позвоночника;</a:t>
            </a:r>
            <a:br>
              <a:rPr lang="ru-RU" altLang="ru-RU" sz="1800" smtClean="0"/>
            </a:br>
            <a:r>
              <a:rPr lang="ru-RU" altLang="ru-RU" sz="1800" smtClean="0"/>
              <a:t>в, г - иммобилизация бедра;</a:t>
            </a:r>
            <a:br>
              <a:rPr lang="ru-RU" altLang="ru-RU" sz="1800" smtClean="0"/>
            </a:br>
            <a:r>
              <a:rPr lang="ru-RU" altLang="ru-RU" sz="1800" smtClean="0"/>
              <a:t>д - предплечья;</a:t>
            </a:r>
            <a:br>
              <a:rPr lang="ru-RU" altLang="ru-RU" sz="1800" smtClean="0"/>
            </a:br>
            <a:r>
              <a:rPr lang="ru-RU" altLang="ru-RU" sz="1800" smtClean="0"/>
              <a:t>е - ключицы;</a:t>
            </a:r>
            <a:br>
              <a:rPr lang="ru-RU" altLang="ru-RU" sz="1800" smtClean="0"/>
            </a:br>
            <a:r>
              <a:rPr lang="ru-RU" altLang="ru-RU" sz="1800" smtClean="0"/>
              <a:t>ж - голени</a:t>
            </a:r>
            <a:r>
              <a:rPr lang="ru-RU" altLang="ru-RU" smtClean="0"/>
              <a:t>.</a:t>
            </a:r>
          </a:p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9828620-0CA0-4A14-9002-70C43223CB27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27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9701" name="Рисунок 4" descr="иммобилизац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1260475"/>
            <a:ext cx="6337300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1560513" y="260350"/>
            <a:ext cx="6621462" cy="792163"/>
          </a:xfrm>
        </p:spPr>
        <p:txBody>
          <a:bodyPr/>
          <a:lstStyle/>
          <a:p>
            <a:r>
              <a:rPr lang="ru-RU" altLang="ru-RU" dirty="0" smtClean="0"/>
              <a:t>Поза при транспортировке пострадавшего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115888"/>
          </a:xfrm>
        </p:spPr>
        <p:txBody>
          <a:bodyPr/>
          <a:lstStyle/>
          <a:p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54DD2FC-9ECD-4E1F-AD32-13528B2EA9E6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28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98525" y="1624013"/>
          <a:ext cx="7567613" cy="4037012"/>
        </p:xfrm>
        <a:graphic>
          <a:graphicData uri="http://schemas.openxmlformats.org/drawingml/2006/table">
            <a:tbl>
              <a:tblPr/>
              <a:tblGrid>
                <a:gridCol w="3560440"/>
                <a:gridCol w="4007173"/>
              </a:tblGrid>
              <a:tr h="385332"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Положение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Состояние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4311">
                <a:tc>
                  <a:txBody>
                    <a:bodyPr/>
                    <a:lstStyle/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Лежа на спине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ранения головы;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повреждения черепа и головного мозга;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повреждения позвоночника и спинного мозга;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переломы конечностей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7369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 На спине с согнутыми в коленях ногами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и заболевания органов брюшной полости;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перелом костей таза 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1387475" y="260350"/>
            <a:ext cx="6826250" cy="792163"/>
          </a:xfrm>
        </p:spPr>
        <p:txBody>
          <a:bodyPr/>
          <a:lstStyle/>
          <a:p>
            <a:r>
              <a:rPr lang="ru-RU" altLang="ru-RU" smtClean="0"/>
              <a:t>Поза при транспортировке пострадавшего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115888"/>
          </a:xfrm>
        </p:spPr>
        <p:txBody>
          <a:bodyPr/>
          <a:lstStyle/>
          <a:p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8DBC56C-E5E9-4B0A-8331-DA3D1D06603E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29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14400" y="1028700"/>
          <a:ext cx="7567613" cy="5334049"/>
        </p:xfrm>
        <a:graphic>
          <a:graphicData uri="http://schemas.openxmlformats.org/drawingml/2006/table">
            <a:tbl>
              <a:tblPr/>
              <a:tblGrid>
                <a:gridCol w="3560440"/>
                <a:gridCol w="4007173"/>
              </a:tblGrid>
              <a:tr h="385237"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Положение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Состояние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092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 На спине с </a:t>
                      </a:r>
                      <a:r>
                        <a:rPr lang="ru-RU" sz="2000" b="1" kern="120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приподнятыми </a:t>
                      </a: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нижними конечностями и опущенной головой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значительные кровопотери;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шок 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55671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 На животе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спины;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затылочной части головы;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спины, ягодиц, тыльной поверхности ног;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состоянии комы;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 частой рвоте;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 подозрении на повреждение спинного мозга, когда в наличии есть только брезентовые носилки 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1419225" y="260350"/>
            <a:ext cx="6731000" cy="792163"/>
          </a:xfrm>
        </p:spPr>
        <p:txBody>
          <a:bodyPr/>
          <a:lstStyle/>
          <a:p>
            <a:r>
              <a:rPr lang="ru-RU" altLang="ru-RU" smtClean="0"/>
              <a:t>Поза при транспортировке пострадавшего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115888"/>
          </a:xfrm>
        </p:spPr>
        <p:txBody>
          <a:bodyPr/>
          <a:lstStyle/>
          <a:p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  <a:p>
            <a:pPr>
              <a:buFontTx/>
              <a:buNone/>
            </a:pPr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8DC49D-CAA5-4830-AE76-666E605A8DFC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30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03275" y="1060450"/>
          <a:ext cx="7567613" cy="5138738"/>
        </p:xfrm>
        <a:graphic>
          <a:graphicData uri="http://schemas.openxmlformats.org/drawingml/2006/table">
            <a:tbl>
              <a:tblPr/>
              <a:tblGrid>
                <a:gridCol w="3560440"/>
                <a:gridCol w="4007173"/>
              </a:tblGrid>
              <a:tr h="385322"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Положение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98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Состояние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123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 На боку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бессознательное состояние </a:t>
                      </a:r>
                      <a:endParaRPr lang="ru-RU" sz="2000" b="1" kern="120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7340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 Полусидя с вытянутыми ногами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шеи;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значительные повреждение верхних конечностей </a:t>
                      </a: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953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 Полусидя с согнутыми коленями</a:t>
                      </a:r>
                    </a:p>
                  </a:txBody>
                  <a:tcPr marL="68581" marR="685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мочевых и половых органов;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подозрение на кишечную непроходимость;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другие острые заболевания брюшных органов;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травмы брюшной полости;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ранения грудной 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клетки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  <a:defRPr/>
            </a:pPr>
            <a:endParaRPr lang="ru-RU" dirty="0" smtClean="0"/>
          </a:p>
          <a:p>
            <a:pPr>
              <a:buFontTx/>
              <a:buNone/>
              <a:defRPr/>
            </a:pPr>
            <a:endParaRPr lang="ru-RU" dirty="0" smtClean="0"/>
          </a:p>
          <a:p>
            <a:pPr>
              <a:buFontTx/>
              <a:buNone/>
              <a:defRPr/>
            </a:pPr>
            <a:endParaRPr lang="ru-RU" dirty="0" smtClean="0"/>
          </a:p>
          <a:p>
            <a:pPr>
              <a:buFontTx/>
              <a:buNone/>
              <a:defRPr/>
            </a:pPr>
            <a:endParaRPr lang="ru-RU" dirty="0" smtClean="0"/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3600" b="0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Спасибо за внимание!</a:t>
            </a:r>
            <a:endParaRPr lang="ru-RU" sz="3600" b="0" dirty="0">
              <a:solidFill>
                <a:srgbClr val="000099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F39674-6279-48E3-AA71-59B6C677416C}" type="slidenum">
              <a:rPr lang="ru-RU" altLang="ru-RU">
                <a:solidFill>
                  <a:schemeClr val="bg1"/>
                </a:solidFill>
                <a:latin typeface="Impact" panose="020B0806030902050204" pitchFamily="34" charset="0"/>
              </a:rPr>
              <a:pPr eaLnBrk="1" hangingPunct="1"/>
              <a:t>31</a:t>
            </a:fld>
            <a:endParaRPr lang="ru-RU" altLang="ru-RU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1186</Words>
  <Application>Microsoft Office PowerPoint</Application>
  <PresentationFormat>Экран (4:3)</PresentationFormat>
  <Paragraphs>301</Paragraphs>
  <Slides>31</Slides>
  <Notes>31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Оформление по умолчанию</vt:lpstr>
      <vt:lpstr>Оказание первой (доврачебной) помощи при  несчастных случаях на производстве</vt:lpstr>
      <vt:lpstr>Первая (доврачебная) помощь</vt:lpstr>
      <vt:lpstr>Перечень мероприятий по оказанию первой помощи</vt:lpstr>
      <vt:lpstr>Признаки жизни и смерти человека  </vt:lpstr>
      <vt:lpstr>Признаки жизни и смерти человека  </vt:lpstr>
      <vt:lpstr>Клиническая смерть </vt:lpstr>
      <vt:lpstr>Действия при обнаружении признаков биологической смерти</vt:lpstr>
      <vt:lpstr>Универсальная схема оказания первой помощи на месте происшествия</vt:lpstr>
      <vt:lpstr>Правила вызова скорой помощи и спасательных служб</vt:lpstr>
      <vt:lpstr>Действия по оказанию первой помощи</vt:lpstr>
      <vt:lpstr>Обморок</vt:lpstr>
      <vt:lpstr>Перелом </vt:lpstr>
      <vt:lpstr>Ожог</vt:lpstr>
      <vt:lpstr>Химические ожоги глаз</vt:lpstr>
      <vt:lpstr>Отрыв конечности (ампутация)</vt:lpstr>
      <vt:lpstr>Повреждение позвоночника</vt:lpstr>
      <vt:lpstr>Вывих</vt:lpstr>
      <vt:lpstr>Действия по оказанию первой помощи при ранениях</vt:lpstr>
      <vt:lpstr>Кровотечение</vt:lpstr>
      <vt:lpstr>Движение крови в организме человека</vt:lpstr>
      <vt:lpstr>Круги  кровообращения  человека</vt:lpstr>
      <vt:lpstr>Места прижатия артерий для остановки кровотечения из сосудов</vt:lpstr>
      <vt:lpstr>Транспортировка пострадавших</vt:lpstr>
      <vt:lpstr>Транспортировка пострадавших</vt:lpstr>
      <vt:lpstr>Транспортировка пострадавших</vt:lpstr>
      <vt:lpstr>Транспортировка пострадавших</vt:lpstr>
      <vt:lpstr>Транспортировка пострадавших</vt:lpstr>
      <vt:lpstr>Поза при транспортировке пострадавшего</vt:lpstr>
      <vt:lpstr>Поза при транспортировке пострадавшего</vt:lpstr>
      <vt:lpstr>Поза при транспортировке пострадавшего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2014-12-07T13:12:09Z</dcterms:created>
  <dcterms:modified xsi:type="dcterms:W3CDTF">2020-02-04T11:45:28Z</dcterms:modified>
</cp:coreProperties>
</file>