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26"/>
  </p:notesMasterIdLst>
  <p:sldIdLst>
    <p:sldId id="256" r:id="rId2"/>
    <p:sldId id="406" r:id="rId3"/>
    <p:sldId id="407" r:id="rId4"/>
    <p:sldId id="418" r:id="rId5"/>
    <p:sldId id="413" r:id="rId6"/>
    <p:sldId id="414" r:id="rId7"/>
    <p:sldId id="419" r:id="rId8"/>
    <p:sldId id="420" r:id="rId9"/>
    <p:sldId id="417" r:id="rId10"/>
    <p:sldId id="421" r:id="rId11"/>
    <p:sldId id="425" r:id="rId12"/>
    <p:sldId id="426" r:id="rId13"/>
    <p:sldId id="424" r:id="rId14"/>
    <p:sldId id="422" r:id="rId15"/>
    <p:sldId id="427" r:id="rId16"/>
    <p:sldId id="428" r:id="rId17"/>
    <p:sldId id="429" r:id="rId18"/>
    <p:sldId id="430" r:id="rId19"/>
    <p:sldId id="431" r:id="rId20"/>
    <p:sldId id="432" r:id="rId21"/>
    <p:sldId id="433" r:id="rId22"/>
    <p:sldId id="434" r:id="rId23"/>
    <p:sldId id="435" r:id="rId24"/>
    <p:sldId id="43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C8EE"/>
    <a:srgbClr val="FFC9C9"/>
    <a:srgbClr val="FFAFAF"/>
    <a:srgbClr val="FFFFCC"/>
    <a:srgbClr val="FFCB97"/>
    <a:srgbClr val="FF9933"/>
    <a:srgbClr val="07408B"/>
    <a:srgbClr val="048E14"/>
    <a:srgbClr val="476D2D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54" autoAdjust="0"/>
  </p:normalViewPr>
  <p:slideViewPr>
    <p:cSldViewPr>
      <p:cViewPr varScale="1">
        <p:scale>
          <a:sx n="110" d="100"/>
          <a:sy n="110" d="100"/>
        </p:scale>
        <p:origin x="1644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8E538B9D-DA3B-485E-8B45-675831CD49BD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C0DE4B79-2A7E-452B-A3D8-E26F5337D50C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583CC23-CC5B-49B4-B10D-5E43D62D645C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8E82613A-6EE1-4828-BEB4-F5C5E9CFE13F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2AFA2256-CD95-484B-B102-61565B7B8A98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CA14C58D-2473-4DCB-AC34-55775132718F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07204F9-2EC2-4B38-A8D3-5D833C42E86A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E5D2238-E883-446B-9A30-A1E11D5A2D8F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F7594F3C-565A-47A9-84CA-47986CBBA4B8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F7594F3C-565A-47A9-84CA-47986CBBA4B8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F7594F3C-565A-47A9-84CA-47986CBBA4B8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55BB9ECB-C431-4438-8F16-F72AA905CAA1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5A85D1B1-C246-42E8-8AA3-5857CD47F988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8E538B9D-DA3B-485E-8B45-675831CD49BD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583CC23-CC5B-49B4-B10D-5E43D62D645C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EC91D26-C417-4FBD-B310-C4ADD0EC6616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3C28C542-2D6F-4AF7-8797-756A972DF0C2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5C6F0B6B-10F9-471E-A465-19A46B294023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A92035A-8DB9-4850-85C2-5FBAD538D364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F478DB5-3C5C-4D41-8CE4-BAD1C6EEB820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F478DB5-3C5C-4D41-8CE4-BAD1C6EEB820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D73E840C-5531-402C-BFC2-DBD3DFA6F730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63EF25-89D1-4790-ABCA-9B241D472522}" type="pres">
      <dgm:prSet presAssocID="{D73E840C-5531-402C-BFC2-DBD3DFA6F7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2CBFC2D9-5C6F-4ECC-A26D-AE42D350D9E6}" type="presOf" srcId="{D73E840C-5531-402C-BFC2-DBD3DFA6F730}" destId="{9E63EF25-89D1-4790-ABCA-9B241D4725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5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6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7.pn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17.xml"/><Relationship Id="rId7" Type="http://schemas.openxmlformats.org/officeDocument/2006/relationships/image" Target="../media/image8.pn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openxmlformats.org/officeDocument/2006/relationships/image" Target="../media/image10.pn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image" Target="../media/image11.pn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7" Type="http://schemas.openxmlformats.org/officeDocument/2006/relationships/image" Target="../media/image12.pn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7" Type="http://schemas.openxmlformats.org/officeDocument/2006/relationships/image" Target="../media/image13.png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7" Type="http://schemas.openxmlformats.org/officeDocument/2006/relationships/image" Target="../media/image14.png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843" y="836712"/>
            <a:ext cx="9144000" cy="3024336"/>
          </a:xfrm>
        </p:spPr>
        <p:txBody>
          <a:bodyPr anchor="t">
            <a:noAutofit/>
          </a:bodyPr>
          <a:lstStyle/>
          <a:p>
            <a:r>
              <a:rPr lang="ru-RU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 организации </a:t>
            </a:r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</a:t>
            </a:r>
            <a:r>
              <a:rPr lang="ru-RU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выполнении </a:t>
            </a:r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мероприятий по обеспечению антитеррористической защищенности </a:t>
            </a:r>
            <a:r>
              <a:rPr lang="ru-RU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объектов </a:t>
            </a:r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(территорий) организаций</a:t>
            </a:r>
            <a:r>
              <a:rPr lang="ru-RU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находящихся в ведении Министерства социальной политики Свердловской области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105980" y="6165304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23 мая 2018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" y="4421354"/>
            <a:ext cx="2186893" cy="2235062"/>
          </a:xfrm>
          <a:prstGeom prst="rect">
            <a:avLst/>
          </a:prstGeom>
        </p:spPr>
      </p:pic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3871718" y="3933056"/>
            <a:ext cx="504056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Александр Геннадьевич Попов,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главный специалист отдела организации деятельности учреждений социального обслуживания </a:t>
            </a:r>
          </a:p>
          <a:p>
            <a:pPr eaLnBrk="1" hangingPunct="1"/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Министерства социальной политики Свердловской области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53536" cy="79208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Нормативные документы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194459624"/>
              </p:ext>
            </p:extLst>
          </p:nvPr>
        </p:nvGraphicFramePr>
        <p:xfrm>
          <a:off x="179512" y="1052736"/>
          <a:ext cx="878497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67544" y="1052736"/>
            <a:ext cx="8280920" cy="52565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450000" algn="just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Постановление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Правительства Российской Федерации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13.05.2016 № 410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Об утверждении требований к антитеррористической защищенности объектов (территорий) Министерства труда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социальной защиты Российской Федерации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объектов (территорий), относящихся к сфере деятельности Министерства труда и социальной защиты Российской Федерации, и формы паспорта безопасности этих объектов (территорий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)»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543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53536" cy="79208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Нормативные документы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60355786"/>
              </p:ext>
            </p:extLst>
          </p:nvPr>
        </p:nvGraphicFramePr>
        <p:xfrm>
          <a:off x="179512" y="1052736"/>
          <a:ext cx="878497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67544" y="1052736"/>
            <a:ext cx="8280920" cy="51125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450000" algn="just" fontAlgn="base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Приказ Министерства социальной политики Свердловской области от 29.07.2016 № 439 «Об организации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работы по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антитеррористической защищенности объектов (территорий) Министерства социальной политики Свердловской области, территориальных отраслевых исполнительных органов государственной власти Свердловской области – управлений социальной политики Министерства социальной политики Свердловской области и государственных учреждений, подведомственных Министерству социальной политики Свердловской области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887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81524"/>
            <a:ext cx="8424936" cy="57121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Мероприятия, выполненные в управления и учреждениях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179512" y="2564904"/>
          <a:ext cx="878497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83552" y="1052736"/>
            <a:ext cx="8280920" cy="53285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 fontAlgn="base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Руководителями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управлений и учреждений в соответствии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приказом Министерства от 29.07.2016 № 439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были выполнены следующие мероприятия:</a:t>
            </a:r>
          </a:p>
          <a:p>
            <a:pPr marL="342900" indent="-342900" algn="just" fontAlgn="base">
              <a:lnSpc>
                <a:spcPts val="3000"/>
              </a:lnSpc>
              <a:buFont typeface="Wingdings" panose="05000000000000000000" pitchFamily="2" charset="2"/>
              <a:buChar char="ü"/>
            </a:pPr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изданы </a:t>
            </a:r>
            <a:r>
              <a:rPr lang="ru-RU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приказы о создании межведомственных комиссий;</a:t>
            </a:r>
          </a:p>
          <a:p>
            <a:pPr marL="342900" lvl="0" indent="-342900" algn="just" fontAlgn="base">
              <a:lnSpc>
                <a:spcPts val="3000"/>
              </a:lnSpc>
              <a:buFont typeface="Wingdings" panose="05000000000000000000" pitchFamily="2" charset="2"/>
              <a:buChar char="ü"/>
            </a:pPr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проведены </a:t>
            </a:r>
            <a:r>
              <a:rPr lang="ru-RU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заседания комиссий по обследованию </a:t>
            </a:r>
            <a:endParaRPr lang="ru-RU" sz="20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fontAlgn="base">
              <a:lnSpc>
                <a:spcPts val="3000"/>
              </a:lnSpc>
            </a:pPr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категорированию объектов (территорий);</a:t>
            </a:r>
          </a:p>
          <a:p>
            <a:pPr marL="342900" lvl="0" indent="-342900" algn="just" fontAlgn="base">
              <a:lnSpc>
                <a:spcPts val="3000"/>
              </a:lnSpc>
              <a:buFont typeface="Wingdings" panose="05000000000000000000" pitchFamily="2" charset="2"/>
              <a:buChar char="ü"/>
            </a:pPr>
            <a:r>
              <a:rPr lang="ru-RU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проведено обследование и категорирование объектов (всего 309</a:t>
            </a:r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, в </a:t>
            </a:r>
            <a:r>
              <a:rPr lang="ru-RU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том числе 81 объект первой категории, 228 объектов второй категории).</a:t>
            </a:r>
          </a:p>
          <a:p>
            <a:pPr marL="342900" indent="-342900" algn="just" fontAlgn="base">
              <a:lnSpc>
                <a:spcPts val="3000"/>
              </a:lnSpc>
              <a:buFont typeface="Wingdings" panose="05000000000000000000" pitchFamily="2" charset="2"/>
              <a:buChar char="ü"/>
            </a:pPr>
            <a:r>
              <a:rPr lang="ru-RU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В первом квартале 2017 года паспорта безопасности </a:t>
            </a:r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все объекты были разработаны и согласованы </a:t>
            </a:r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руководителями территориальных органов безопасности и территориальных органов МВД и МЧС. </a:t>
            </a:r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2626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53536" cy="792088"/>
          </a:xfrm>
        </p:spPr>
        <p:txBody>
          <a:bodyPr>
            <a:normAutofit/>
          </a:bodyPr>
          <a:lstStyle/>
          <a:p>
            <a:r>
              <a:rPr lang="ru-RU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Организационно-Методические документы</a:t>
            </a:r>
            <a:endParaRPr lang="ru-RU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548538572"/>
              </p:ext>
            </p:extLst>
          </p:nvPr>
        </p:nvGraphicFramePr>
        <p:xfrm>
          <a:off x="179512" y="1052736"/>
          <a:ext cx="878497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67544" y="1052736"/>
            <a:ext cx="8280920" cy="51125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450000" algn="just" fontAlgn="base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Методические рекомендации по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обеспечению правопорядка и антитеррористической защищенности учреждений социальной сферы </a:t>
            </a:r>
            <a:endParaRPr lang="ru-RU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000" algn="just" fontAlgn="base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 Рекомендации по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обучению персонала объекта социальной сферы порядку действий при угрозе либо совершении противоправного действия (бездействия), в том числе террористического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акта, разработанные Департаментом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общественной безопасности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Свердловской области и доведенные до управлений и учреждений письмом Министерства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политики Свердловской области от 08.09.2016 № 07-18-10/6875</a:t>
            </a:r>
          </a:p>
          <a:p>
            <a:pPr indent="450000" algn="just" fontAlgn="base"/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pPr indent="450000" algn="just"/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000" algn="just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Организационные указания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Министерства политики Свердловской области от 27.12.2016  №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07-18-16/9971 </a:t>
            </a:r>
            <a:b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«Об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организации работы с информацией ограниченного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распространения».</a:t>
            </a:r>
          </a:p>
        </p:txBody>
      </p:sp>
    </p:spTree>
    <p:extLst>
      <p:ext uri="{BB962C8B-B14F-4D97-AF65-F5344CB8AC3E}">
        <p14:creationId xmlns:p14="http://schemas.microsoft.com/office/powerpoint/2010/main" val="904082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53536" cy="792088"/>
          </a:xfrm>
        </p:spPr>
        <p:txBody>
          <a:bodyPr>
            <a:normAutofit/>
          </a:bodyPr>
          <a:lstStyle/>
          <a:p>
            <a:r>
              <a:rPr lang="ru-RU" sz="2600" b="1" dirty="0">
                <a:latin typeface="Arial" panose="020B0604020202020204" pitchFamily="34" charset="0"/>
                <a:cs typeface="Arial" panose="020B0604020202020204" pitchFamily="34" charset="0"/>
              </a:rPr>
              <a:t>Организационно-Методические документы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548538572"/>
              </p:ext>
            </p:extLst>
          </p:nvPr>
        </p:nvGraphicFramePr>
        <p:xfrm>
          <a:off x="179512" y="1052736"/>
          <a:ext cx="878497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67544" y="1268760"/>
            <a:ext cx="8424936" cy="44644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450000" algn="just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Методические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рекомендации Управления Федеральной службы войск национальной гвардии Российской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Федерации по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Свердловской области «Обеспечение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антитеррористической (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противо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криминальной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) защищенности учреждений социальной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сферы с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круглосуточным пребыванием людей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»,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доведенные до управлений и учреждений письмом Министерства политики Свердловской </a:t>
            </a:r>
            <a:r>
              <a:rPr lang="ru-RU" sz="2400" b="1">
                <a:latin typeface="Arial" panose="020B0604020202020204" pitchFamily="34" charset="0"/>
                <a:cs typeface="Arial" panose="020B0604020202020204" pitchFamily="34" charset="0"/>
              </a:rPr>
              <a:t>области </a:t>
            </a:r>
            <a:r>
              <a:rPr lang="ru-RU" sz="2400" b="1" smtClean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19.10.2017 № 07-18-10/8021.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082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6704" y="332656"/>
            <a:ext cx="8424936" cy="57121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Мероприятия, выполненные в управления и учреждениях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179512" y="2564904"/>
          <a:ext cx="878497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33428" y="903868"/>
            <a:ext cx="8280920" cy="56166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 fontAlgn="base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В соответствии с указаниями (письмом) Министерства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от 19.10.2017 №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07-18-10/8021 «О дополнительных мерах по профилактике терроризма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 в управлениях и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учреждениях выполнены следующие мероприятия:</a:t>
            </a:r>
          </a:p>
          <a:p>
            <a:pPr marL="342900" indent="-342900" algn="just" fontAlgn="base">
              <a:buFont typeface="Wingdings" panose="05000000000000000000" pitchFamily="2" charset="2"/>
              <a:buChar char="ü"/>
            </a:pPr>
            <a:r>
              <a:rPr lang="ru-RU" sz="1900" b="1" i="1" dirty="0">
                <a:latin typeface="Arial" panose="020B0604020202020204" pitchFamily="34" charset="0"/>
                <a:cs typeface="Arial" panose="020B0604020202020204" pitchFamily="34" charset="0"/>
              </a:rPr>
              <a:t>проведена </a:t>
            </a:r>
            <a:r>
              <a:rPr lang="ru-RU" sz="19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актуализация </a:t>
            </a:r>
            <a:r>
              <a:rPr lang="ru-RU" sz="1900" b="1" i="1" dirty="0">
                <a:latin typeface="Arial" panose="020B0604020202020204" pitchFamily="34" charset="0"/>
                <a:cs typeface="Arial" panose="020B0604020202020204" pitchFamily="34" charset="0"/>
              </a:rPr>
              <a:t>локальных нормативных актов, регламентирующих порядок действий сотрудников (работников) при получении информации об угрозе совершения террористического акта в соответствии </a:t>
            </a:r>
            <a:br>
              <a:rPr lang="ru-RU" sz="1900" b="1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900" b="1" i="1" dirty="0">
                <a:latin typeface="Arial" panose="020B0604020202020204" pitchFamily="34" charset="0"/>
                <a:cs typeface="Arial" panose="020B0604020202020204" pitchFamily="34" charset="0"/>
              </a:rPr>
              <a:t>с Методическими рекомендациями </a:t>
            </a:r>
            <a:r>
              <a:rPr lang="ru-RU" sz="19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Управления </a:t>
            </a:r>
            <a:r>
              <a:rPr lang="ru-RU" sz="1900" b="1" i="1" dirty="0">
                <a:latin typeface="Arial" panose="020B0604020202020204" pitchFamily="34" charset="0"/>
                <a:cs typeface="Arial" panose="020B0604020202020204" pitchFamily="34" charset="0"/>
              </a:rPr>
              <a:t>Федеральной службы войск национальной гвардии Российской федерации по Свердловской области;</a:t>
            </a:r>
          </a:p>
          <a:p>
            <a:pPr marL="342900" indent="-342900" algn="just" fontAlgn="base">
              <a:buFont typeface="Wingdings" panose="05000000000000000000" pitchFamily="2" charset="2"/>
              <a:buChar char="ü"/>
            </a:pPr>
            <a:r>
              <a:rPr lang="ru-RU" sz="1900" b="1" i="1" dirty="0">
                <a:latin typeface="Arial" panose="020B0604020202020204" pitchFamily="34" charset="0"/>
                <a:cs typeface="Arial" panose="020B0604020202020204" pitchFamily="34" charset="0"/>
              </a:rPr>
              <a:t>проведен анализ состояния антитеррористической защищенности объектов (территорий) управлений и учреждений в соответствии с рекомендациями межведомственных комиссий по обследованию и категорированию объектов (территорий); </a:t>
            </a:r>
          </a:p>
          <a:p>
            <a:pPr marL="342900" indent="-342900" algn="just" fontAlgn="base">
              <a:buFont typeface="Wingdings" panose="05000000000000000000" pitchFamily="2" charset="2"/>
              <a:buChar char="ü"/>
            </a:pPr>
            <a:r>
              <a:rPr lang="ru-RU" sz="1900" b="1" i="1" dirty="0">
                <a:latin typeface="Arial" panose="020B0604020202020204" pitchFamily="34" charset="0"/>
                <a:cs typeface="Arial" panose="020B0604020202020204" pitchFamily="34" charset="0"/>
              </a:rPr>
              <a:t>определен перечень работ по совершенствованию инженерно-технической </a:t>
            </a:r>
            <a:r>
              <a:rPr lang="ru-RU" sz="19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укрепленности</a:t>
            </a:r>
            <a:r>
              <a:rPr lang="ru-RU" sz="1900" b="1" i="1" dirty="0">
                <a:latin typeface="Arial" panose="020B0604020202020204" pitchFamily="34" charset="0"/>
                <a:cs typeface="Arial" panose="020B0604020202020204" pitchFamily="34" charset="0"/>
              </a:rPr>
              <a:t> объектов на 2018 год. </a:t>
            </a:r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365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6704" y="332656"/>
            <a:ext cx="8424936" cy="432048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Нормативные документы</a:t>
            </a: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179512" y="2564904"/>
          <a:ext cx="878497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31540" y="759024"/>
            <a:ext cx="8280920" cy="56166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 fontAlgn="base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Постановление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Правительства Российской Федерации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07.02.2018 № 120 «О внесении изменений в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постановление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Правительства Российской Федерации от 13.05.2016 № 410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»: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342900" algn="just" fontAlgn="base" hangingPunct="0">
              <a:buFont typeface="Wingdings" panose="05000000000000000000" pitchFamily="2" charset="2"/>
              <a:buChar char="§"/>
            </a:pP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состав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межведомственной комиссии вместо представителей МВД России включаются представители Федеральной службы войск национальной гвардии России или подразделения вневедомственной охраны войск национальной гвардии России;</a:t>
            </a:r>
          </a:p>
          <a:p>
            <a:pPr indent="-342900" algn="just" fontAlgn="base" hangingPunct="0">
              <a:buFont typeface="Wingdings" panose="05000000000000000000" pitchFamily="2" charset="2"/>
              <a:buChar char="§"/>
            </a:pP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форме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паспорта слова «МВД России» заменяются словами «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Росгвардии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или подразделения вневедомственной охраны войск национальной гвардии России»;</a:t>
            </a:r>
          </a:p>
          <a:p>
            <a:pPr indent="-342900" algn="just" fontAlgn="base" hangingPunct="0">
              <a:buFont typeface="Wingdings" panose="05000000000000000000" pitchFamily="2" charset="2"/>
              <a:buChar char="§"/>
            </a:pP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раздел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III.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«Мероприятия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по обеспечению антитеррористической защищенности объектов (территорий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)»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включены мероприятия по защите служебной информации ограниченного распространения, содержащиеся в паспорте безопасности объекта, а также информации 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 принимаемых мерах по антитеррористической защищенности объекта.  </a:t>
            </a:r>
          </a:p>
          <a:p>
            <a:pPr algn="just" fontAlgn="base"/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0356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455377516"/>
              </p:ext>
            </p:extLst>
          </p:nvPr>
        </p:nvGraphicFramePr>
        <p:xfrm>
          <a:off x="179512" y="1412776"/>
          <a:ext cx="878497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504056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7" name="Рисунок 6" descr="C:\Users\al.popov\Desktop\1111.jpg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5" r="5154" b="64343"/>
          <a:stretch/>
        </p:blipFill>
        <p:spPr bwMode="auto">
          <a:xfrm>
            <a:off x="323528" y="764704"/>
            <a:ext cx="8568952" cy="5400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Овал 5"/>
          <p:cNvSpPr/>
          <p:nvPr/>
        </p:nvSpPr>
        <p:spPr>
          <a:xfrm>
            <a:off x="3995936" y="3717032"/>
            <a:ext cx="3744416" cy="1339502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692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6704" y="332656"/>
            <a:ext cx="8424936" cy="576064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Постановления Правительства Российской Федерации 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от 07.02.2018 № 120</a:t>
            </a: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179512" y="2564904"/>
          <a:ext cx="878497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31540" y="938414"/>
            <a:ext cx="8280920" cy="565893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 hangingPunct="0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В связи с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изменениями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необходимо:</a:t>
            </a:r>
          </a:p>
          <a:p>
            <a:pPr algn="just" fontAlgn="base" hangingPunct="0"/>
            <a: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Организовать 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взаимодействие с представителями Федеральной службы войск национальной гвардии России или подразделения вневедомственной охраны войск национальной гвардии России</a:t>
            </a:r>
            <a: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fontAlgn="base" hangingPunct="0"/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Издать 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в управлениях и учреждениях приказы </a:t>
            </a:r>
            <a: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 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внесении </a:t>
            </a:r>
            <a: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изменений в 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состав межведомственных комиссий по обследованию и категорированию объектов (территорий</a:t>
            </a:r>
            <a: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/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 hangingPunct="0"/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Согласовать паспорта безопасности </a:t>
            </a:r>
            <a: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 представителями 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Федеральной службы войск национальной гвардии России или подразделения вневедомственной охраны войск национальной гвардии России.</a:t>
            </a:r>
          </a:p>
          <a:p>
            <a:pPr algn="just" fontAlgn="base"/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382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6704" y="332656"/>
            <a:ext cx="8424936" cy="576064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Постановления Правительства Российской Федерации 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от 07.02.2018 № 120</a:t>
            </a: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179512" y="2564904"/>
          <a:ext cx="878497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31540" y="938414"/>
            <a:ext cx="8280920" cy="565893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пункт 15 дополнить пунктом «Г» следующего содержания:</a:t>
            </a:r>
          </a:p>
          <a:p>
            <a:pPr algn="just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«г) обеспечение защиты служебной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информации ограниченного распространения,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содержащейся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в паспорте безопасности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объекта (территории), иных документах и на других материальных носителях информации, в том числе служебной информации ограниченного распространения о принимаемых мерах по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антитеррористической защищенности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объекта (территории) достигается посредством:</a:t>
            </a:r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ограничения доступа должностных лиц (работников) к служебной информации ограниченного распространения, содержащейся в паспорте безопасности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объекта (территории), иных документах и на других материальных носителях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информации;</a:t>
            </a:r>
          </a:p>
          <a:p>
            <a:pPr algn="just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определения обязанностей лиц, допущенных к служебной информации ограниченного распространения, в том числе лиц, ответственных за хранение паспорта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безопасности объекта (территории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иных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документов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 на других материальных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носителей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информации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содержащих сведения о состоянии антитеррористической защищенности объекта (территории) и принимаемых мерах по её усилению;</a:t>
            </a:r>
          </a:p>
          <a:p>
            <a:pPr algn="just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обеспечения надлежащего хранения и использования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служебной информации ограниченного распространения, содержащейся в паспорте безопасности объекта (территории), иных документах и на других материальных носителях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информации;</a:t>
            </a:r>
          </a:p>
          <a:p>
            <a:pPr algn="just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организация и осуществления контроля за обеспечением установленного порядка работы со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служебной информации ограниченного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распространения и её хранения в целях выявления и предупреждения возможной утечки служебной информации, в то числе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содержащейся в паспорте безопасности объекта (территории), иных документах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на других материальных носителях информации;</a:t>
            </a:r>
          </a:p>
          <a:p>
            <a:pPr algn="just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подготовки и переподготовки должностных лиц (работников по вопросам работы </a:t>
            </a:r>
            <a:b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служебной информации ограниченного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распространения.» 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509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6704" y="332656"/>
            <a:ext cx="8424936" cy="576064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Постановления Правительства Российской Федерации 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от 07.02.2018 № 120</a:t>
            </a: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179512" y="2564904"/>
          <a:ext cx="878497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31540" y="938414"/>
            <a:ext cx="8280920" cy="565893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defPPr>
              <a:defRPr lang="ru-RU"/>
            </a:defPPr>
            <a:lvl1pPr algn="ctr" fontAlgn="base" hangingPunct="0">
              <a:spcBef>
                <a:spcPct val="0"/>
              </a:spcBef>
              <a:buNone/>
              <a:defRPr sz="2400" b="1" baseline="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ru-RU" sz="1800" dirty="0" smtClean="0"/>
              <a:t>     </a:t>
            </a:r>
            <a:r>
              <a:rPr lang="ru-RU" sz="1800" dirty="0"/>
              <a:t>В связи с изменениями необходимо:</a:t>
            </a:r>
          </a:p>
          <a:p>
            <a:pPr algn="just"/>
            <a:r>
              <a:rPr lang="ru-RU" sz="1800" dirty="0" smtClean="0"/>
              <a:t>        </a:t>
            </a:r>
            <a:r>
              <a:rPr lang="ru-RU" sz="1800" u="sng" dirty="0" smtClean="0"/>
              <a:t>Издать </a:t>
            </a:r>
            <a:r>
              <a:rPr lang="ru-RU" sz="1800" u="sng" dirty="0"/>
              <a:t>в управлениях и учреждениях приказы </a:t>
            </a:r>
            <a:r>
              <a:rPr lang="ru-RU" sz="1800" dirty="0"/>
              <a:t>о внесении изменений </a:t>
            </a:r>
            <a:r>
              <a:rPr lang="ru-RU" sz="1800" dirty="0" smtClean="0"/>
              <a:t>в </a:t>
            </a:r>
            <a:r>
              <a:rPr lang="ru-RU" sz="1800" dirty="0"/>
              <a:t>порядок работы с информацией ограниченного </a:t>
            </a:r>
            <a:r>
              <a:rPr lang="ru-RU" sz="1800" dirty="0" smtClean="0"/>
              <a:t>распространения, </a:t>
            </a:r>
            <a:r>
              <a:rPr lang="ru-RU" sz="1800" dirty="0"/>
              <a:t>которым будут утверждены:</a:t>
            </a:r>
          </a:p>
          <a:p>
            <a:pPr algn="just"/>
            <a:r>
              <a:rPr lang="ru-RU" sz="1800" u="sng" dirty="0" smtClean="0"/>
              <a:t>        Список </a:t>
            </a:r>
            <a:r>
              <a:rPr lang="ru-RU" sz="1800" u="sng" dirty="0"/>
              <a:t>должностных лиц (работников) </a:t>
            </a:r>
            <a:r>
              <a:rPr lang="ru-RU" sz="1800" dirty="0"/>
              <a:t>допущенных к служебной информации ограниченного распространения, содержащейся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в </a:t>
            </a:r>
            <a:r>
              <a:rPr lang="ru-RU" sz="1800" dirty="0"/>
              <a:t>паспорте безопасности объекта (территории</a:t>
            </a:r>
            <a:r>
              <a:rPr lang="ru-RU" sz="1800" dirty="0" smtClean="0"/>
              <a:t>) и иным сведениям </a:t>
            </a:r>
            <a:br>
              <a:rPr lang="ru-RU" sz="1800" dirty="0" smtClean="0"/>
            </a:br>
            <a:r>
              <a:rPr lang="ru-RU" sz="1800" dirty="0" smtClean="0"/>
              <a:t>о </a:t>
            </a:r>
            <a:r>
              <a:rPr lang="ru-RU" sz="1800" dirty="0"/>
              <a:t>состоянии антитеррористической защищенности объекта (территории) и принимаемых мерах по её усилению;</a:t>
            </a:r>
          </a:p>
          <a:p>
            <a:pPr algn="just"/>
            <a:r>
              <a:rPr lang="ru-RU" sz="1800" u="sng" dirty="0" smtClean="0"/>
              <a:t>        Инструкция </a:t>
            </a:r>
            <a:r>
              <a:rPr lang="ru-RU" sz="1800" u="sng" dirty="0"/>
              <a:t>должностным лицам, </a:t>
            </a:r>
            <a:r>
              <a:rPr lang="ru-RU" sz="1800" dirty="0"/>
              <a:t>допущенным к служебной информации ограниченного распространения, содержащейся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в </a:t>
            </a:r>
            <a:r>
              <a:rPr lang="ru-RU" sz="1800" dirty="0"/>
              <a:t>паспорте безопасности объекта (территории</a:t>
            </a:r>
            <a:r>
              <a:rPr lang="ru-RU" sz="1800" dirty="0" smtClean="0"/>
              <a:t>) </a:t>
            </a:r>
            <a:r>
              <a:rPr lang="ru-RU" sz="1800" dirty="0"/>
              <a:t>и иным сведениям </a:t>
            </a:r>
            <a:br>
              <a:rPr lang="ru-RU" sz="1800" dirty="0"/>
            </a:br>
            <a:r>
              <a:rPr lang="ru-RU" sz="1800" dirty="0"/>
              <a:t>о состоянии антитеррористической защищенности объекта (территории) и принимаемых мерах по её усилению</a:t>
            </a:r>
            <a:r>
              <a:rPr lang="ru-RU" sz="1800" dirty="0" smtClean="0"/>
              <a:t>, 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в которой определить порядок хранения паспорта безопасности объекта (территории) и другой информации, содержащей сведения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о </a:t>
            </a:r>
            <a:r>
              <a:rPr lang="ru-RU" sz="1800" dirty="0"/>
              <a:t>состоянии антитеррористической защищенности объекта (территории), организация контроля за обеспечением установленного порядка работы и </a:t>
            </a:r>
            <a:r>
              <a:rPr lang="ru-RU" sz="1800" dirty="0" smtClean="0"/>
              <a:t>меры по </a:t>
            </a:r>
            <a:r>
              <a:rPr lang="ru-RU" sz="1800" dirty="0"/>
              <a:t>предупреждению возможной утечки указанной информации.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179952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6704" y="332656"/>
            <a:ext cx="8424936" cy="576064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V. Контроль за выполнением требований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к антитеррористической защищенности объектов (территорий)</a:t>
            </a: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179512" y="2564904"/>
          <a:ext cx="878497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31540" y="938414"/>
            <a:ext cx="8280920" cy="565893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23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. Контроль за выполнением требований к антитеррористической защищенности объектов (территорий) осуществляется руководителями органов (организаций), являющихся правообладателями объектов (территорий), или уполномоченными ими лицами в виде проверок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24. Плановая проверка антитеррористической защищенности объекта (территории) проводится не реже одного раза в 3 года в соответствии с планом-графиком проверок, утверждаемым руководителем органа (организации), являющегося правообладателем объекта (территории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/>
            <a:r>
              <a:rPr lang="ru-RU" sz="1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Не позднее </a:t>
            </a:r>
            <a:r>
              <a:rPr lang="ru-RU" sz="1600" b="1" u="sng" dirty="0">
                <a:latin typeface="Arial" panose="020B0604020202020204" pitchFamily="34" charset="0"/>
                <a:cs typeface="Arial" panose="020B0604020202020204" pitchFamily="34" charset="0"/>
              </a:rPr>
              <a:t>2019 года во всех управлениях и учреждениях, имеющих паспорта безопасности должны быть проведены плановые проверки.</a:t>
            </a:r>
          </a:p>
          <a:p>
            <a:pPr algn="just"/>
            <a:endParaRPr lang="ru-RU" sz="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26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. Внеплановая проверка антитеррористической защищенности объекта (территории) проводится по решению руководителя органа (организации), являющегося правообладателем объекта (территории), и (или) вышестоящего органа (организации) при получении информации о несоблюдении на объекте (территории) требований к антитеррористической защищенности объекта (территории), а также после актуализации паспорта безопасности объекта (территории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. По результатам плановой или внеплановой проверки антитеррористической защищенности объекта (территории) оформляется акт проверки с отражением в нем состояния антитеррористической защищенности объекта (территории) и предложений по устранению выявленных нарушений и недостатков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. В целях устранения нарушений и недостатков, выявленных в ходе проведения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проверки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антитеррористической защищенности объекта (территории), должностным лицом, осуществляющим непосредственное руководство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объекте (территории), составляется план мероприятий по устранению выявленных нарушений и недостатков, копия которого направляется в орган (организацию), проводивший проверку.</a:t>
            </a:r>
          </a:p>
          <a:p>
            <a:pPr algn="just" fontAlgn="base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862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6704" y="332656"/>
            <a:ext cx="8424936" cy="36004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VI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. Паспорт безопасности объекта (территории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179512" y="2564904"/>
          <a:ext cx="878497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66704" y="836712"/>
            <a:ext cx="8280920" cy="565893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>
              <a:lnSpc>
                <a:spcPts val="2500"/>
              </a:lnSpc>
            </a:pP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600" b="1" u="sng" dirty="0">
                <a:latin typeface="Arial" panose="020B0604020202020204" pitchFamily="34" charset="0"/>
                <a:cs typeface="Arial" panose="020B0604020202020204" pitchFamily="34" charset="0"/>
              </a:rPr>
              <a:t>Актуализация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паспорта безопасности объекта (территории) осуществляется </a:t>
            </a:r>
            <a:r>
              <a:rPr lang="ru-RU" sz="1600" b="1" u="sng" dirty="0">
                <a:latin typeface="Arial" panose="020B0604020202020204" pitchFamily="34" charset="0"/>
                <a:cs typeface="Arial" panose="020B0604020202020204" pitchFamily="34" charset="0"/>
              </a:rPr>
              <a:t>не реже одного раза в 5 лет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, а также в случае изменения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2500"/>
              </a:lnSpc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а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) общей площади и периметра объекта (территории);</a:t>
            </a:r>
          </a:p>
          <a:p>
            <a:pPr algn="just">
              <a:lnSpc>
                <a:spcPts val="2500"/>
              </a:lnSpc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б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) количества потенциально опасных и критических элементов объекта (территории);</a:t>
            </a:r>
          </a:p>
          <a:p>
            <a:pPr algn="just">
              <a:lnSpc>
                <a:spcPts val="2500"/>
              </a:lnSpc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в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) сил и средств, привлекаемых для обеспечения антитеррористической защищенности объекта (территории);</a:t>
            </a:r>
          </a:p>
          <a:p>
            <a:pPr algn="just">
              <a:lnSpc>
                <a:spcPts val="2500"/>
              </a:lnSpc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г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) мер по инженерно-технической защите объекта (территории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2500"/>
              </a:lnSpc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36. Актуализация паспорта безопасности объекта (территории) осуществляется в порядке, предусмотренном для его разработки.</a:t>
            </a:r>
          </a:p>
          <a:p>
            <a:pPr algn="just">
              <a:lnSpc>
                <a:spcPts val="2500"/>
              </a:lnSpc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37. Изменения вносятся во все экземпляры паспорта безопасности объекта (территории) с указанием причин и дат их внесения.</a:t>
            </a:r>
          </a:p>
          <a:p>
            <a:pPr algn="just">
              <a:lnSpc>
                <a:spcPts val="2500"/>
              </a:lnSpc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38. Решение о замене паспорта безопасности объекта (территории) принимается должностным лицом, осуществляющим непосредственное руководство деятельностью работников на объекте (территории),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результатам его актуализации.</a:t>
            </a:r>
          </a:p>
          <a:p>
            <a:pPr algn="just">
              <a:lnSpc>
                <a:spcPts val="2500"/>
              </a:lnSpc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39. Утративший силу паспорт безопасности объекта (территории) хранится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объекте (территории) в течение 5 лет.</a:t>
            </a:r>
          </a:p>
          <a:p>
            <a:pPr algn="just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just"/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7868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843" y="836712"/>
            <a:ext cx="9144000" cy="3024336"/>
          </a:xfrm>
        </p:spPr>
        <p:txBody>
          <a:bodyPr anchor="t">
            <a:noAutofit/>
          </a:bodyPr>
          <a:lstStyle/>
          <a:p>
            <a:r>
              <a:rPr lang="ru-RU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 </a:t>
            </a:r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предоставлении </a:t>
            </a:r>
            <a:r>
              <a:rPr lang="ru-RU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отчетов </a:t>
            </a:r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 состоянии комплексной </a:t>
            </a:r>
            <a:r>
              <a:rPr lang="ru-RU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безопасности</a:t>
            </a:r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учреждениях социального обслуживания Свердловской </a:t>
            </a:r>
            <a:r>
              <a:rPr lang="ru-RU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области</a:t>
            </a:r>
            <a:endParaRPr lang="ru-RU" sz="3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105980" y="6165304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23 мая 2018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" y="4421354"/>
            <a:ext cx="2186893" cy="2235062"/>
          </a:xfrm>
          <a:prstGeom prst="rect">
            <a:avLst/>
          </a:prstGeom>
        </p:spPr>
      </p:pic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3871718" y="3933056"/>
            <a:ext cx="504056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Александр Геннадьевич Попов,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главный специалист отдела организации деятельности учреждений социального обслуживания </a:t>
            </a:r>
          </a:p>
          <a:p>
            <a:pPr eaLnBrk="1" hangingPunct="1"/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Министерства социальной политики Свердловской области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948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53536" cy="79208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Нормативные документы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179512" y="1052736"/>
          <a:ext cx="878497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67544" y="1052736"/>
            <a:ext cx="8280920" cy="52565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450000" algn="just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Перечень поручений Президента Российской Федерации от 13.11.2009 № Пр-3021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450000" algn="just"/>
            <a:endParaRPr lang="ru-RU" sz="9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000" algn="just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Письмо полномочного представителя Президента Российской Федерации в Уральском федеральном округе от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25.01.2017 № А54-8-77.</a:t>
            </a:r>
          </a:p>
          <a:p>
            <a:pPr indent="450000" algn="just"/>
            <a:endParaRPr lang="ru-RU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000" algn="just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Письмо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Министерства социальной политики Свердловской области от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17.10.2017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№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07-18-16/7944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«О направлении информации по исполнению </a:t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абзаца 2 пункта 2 перечня поручений </a:t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Президента Российской Федерации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13 ноября 2009 года №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Пр-3021».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000" algn="just"/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000" algn="just"/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8421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24936" cy="641268"/>
          </a:xfrm>
        </p:spPr>
        <p:txBody>
          <a:bodyPr>
            <a:no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Раздел 1. Информация об укреплении материально-технической базы 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 обеспечении комплексной безопасности за период 2014-2017 годов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-1029972" y="2558100"/>
          <a:ext cx="18114147" cy="12600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83552" y="1052736"/>
            <a:ext cx="8280920" cy="53285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 fontAlgn="base"/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07" t="25468" r="15224" b="11797"/>
          <a:stretch>
            <a:fillRect/>
          </a:stretch>
        </p:blipFill>
        <p:spPr bwMode="auto">
          <a:xfrm>
            <a:off x="179512" y="908719"/>
            <a:ext cx="8811109" cy="5136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1315632" y="4653136"/>
            <a:ext cx="757684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315632" y="3140968"/>
            <a:ext cx="757684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599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81523"/>
            <a:ext cx="8424936" cy="499205"/>
          </a:xfrm>
        </p:spPr>
        <p:txBody>
          <a:bodyPr>
            <a:no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Раздел 1. Информация об укреплении материально-технической базы 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 обеспечении комплексной безопасности за период 2014-2017 годов</a:t>
            </a: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-1029972" y="2558100"/>
          <a:ext cx="18114147" cy="12600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83552" y="1052736"/>
            <a:ext cx="8280920" cy="53285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 fontAlgn="base"/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Рисунок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05" t="23056" r="14804" b="19839"/>
          <a:stretch>
            <a:fillRect/>
          </a:stretch>
        </p:blipFill>
        <p:spPr bwMode="auto">
          <a:xfrm>
            <a:off x="313271" y="1052736"/>
            <a:ext cx="8714875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1187624" y="5949280"/>
            <a:ext cx="757684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69057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1669" y="362355"/>
            <a:ext cx="8424936" cy="47435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Раздел 2 Информация об укреплении материально-технической базы 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 обеспечении комплексной безопасности за 2018 год </a:t>
            </a: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-1029972" y="2558100"/>
          <a:ext cx="18114147" cy="12600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1043607" y="1812183"/>
            <a:ext cx="19148561" cy="940425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 fontAlgn="base"/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563230" y="836712"/>
            <a:ext cx="8329249" cy="5760640"/>
            <a:chOff x="2177" y="6828"/>
            <a:chExt cx="5672" cy="4948"/>
          </a:xfrm>
        </p:grpSpPr>
        <p:pic>
          <p:nvPicPr>
            <p:cNvPr id="3075" name="Рисунок 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326" t="21732" r="14389" b="49869"/>
            <a:stretch>
              <a:fillRect/>
            </a:stretch>
          </p:blipFill>
          <p:spPr bwMode="auto">
            <a:xfrm>
              <a:off x="2177" y="10187"/>
              <a:ext cx="5668" cy="1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" name="Рисунок 1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406" t="17427" r="14351" b="21452"/>
            <a:stretch>
              <a:fillRect/>
            </a:stretch>
          </p:blipFill>
          <p:spPr bwMode="auto">
            <a:xfrm>
              <a:off x="2180" y="6828"/>
              <a:ext cx="5669" cy="3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8" name="Прямая соединительная линия 7"/>
          <p:cNvCxnSpPr/>
          <p:nvPr/>
        </p:nvCxnSpPr>
        <p:spPr>
          <a:xfrm>
            <a:off x="1309757" y="6597352"/>
            <a:ext cx="757684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82326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/>
          </p:nvPr>
        </p:nvGraphicFramePr>
        <p:xfrm>
          <a:off x="-1029972" y="2558100"/>
          <a:ext cx="18114147" cy="12600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83552" y="1052736"/>
            <a:ext cx="8280920" cy="53285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 fontAlgn="base"/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Рисунок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02" t="17159" r="14804" b="17426"/>
          <a:stretch>
            <a:fillRect/>
          </a:stretch>
        </p:blipFill>
        <p:spPr bwMode="auto">
          <a:xfrm>
            <a:off x="1115616" y="996988"/>
            <a:ext cx="7560840" cy="4304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единительная линия 5"/>
          <p:cNvCxnSpPr/>
          <p:nvPr/>
        </p:nvCxnSpPr>
        <p:spPr>
          <a:xfrm flipV="1">
            <a:off x="1475656" y="1340768"/>
            <a:ext cx="6900192" cy="367240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475656" y="1340768"/>
            <a:ext cx="6900192" cy="367240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Заголовок 2"/>
          <p:cNvSpPr>
            <a:spLocks noGrp="1"/>
          </p:cNvSpPr>
          <p:nvPr>
            <p:ph type="title"/>
          </p:nvPr>
        </p:nvSpPr>
        <p:spPr>
          <a:xfrm>
            <a:off x="912168" y="352279"/>
            <a:ext cx="7653536" cy="84447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Раздел 2 Информация об укреплении материально-технической базы 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 обеспечении комплексной безопасности за 2018 год </a:t>
            </a:r>
          </a:p>
        </p:txBody>
      </p:sp>
      <p:sp>
        <p:nvSpPr>
          <p:cNvPr id="13" name="Заголовок 2"/>
          <p:cNvSpPr txBox="1">
            <a:spLocks/>
          </p:cNvSpPr>
          <p:nvPr/>
        </p:nvSpPr>
        <p:spPr>
          <a:xfrm>
            <a:off x="755576" y="5251491"/>
            <a:ext cx="8280920" cy="97901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Примерный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перечень основных видов работ по обеспечению комплексной безопасности, указанный после таблицы, дан для образца,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самом отчёте данный перечень не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указывается.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pPr algn="l"/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4789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81524"/>
            <a:ext cx="8424936" cy="57121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Разделы 3, 4, и 5  Информация по устранению нарушений, выявленных надзорными органами</a:t>
            </a: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-711207" y="3462056"/>
          <a:ext cx="38559717" cy="29562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83552" y="1052736"/>
            <a:ext cx="8280920" cy="53285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 fontAlgn="base"/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8" t="21716" r="14200" b="39410"/>
          <a:stretch>
            <a:fillRect/>
          </a:stretch>
        </p:blipFill>
        <p:spPr bwMode="auto">
          <a:xfrm>
            <a:off x="285070" y="1052736"/>
            <a:ext cx="8491978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483552" y="4509120"/>
            <a:ext cx="8280920" cy="114071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         Обязательно должны указываться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дата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 № акта, представления или предписания органа, проводившего проверку.</a:t>
            </a:r>
          </a:p>
          <a:p>
            <a:pPr algn="l"/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pPr algn="l"/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9610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81524"/>
            <a:ext cx="8424936" cy="35518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Раздел 6. О состоянии объектов (зданий)</a:t>
            </a: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-1029972" y="2558100"/>
          <a:ext cx="18114147" cy="12600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83552" y="1052736"/>
            <a:ext cx="8280920" cy="53285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 fontAlgn="base"/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Рисунок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96" t="31367" r="13747" b="20644"/>
          <a:stretch>
            <a:fillRect/>
          </a:stretch>
        </p:blipFill>
        <p:spPr bwMode="auto">
          <a:xfrm>
            <a:off x="251520" y="1052736"/>
            <a:ext cx="8369492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411822" y="4860368"/>
            <a:ext cx="8280920" cy="17369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«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Численность персонала» (по штатному расписанию и по факту) указываются одним числом за учреждение - без разбивки по зданиям.</a:t>
            </a:r>
          </a:p>
          <a:p>
            <a:pPr algn="l"/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pPr algn="l"/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«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Процент износа» «Плановое количество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койко-мест»,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«Проживающих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 факту»,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«Степень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огнестойкости»,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«Ориентировочное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время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прибытия ближайшего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пожарного»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за каждое здание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постоянным проживанием людей.</a:t>
            </a:r>
          </a:p>
          <a:p>
            <a:pPr algn="l" fontAlgn="base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3934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81524"/>
            <a:ext cx="8424936" cy="35518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Раздел 6. О состоянии объектов (зданий)</a:t>
            </a: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-1029972" y="2558100"/>
          <a:ext cx="18114147" cy="12600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83552" y="1052736"/>
            <a:ext cx="8280920" cy="53285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 fontAlgn="base"/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2"/>
          <p:cNvSpPr txBox="1">
            <a:spLocks/>
          </p:cNvSpPr>
          <p:nvPr/>
        </p:nvSpPr>
        <p:spPr>
          <a:xfrm>
            <a:off x="433428" y="903868"/>
            <a:ext cx="8280920" cy="10849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 fontAlgn="base"/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Процент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износа объекта (здания) с постоянным проживанием людей подсчитывается в соответствии с Нормативными и фактическими сроками эксплуатации зданий. акта в соответствии 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 rotWithShape="1">
          <a:blip r:embed="rId7"/>
          <a:srcRect t="24410" r="57405" b="21474"/>
          <a:stretch/>
        </p:blipFill>
        <p:spPr bwMode="auto">
          <a:xfrm>
            <a:off x="501712" y="1700808"/>
            <a:ext cx="8262760" cy="4680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287906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81524"/>
            <a:ext cx="8424936" cy="571212"/>
          </a:xfrm>
        </p:spPr>
        <p:txBody>
          <a:bodyPr>
            <a:noAutofit/>
          </a:bodyPr>
          <a:lstStyle/>
          <a:p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Раздел 7. Общие сведения о чрезвычайных ситуациях и происшествиях в текущем году</a:t>
            </a: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-1029972" y="2558100"/>
          <a:ext cx="18114147" cy="12600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483552" y="1052736"/>
            <a:ext cx="8280920" cy="53285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 fontAlgn="base"/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2"/>
          <p:cNvSpPr txBox="1">
            <a:spLocks/>
          </p:cNvSpPr>
          <p:nvPr/>
        </p:nvSpPr>
        <p:spPr>
          <a:xfrm>
            <a:off x="286920" y="3001804"/>
            <a:ext cx="8424936" cy="355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7"/>
          <a:srcRect l="30167" t="22798" r="11703" b="51180"/>
          <a:stretch/>
        </p:blipFill>
        <p:spPr bwMode="auto">
          <a:xfrm>
            <a:off x="501856" y="3715345"/>
            <a:ext cx="8244312" cy="20774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Заголовок 2"/>
          <p:cNvSpPr txBox="1">
            <a:spLocks/>
          </p:cNvSpPr>
          <p:nvPr/>
        </p:nvSpPr>
        <p:spPr>
          <a:xfrm>
            <a:off x="449288" y="1052736"/>
            <a:ext cx="8424936" cy="28083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В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соответствии с протоколом постоянно действующего рабочего совещания при главном федеральном инспекторе по Свердловской области по вопросам контрольной деятельности от 08.02.2018 № 2:</a:t>
            </a:r>
          </a:p>
          <a:p>
            <a:pPr algn="l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…в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адрес главного федерального инспектора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Свердловской области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представляется информация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 происшествиях в учреждениях социального обслуживания Свердловской области с постоянным проживанием людей, в том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числе: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насильственное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преступление, </a:t>
            </a:r>
            <a:endParaRPr lang="ru-RU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происшествие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создавшее угрозу жизни и здоровью проживающих, </a:t>
            </a:r>
            <a:endParaRPr lang="ru-RU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отравление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ru-RU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массовое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заболевание, </a:t>
            </a:r>
            <a:endParaRPr lang="ru-RU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пожар,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нападение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на объект и т.п. </a:t>
            </a:r>
          </a:p>
        </p:txBody>
      </p:sp>
    </p:spTree>
    <p:extLst>
      <p:ext uri="{BB962C8B-B14F-4D97-AF65-F5344CB8AC3E}">
        <p14:creationId xmlns:p14="http://schemas.microsoft.com/office/powerpoint/2010/main" val="6544452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5090</TotalTime>
  <Words>1343</Words>
  <Application>Microsoft Office PowerPoint</Application>
  <PresentationFormat>Экран (4:3)</PresentationFormat>
  <Paragraphs>124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Arial</vt:lpstr>
      <vt:lpstr>Arial Black</vt:lpstr>
      <vt:lpstr>Calibri</vt:lpstr>
      <vt:lpstr>Candara</vt:lpstr>
      <vt:lpstr>Symbol</vt:lpstr>
      <vt:lpstr>Times New Roman</vt:lpstr>
      <vt:lpstr>Wingdings</vt:lpstr>
      <vt:lpstr>Шаблон презентации на 14082013(2)</vt:lpstr>
      <vt:lpstr>Об организации и выполнении мероприятий по обеспечению антитеррористической защищенности объектов (территорий) организаций, находящихся в ведении Министерства социальной политики Свердловской области</vt:lpstr>
      <vt:lpstr>Нормативные документы</vt:lpstr>
      <vt:lpstr>Нормативные документы</vt:lpstr>
      <vt:lpstr>Мероприятия, выполненные в управления и учреждениях</vt:lpstr>
      <vt:lpstr>Организационно-Методические документы</vt:lpstr>
      <vt:lpstr>Организационно-Методические документы</vt:lpstr>
      <vt:lpstr>Мероприятия, выполненные в управления и учреждениях</vt:lpstr>
      <vt:lpstr>Нормативные документы</vt:lpstr>
      <vt:lpstr>Презентация PowerPoint</vt:lpstr>
      <vt:lpstr>Постановления Правительства Российской Федерации  от 07.02.2018 № 120</vt:lpstr>
      <vt:lpstr>Постановления Правительства Российской Федерации  от 07.02.2018 № 120</vt:lpstr>
      <vt:lpstr>Постановления Правительства Российской Федерации  от 07.02.2018 № 120</vt:lpstr>
      <vt:lpstr>V. Контроль за выполнением требований к антитеррористической защищенности объектов (территорий)</vt:lpstr>
      <vt:lpstr> VI. Паспорт безопасности объекта (территории)</vt:lpstr>
      <vt:lpstr> О предоставлении отчетов  о состоянии комплексной безопасности в учреждениях социального обслуживания Свердловской области</vt:lpstr>
      <vt:lpstr>Нормативные документы</vt:lpstr>
      <vt:lpstr>Раздел 1. Информация об укреплении материально-технической базы  и обеспечении комплексной безопасности за период 2014-2017 годов</vt:lpstr>
      <vt:lpstr>Раздел 1. Информация об укреплении материально-технической базы  и обеспечении комплексной безопасности за период 2014-2017 годов</vt:lpstr>
      <vt:lpstr>Раздел 2 Информация об укреплении материально-технической базы  и обеспечении комплексной безопасности за 2018 год </vt:lpstr>
      <vt:lpstr>Раздел 2 Информация об укреплении материально-технической базы  и обеспечении комплексной безопасности за 2018 год </vt:lpstr>
      <vt:lpstr>Разделы 3, 4, и 5  Информация по устранению нарушений, выявленных надзорными органами</vt:lpstr>
      <vt:lpstr>Раздел 6. О состоянии объектов (зданий)</vt:lpstr>
      <vt:lpstr>Раздел 6. О состоянии объектов (зданий)</vt:lpstr>
      <vt:lpstr>Раздел 7. Общие сведения о чрезвычайных ситуациях и происшествиях в текущем году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Вершинина Камилла Игоревна</cp:lastModifiedBy>
  <cp:revision>407</cp:revision>
  <dcterms:created xsi:type="dcterms:W3CDTF">2013-09-24T14:29:11Z</dcterms:created>
  <dcterms:modified xsi:type="dcterms:W3CDTF">2018-05-23T07:33:10Z</dcterms:modified>
</cp:coreProperties>
</file>