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29.01.2020</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29.01.2020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29.01.2020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29.01.2020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29.01.2020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29.01.2020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29.01.2020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29.01.2020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29.01.2020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29.01.2020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29.01.2020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29.01.2020</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u="sng" dirty="0">
                <a:effectLst/>
              </a:rPr>
              <a:t>Место приказа № 302н в системе нормативного правового регулирования.</a:t>
            </a:r>
            <a:endParaRPr lang="ru-RU" dirty="0"/>
          </a:p>
        </p:txBody>
      </p:sp>
    </p:spTree>
    <p:extLst>
      <p:ext uri="{BB962C8B-B14F-4D97-AF65-F5344CB8AC3E}">
        <p14:creationId xmlns:p14="http://schemas.microsoft.com/office/powerpoint/2010/main" val="3203854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Общее описание рассматриваемого регулирования.</a:t>
            </a:r>
            <a:endParaRPr lang="ru-RU" sz="3200" dirty="0"/>
          </a:p>
        </p:txBody>
      </p:sp>
      <p:sp>
        <p:nvSpPr>
          <p:cNvPr id="3" name="Объект 2"/>
          <p:cNvSpPr>
            <a:spLocks noGrp="1"/>
          </p:cNvSpPr>
          <p:nvPr>
            <p:ph idx="1"/>
          </p:nvPr>
        </p:nvSpPr>
        <p:spPr/>
        <p:txBody>
          <a:bodyPr>
            <a:normAutofit lnSpcReduction="10000"/>
          </a:bodyPr>
          <a:lstStyle/>
          <a:p>
            <a:r>
              <a:rPr lang="ru-RU" dirty="0"/>
              <a:t>Приказом № 302н утверждены Перечни вредных и (или) опасных производственных факторов и работ, при выполнении которых проводятся обязательные предварительные и периодические медицинские осмотры (обследования), и Порядок проведения обязательных предварительных и периодических медицинских осмотров (обследований) работников, занятых на тяжелых работах и на работах с вредными и (или) опасными условиями труда. Указанные Перечни и Порядок были введены в действие с 1 января 2012 года.</a:t>
            </a:r>
          </a:p>
          <a:p>
            <a:endParaRPr lang="ru-RU" dirty="0"/>
          </a:p>
        </p:txBody>
      </p:sp>
    </p:spTree>
    <p:extLst>
      <p:ext uri="{BB962C8B-B14F-4D97-AF65-F5344CB8AC3E}">
        <p14:creationId xmlns:p14="http://schemas.microsoft.com/office/powerpoint/2010/main" val="231466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Общее описание рассматриваемого регулирования.</a:t>
            </a:r>
            <a:endParaRPr lang="ru-RU" sz="3200" dirty="0"/>
          </a:p>
        </p:txBody>
      </p:sp>
      <p:sp>
        <p:nvSpPr>
          <p:cNvPr id="3" name="Объект 2"/>
          <p:cNvSpPr>
            <a:spLocks noGrp="1"/>
          </p:cNvSpPr>
          <p:nvPr>
            <p:ph idx="1"/>
          </p:nvPr>
        </p:nvSpPr>
        <p:spPr/>
        <p:txBody>
          <a:bodyPr/>
          <a:lstStyle/>
          <a:p>
            <a:r>
              <a:rPr lang="ru-RU" dirty="0"/>
              <a:t>Обязательные предварительные медицинские осмотры (обследования) при поступлении на работу проводятся с целью определения соответствия состояния здоровья лица, поступающего на работу, поручаемой ему работе, а также с целью раннего выявления и профилактики заболеваний.</a:t>
            </a:r>
          </a:p>
          <a:p>
            <a:endParaRPr lang="ru-RU" dirty="0"/>
          </a:p>
        </p:txBody>
      </p:sp>
    </p:spTree>
    <p:extLst>
      <p:ext uri="{BB962C8B-B14F-4D97-AF65-F5344CB8AC3E}">
        <p14:creationId xmlns:p14="http://schemas.microsoft.com/office/powerpoint/2010/main" val="3684641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Общее описание рассматриваемого регулирования.</a:t>
            </a:r>
            <a:endParaRPr lang="ru-RU" sz="3200" dirty="0"/>
          </a:p>
        </p:txBody>
      </p:sp>
      <p:sp>
        <p:nvSpPr>
          <p:cNvPr id="3" name="Объект 2"/>
          <p:cNvSpPr>
            <a:spLocks noGrp="1"/>
          </p:cNvSpPr>
          <p:nvPr>
            <p:ph idx="1"/>
          </p:nvPr>
        </p:nvSpPr>
        <p:spPr/>
        <p:txBody>
          <a:bodyPr/>
          <a:lstStyle/>
          <a:p>
            <a:r>
              <a:rPr lang="ru-RU" dirty="0"/>
              <a:t>Обязательные периодические медицинские осмотры (обследования) проводятся в следующих целях: динамического наблюдения за состоянием здоровья работников, своевременного выявления заболеваний, начальных форм профессиональных заболеваний, ранних признаков воздействия вредных и (или) опасных производственных факторов на состояние здоровья работников, формирования групп риска по развитию профессиональных заболеваний</a:t>
            </a:r>
          </a:p>
        </p:txBody>
      </p:sp>
    </p:spTree>
    <p:extLst>
      <p:ext uri="{BB962C8B-B14F-4D97-AF65-F5344CB8AC3E}">
        <p14:creationId xmlns:p14="http://schemas.microsoft.com/office/powerpoint/2010/main" val="4272390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Общее описание рассматриваемого регулирования.</a:t>
            </a:r>
            <a:endParaRPr lang="ru-RU" sz="3200" dirty="0"/>
          </a:p>
        </p:txBody>
      </p:sp>
      <p:sp>
        <p:nvSpPr>
          <p:cNvPr id="3" name="Объект 2"/>
          <p:cNvSpPr>
            <a:spLocks noGrp="1"/>
          </p:cNvSpPr>
          <p:nvPr>
            <p:ph idx="1"/>
          </p:nvPr>
        </p:nvSpPr>
        <p:spPr/>
        <p:txBody>
          <a:bodyPr>
            <a:normAutofit fontScale="85000" lnSpcReduction="20000"/>
          </a:bodyPr>
          <a:lstStyle/>
          <a:p>
            <a:r>
              <a:rPr lang="ru-RU" dirty="0"/>
              <a:t>выявления заболеваний, состояний, являющихся медицинскими противопоказаниями для продолжения работы, связанной с воздействием вредных и (или) опасных производственных факторов, а также работ, при выполнении которых обязательно проведение предварительных и периодических медицинских осмотров (обследований) работников в целях охраны здоровья населения, предупреждения возникновения и распространения заболеваний; своевременного проведения профилактических и реабилитационных мероприятий, направленных на сохранение здоровья и восстановление трудоспособности работников; своевременного выявления и предупреждения возникновения и распространения инфекционных и паразитарных заболеваний; предупреждения несчастных случаев на производстве.</a:t>
            </a:r>
          </a:p>
          <a:p>
            <a:endParaRPr lang="ru-RU" dirty="0"/>
          </a:p>
        </p:txBody>
      </p:sp>
    </p:spTree>
    <p:extLst>
      <p:ext uri="{BB962C8B-B14F-4D97-AF65-F5344CB8AC3E}">
        <p14:creationId xmlns:p14="http://schemas.microsoft.com/office/powerpoint/2010/main" val="3947973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Предварительные и периодические осмотры проводятся медицинскими организациями любой формы собственности, имеющими право на проведение предварительных и периодических осмотров, а также на экспертизу профессиональной пригодности в соответствии с действующими нормативными правовыми актами.</a:t>
            </a:r>
          </a:p>
          <a:p>
            <a:endParaRPr lang="ru-RU" dirty="0"/>
          </a:p>
        </p:txBody>
      </p:sp>
    </p:spTree>
    <p:extLst>
      <p:ext uri="{BB962C8B-B14F-4D97-AF65-F5344CB8AC3E}">
        <p14:creationId xmlns:p14="http://schemas.microsoft.com/office/powerpoint/2010/main" val="359769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Обязанности по организации проведения предварительных и периодических осмотров работников возлагаются на работодателя.</a:t>
            </a:r>
          </a:p>
          <a:p>
            <a:endParaRPr lang="ru-RU" dirty="0"/>
          </a:p>
        </p:txBody>
      </p:sp>
    </p:spTree>
    <p:extLst>
      <p:ext uri="{BB962C8B-B14F-4D97-AF65-F5344CB8AC3E}">
        <p14:creationId xmlns:p14="http://schemas.microsoft.com/office/powerpoint/2010/main" val="692361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Приказ № 302н издан в соответствии со статьей 213 Трудового кодекса Российской Федерации (далее — Трудовой кодекс), статьей 46 Федерального закона от 21 ноября 2011 г. № 323-ФЗ «Об основах охраны здоровья граждан в Российской Федерации», статьей 34 Федерального закона от 30 марта 1999 г. № 52-ФЗ «О санитарно-эпидемиологическом благополучии населения».</a:t>
            </a:r>
          </a:p>
          <a:p>
            <a:endParaRPr lang="ru-RU" dirty="0"/>
          </a:p>
        </p:txBody>
      </p:sp>
    </p:spTree>
    <p:extLst>
      <p:ext uri="{BB962C8B-B14F-4D97-AF65-F5344CB8AC3E}">
        <p14:creationId xmlns:p14="http://schemas.microsoft.com/office/powerpoint/2010/main" val="3627414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Для идентификации вредных и опасных производственных факторов в соответствии с Федеральным законом от 28 декабря 2013 г. № 426-ФЗ «О специальной оценке условий труда» (далее — Закон № 426-ФЗ) каждый работодатель должен провести специальную оценку условий труда.</a:t>
            </a:r>
          </a:p>
          <a:p>
            <a:endParaRPr lang="ru-RU" dirty="0"/>
          </a:p>
        </p:txBody>
      </p:sp>
    </p:spTree>
    <p:extLst>
      <p:ext uri="{BB962C8B-B14F-4D97-AF65-F5344CB8AC3E}">
        <p14:creationId xmlns:p14="http://schemas.microsoft.com/office/powerpoint/2010/main" val="2221137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По результатам проведения специальной оценки условий труда устанавливаются классы (подклассы) условий труда на рабочих местах.</a:t>
            </a:r>
          </a:p>
          <a:p>
            <a:endParaRPr lang="ru-RU" dirty="0"/>
          </a:p>
        </p:txBody>
      </p:sp>
    </p:spTree>
    <p:extLst>
      <p:ext uri="{BB962C8B-B14F-4D97-AF65-F5344CB8AC3E}">
        <p14:creationId xmlns:p14="http://schemas.microsoft.com/office/powerpoint/2010/main" val="1434631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600" b="1" dirty="0"/>
              <a:t>Общее описание рассматриваемого регулирования.</a:t>
            </a:r>
            <a:endParaRPr lang="ru-RU" sz="3600" dirty="0"/>
          </a:p>
        </p:txBody>
      </p:sp>
      <p:sp>
        <p:nvSpPr>
          <p:cNvPr id="3" name="Объект 2"/>
          <p:cNvSpPr>
            <a:spLocks noGrp="1"/>
          </p:cNvSpPr>
          <p:nvPr>
            <p:ph idx="1"/>
          </p:nvPr>
        </p:nvSpPr>
        <p:spPr/>
        <p:txBody>
          <a:bodyPr/>
          <a:lstStyle/>
          <a:p>
            <a:r>
              <a:rPr lang="ru-RU" dirty="0"/>
              <a:t>Результаты специальной оценки условий труда используются, в частности, для организации предварительных (при поступлении на работу) и периодических (в течение трудовой деятельности) медицинских осмотров работников.</a:t>
            </a:r>
          </a:p>
          <a:p>
            <a:endParaRPr lang="ru-RU" dirty="0"/>
          </a:p>
        </p:txBody>
      </p:sp>
    </p:spTree>
    <p:extLst>
      <p:ext uri="{BB962C8B-B14F-4D97-AF65-F5344CB8AC3E}">
        <p14:creationId xmlns:p14="http://schemas.microsoft.com/office/powerpoint/2010/main" val="437001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a:t>Расходы хозяйствующих субъектов на выполнение требований приказа № 302н</a:t>
            </a:r>
          </a:p>
        </p:txBody>
      </p:sp>
      <p:sp>
        <p:nvSpPr>
          <p:cNvPr id="3" name="Объект 2"/>
          <p:cNvSpPr>
            <a:spLocks noGrp="1"/>
          </p:cNvSpPr>
          <p:nvPr>
            <p:ph idx="1"/>
          </p:nvPr>
        </p:nvSpPr>
        <p:spPr/>
        <p:txBody>
          <a:bodyPr>
            <a:normAutofit lnSpcReduction="10000"/>
          </a:bodyPr>
          <a:lstStyle/>
          <a:p>
            <a:r>
              <a:rPr lang="ru-RU" dirty="0"/>
              <a:t>В соответствии с требованиями приказа № 302н при проведении предварительных и периодических осмотров всем обследуемым в обязательном порядке проводятся: клинический анализ крови (гемоглобин, цветной показатель, эритроциты, тромбоциты, лейкоциты, лейкоцитарная формула, СОЭ); клинический анализ мочи (удельный вес, белок, сахар, микроскопия осадка); электрокардиография; цифровая флюорография или рентгенография органов грудной клетки в 2-х проекциях (прямая и правая боковая), </a:t>
            </a:r>
          </a:p>
        </p:txBody>
      </p:sp>
    </p:spTree>
    <p:extLst>
      <p:ext uri="{BB962C8B-B14F-4D97-AF65-F5344CB8AC3E}">
        <p14:creationId xmlns:p14="http://schemas.microsoft.com/office/powerpoint/2010/main" val="3103417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Расходы хозяйствующих субъектов на выполнение требований приказа № 302н</a:t>
            </a:r>
            <a:endParaRPr lang="ru-RU" sz="3200" dirty="0"/>
          </a:p>
        </p:txBody>
      </p:sp>
      <p:sp>
        <p:nvSpPr>
          <p:cNvPr id="3" name="Объект 2"/>
          <p:cNvSpPr>
            <a:spLocks noGrp="1"/>
          </p:cNvSpPr>
          <p:nvPr>
            <p:ph idx="1"/>
          </p:nvPr>
        </p:nvSpPr>
        <p:spPr/>
        <p:txBody>
          <a:bodyPr>
            <a:normAutofit fontScale="77500" lnSpcReduction="20000"/>
          </a:bodyPr>
          <a:lstStyle/>
          <a:p>
            <a:pPr fontAlgn="base"/>
            <a:r>
              <a:rPr lang="ru-RU" dirty="0"/>
              <a:t>в условиях центра </a:t>
            </a:r>
            <a:r>
              <a:rPr lang="ru-RU" dirty="0" err="1"/>
              <a:t>профпатологии</a:t>
            </a:r>
            <a:r>
              <a:rPr lang="ru-RU" dirty="0"/>
              <a:t> или медицинского учреждения, имеющего права на проведение экспертизы профпригодности и связи заболевания с профессией в соответствии с действующим законодательством, проводится рентгенография органов грудной клетки в 2-х проекциях (прямая и правая боковая); биохимический скрининг: содержание в сыворотке крови глюкозы, холестерина. Все женщины осматриваются акушером-гинекологом с проведением бактериологического (на флору) и цитологического (на атипичные клетки) исследований не реже 1 раза в год; женщины в возрасте старше 40 лет проходят 1 раз в 2 года маммографию или УЗИ молочных желез.</a:t>
            </a:r>
          </a:p>
          <a:p>
            <a:r>
              <a:rPr lang="ru-RU" dirty="0"/>
              <a:t>Участие врача-терапевта, врача-психиатра и врача-нарколога при прохождении предварительных и периодических осмотров является обязательным для всех категорий обследуемых.</a:t>
            </a:r>
            <a:br>
              <a:rPr lang="ru-RU" dirty="0"/>
            </a:br>
            <a:endParaRPr lang="ru-RU" dirty="0"/>
          </a:p>
        </p:txBody>
      </p:sp>
    </p:spTree>
    <p:extLst>
      <p:ext uri="{BB962C8B-B14F-4D97-AF65-F5344CB8AC3E}">
        <p14:creationId xmlns:p14="http://schemas.microsoft.com/office/powerpoint/2010/main" val="1721792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a:t>Расходы хозяйствующих субъектов на выполнение требований приказа № 302н</a:t>
            </a:r>
            <a:endParaRPr lang="ru-RU" sz="3600" dirty="0"/>
          </a:p>
        </p:txBody>
      </p:sp>
      <p:sp>
        <p:nvSpPr>
          <p:cNvPr id="3" name="Объект 2"/>
          <p:cNvSpPr>
            <a:spLocks noGrp="1"/>
          </p:cNvSpPr>
          <p:nvPr>
            <p:ph idx="1"/>
          </p:nvPr>
        </p:nvSpPr>
        <p:spPr/>
        <p:txBody>
          <a:bodyPr/>
          <a:lstStyle/>
          <a:p>
            <a:r>
              <a:rPr lang="ru-RU" dirty="0"/>
              <a:t>Кроме того, в Приложениях № 1 и № 2 установлены требования о дополнительных осмотрах врачами-специалистами и лабораторных исследованиях для определенных факторов вредности или отраслей производства.</a:t>
            </a:r>
          </a:p>
          <a:p>
            <a:endParaRPr lang="ru-RU" dirty="0"/>
          </a:p>
        </p:txBody>
      </p:sp>
    </p:spTree>
    <p:extLst>
      <p:ext uri="{BB962C8B-B14F-4D97-AF65-F5344CB8AC3E}">
        <p14:creationId xmlns:p14="http://schemas.microsoft.com/office/powerpoint/2010/main" val="3263241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Расходы хозяйствующих субъектов на выполнение требований приказа № 302н</a:t>
            </a:r>
            <a:endParaRPr lang="ru-RU" sz="3200" dirty="0"/>
          </a:p>
        </p:txBody>
      </p:sp>
      <p:sp>
        <p:nvSpPr>
          <p:cNvPr id="3" name="Объект 2"/>
          <p:cNvSpPr>
            <a:spLocks noGrp="1"/>
          </p:cNvSpPr>
          <p:nvPr>
            <p:ph idx="1"/>
          </p:nvPr>
        </p:nvSpPr>
        <p:spPr/>
        <p:txBody>
          <a:bodyPr>
            <a:normAutofit fontScale="85000" lnSpcReduction="10000"/>
          </a:bodyPr>
          <a:lstStyle/>
          <a:p>
            <a:r>
              <a:rPr lang="ru-RU" dirty="0"/>
              <a:t>Отмечается увеличение за последние два года стоимости проведения медицинских осмотров. Частично это связывают с изменением статуса лечебно-профилактических учреждений, преобразовавшихся из муниципальных бюджетных в государственные бюджетные учреждения, в которых определение стоимости медицинских услуг производится самостоятельно по ставкам и тарифам, регулируемым или устанавливаемым без участия муниципальных органов власти. Другой причиной возрастания стоимости эксперты называют расширение количественного состава врачей-специалистов, участвующих в проведении медицинских осмотров, и увеличение необходимых лабораторных и функциональных методов исследования.</a:t>
            </a:r>
          </a:p>
          <a:p>
            <a:endParaRPr lang="ru-RU" dirty="0"/>
          </a:p>
        </p:txBody>
      </p:sp>
    </p:spTree>
    <p:extLst>
      <p:ext uri="{BB962C8B-B14F-4D97-AF65-F5344CB8AC3E}">
        <p14:creationId xmlns:p14="http://schemas.microsoft.com/office/powerpoint/2010/main" val="3797247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Расходы хозяйствующих субъектов на выполнение требований приказа № 302н</a:t>
            </a:r>
            <a:endParaRPr lang="ru-RU" sz="3200" dirty="0"/>
          </a:p>
        </p:txBody>
      </p:sp>
      <p:sp>
        <p:nvSpPr>
          <p:cNvPr id="3" name="Объект 2"/>
          <p:cNvSpPr>
            <a:spLocks noGrp="1"/>
          </p:cNvSpPr>
          <p:nvPr>
            <p:ph idx="1"/>
          </p:nvPr>
        </p:nvSpPr>
        <p:spPr/>
        <p:txBody>
          <a:bodyPr/>
          <a:lstStyle/>
          <a:p>
            <a:r>
              <a:rPr lang="ru-RU" dirty="0"/>
              <a:t>В целях </a:t>
            </a:r>
            <a:r>
              <a:rPr lang="ru-RU" dirty="0" smtClean="0"/>
              <a:t>сокращения </a:t>
            </a:r>
            <a:r>
              <a:rPr lang="ru-RU" dirty="0"/>
              <a:t>временных затрат как работников, так и работодателей, а также финансовых затрат работодателей </a:t>
            </a:r>
            <a:r>
              <a:rPr lang="ru-RU" dirty="0" smtClean="0"/>
              <a:t>разработан механизм</a:t>
            </a:r>
            <a:r>
              <a:rPr lang="ru-RU" dirty="0"/>
              <a:t>, предусматривающий возможность учета процедур при прохождении диспансеризации в счет прохождения медицинского осмотра.</a:t>
            </a:r>
          </a:p>
          <a:p>
            <a:endParaRPr lang="ru-RU" dirty="0"/>
          </a:p>
        </p:txBody>
      </p:sp>
    </p:spTree>
    <p:extLst>
      <p:ext uri="{BB962C8B-B14F-4D97-AF65-F5344CB8AC3E}">
        <p14:creationId xmlns:p14="http://schemas.microsoft.com/office/powerpoint/2010/main" val="3302177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Производственная травма </a:t>
            </a:r>
            <a:endParaRPr lang="ru-RU" dirty="0"/>
          </a:p>
        </p:txBody>
      </p:sp>
      <p:sp>
        <p:nvSpPr>
          <p:cNvPr id="3" name="Объект 2"/>
          <p:cNvSpPr>
            <a:spLocks noGrp="1"/>
          </p:cNvSpPr>
          <p:nvPr>
            <p:ph idx="1"/>
          </p:nvPr>
        </p:nvSpPr>
        <p:spPr/>
        <p:txBody>
          <a:bodyPr/>
          <a:lstStyle/>
          <a:p>
            <a:r>
              <a:rPr lang="ru-RU" dirty="0"/>
              <a:t>причинение вреда здоровью рабочего или служащего вследствие несчастного случая на производстве, повлекшего за собой: необходимость перевода работника на другую работу, временную или стойкую утрату работником трудоспособности, смерть работника.</a:t>
            </a:r>
          </a:p>
        </p:txBody>
      </p:sp>
    </p:spTree>
    <p:extLst>
      <p:ext uri="{BB962C8B-B14F-4D97-AF65-F5344CB8AC3E}">
        <p14:creationId xmlns:p14="http://schemas.microsoft.com/office/powerpoint/2010/main" val="1621875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Производственная травма </a:t>
            </a:r>
            <a:endParaRPr lang="ru-RU" dirty="0"/>
          </a:p>
        </p:txBody>
      </p:sp>
      <p:sp>
        <p:nvSpPr>
          <p:cNvPr id="3" name="Объект 2"/>
          <p:cNvSpPr>
            <a:spLocks noGrp="1"/>
          </p:cNvSpPr>
          <p:nvPr>
            <p:ph idx="1"/>
          </p:nvPr>
        </p:nvSpPr>
        <p:spPr/>
        <p:txBody>
          <a:bodyPr/>
          <a:lstStyle/>
          <a:p>
            <a:r>
              <a:rPr lang="ru-RU" dirty="0"/>
              <a:t>Производственной травмой считается повреждение, которое сотрудник получил в рабочее время на территории предприятия или выполняя поручение руководства за его пределами. Кроме того, производственной травмой считается повреждение, полученное во время установленных трудовым договором перерывов, переработки, подготовки к началу работы, а также рабочих командировок</a:t>
            </a:r>
          </a:p>
        </p:txBody>
      </p:sp>
    </p:spTree>
    <p:extLst>
      <p:ext uri="{BB962C8B-B14F-4D97-AF65-F5344CB8AC3E}">
        <p14:creationId xmlns:p14="http://schemas.microsoft.com/office/powerpoint/2010/main" val="3932574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Производственная травма </a:t>
            </a:r>
            <a:endParaRPr lang="ru-RU" dirty="0"/>
          </a:p>
        </p:txBody>
      </p:sp>
      <p:sp>
        <p:nvSpPr>
          <p:cNvPr id="3" name="Объект 2"/>
          <p:cNvSpPr>
            <a:spLocks noGrp="1"/>
          </p:cNvSpPr>
          <p:nvPr>
            <p:ph idx="1"/>
          </p:nvPr>
        </p:nvSpPr>
        <p:spPr/>
        <p:txBody>
          <a:bodyPr>
            <a:normAutofit lnSpcReduction="10000"/>
          </a:bodyPr>
          <a:lstStyle/>
          <a:p>
            <a:r>
              <a:rPr lang="ru-RU" dirty="0"/>
              <a:t>Согласно статьи 5 Федерального закона № 125-ФЗ от 24.07.1998  «Об обязательном социальном страховании от несчастных случаев на производстве и профессиональных заболеваний»  физические лица, выполняющие работу на основании трудового договора (контракта), заключенного со страхователем (работодателем), подлежат обязательному социальному страхованию от несчастных случаев на производстве и профессиональных заболеваний.</a:t>
            </a:r>
          </a:p>
          <a:p>
            <a:endParaRPr lang="ru-RU" dirty="0"/>
          </a:p>
        </p:txBody>
      </p:sp>
    </p:spTree>
    <p:extLst>
      <p:ext uri="{BB962C8B-B14F-4D97-AF65-F5344CB8AC3E}">
        <p14:creationId xmlns:p14="http://schemas.microsoft.com/office/powerpoint/2010/main" val="1108578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Производственная травма </a:t>
            </a:r>
            <a:endParaRPr lang="ru-RU" dirty="0"/>
          </a:p>
        </p:txBody>
      </p:sp>
      <p:sp>
        <p:nvSpPr>
          <p:cNvPr id="3" name="Объект 2"/>
          <p:cNvSpPr>
            <a:spLocks noGrp="1"/>
          </p:cNvSpPr>
          <p:nvPr>
            <p:ph idx="1"/>
          </p:nvPr>
        </p:nvSpPr>
        <p:spPr/>
        <p:txBody>
          <a:bodyPr/>
          <a:lstStyle/>
          <a:p>
            <a:r>
              <a:rPr lang="ru-RU" dirty="0"/>
              <a:t>Несчастный случай может произойти как на территории страхователя, так и за ее пределами, либо во время следования к месту работы или возвращения с места работы на транспорте, предоставленном страхователем.</a:t>
            </a:r>
          </a:p>
          <a:p>
            <a:endParaRPr lang="ru-RU" dirty="0"/>
          </a:p>
        </p:txBody>
      </p:sp>
    </p:spTree>
    <p:extLst>
      <p:ext uri="{BB962C8B-B14F-4D97-AF65-F5344CB8AC3E}">
        <p14:creationId xmlns:p14="http://schemas.microsoft.com/office/powerpoint/2010/main" val="663338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a:t>Производственные травмы, полученные в рабочее время.</a:t>
            </a:r>
            <a:br>
              <a:rPr lang="ru-RU" sz="3200" b="1" dirty="0"/>
            </a:br>
            <a:endParaRPr lang="ru-RU" sz="3200" dirty="0"/>
          </a:p>
        </p:txBody>
      </p:sp>
      <p:sp>
        <p:nvSpPr>
          <p:cNvPr id="3" name="Объект 2"/>
          <p:cNvSpPr>
            <a:spLocks noGrp="1"/>
          </p:cNvSpPr>
          <p:nvPr>
            <p:ph idx="1"/>
          </p:nvPr>
        </p:nvSpPr>
        <p:spPr/>
        <p:txBody>
          <a:bodyPr>
            <a:normAutofit fontScale="92500"/>
          </a:bodyPr>
          <a:lstStyle/>
          <a:p>
            <a:r>
              <a:rPr lang="ru-RU" dirty="0"/>
              <a:t>Трудовое законодательство обязывает работодателей обеспечить сотрудников безопасными условиями и охраной труда в организации.</a:t>
            </a:r>
          </a:p>
          <a:p>
            <a:r>
              <a:rPr lang="ru-RU" dirty="0"/>
              <a:t>Но, если вы все же получили производственную травму на рабочем месте, прежде всего, разумеется, нужно вызвать врача. Затем следует вызвать непосредственного начальника и попросить свидетелей происшествия рассказать о случившемся. После того, как факт получения травмы будет зафиксирован, вы можете отправляться в больницу.</a:t>
            </a:r>
          </a:p>
          <a:p>
            <a:endParaRPr lang="ru-RU" dirty="0"/>
          </a:p>
        </p:txBody>
      </p:sp>
    </p:spTree>
    <p:extLst>
      <p:ext uri="{BB962C8B-B14F-4D97-AF65-F5344CB8AC3E}">
        <p14:creationId xmlns:p14="http://schemas.microsoft.com/office/powerpoint/2010/main" val="3536511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a:t>Производственные травмы, полученные в рабочее время.</a:t>
            </a:r>
            <a:br>
              <a:rPr lang="ru-RU" sz="3600" b="1" dirty="0"/>
            </a:br>
            <a:endParaRPr lang="ru-RU" sz="3600" dirty="0"/>
          </a:p>
        </p:txBody>
      </p:sp>
      <p:sp>
        <p:nvSpPr>
          <p:cNvPr id="3" name="Объект 2"/>
          <p:cNvSpPr>
            <a:spLocks noGrp="1"/>
          </p:cNvSpPr>
          <p:nvPr>
            <p:ph idx="1"/>
          </p:nvPr>
        </p:nvSpPr>
        <p:spPr/>
        <p:txBody>
          <a:bodyPr/>
          <a:lstStyle/>
          <a:p>
            <a:r>
              <a:rPr lang="ru-RU" dirty="0"/>
              <a:t>Работодатель, в свою очередь, обязан организовать помощь пострадавшему, а при необходимости доставить его в медицинский пункт. Также руководитель организации должен инициировать составление протокола, где должны быть зафиксированы все обстоятельства происшествия.</a:t>
            </a:r>
          </a:p>
          <a:p>
            <a:endParaRPr lang="ru-RU" dirty="0"/>
          </a:p>
        </p:txBody>
      </p:sp>
    </p:spTree>
    <p:extLst>
      <p:ext uri="{BB962C8B-B14F-4D97-AF65-F5344CB8AC3E}">
        <p14:creationId xmlns:p14="http://schemas.microsoft.com/office/powerpoint/2010/main" val="1520858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a:t>Производственные травмы, полученные в рабочее время.</a:t>
            </a:r>
            <a:br>
              <a:rPr lang="ru-RU" sz="3600" b="1" dirty="0"/>
            </a:br>
            <a:endParaRPr lang="ru-RU" sz="3600" dirty="0"/>
          </a:p>
        </p:txBody>
      </p:sp>
      <p:sp>
        <p:nvSpPr>
          <p:cNvPr id="3" name="Объект 2"/>
          <p:cNvSpPr>
            <a:spLocks noGrp="1"/>
          </p:cNvSpPr>
          <p:nvPr>
            <p:ph idx="1"/>
          </p:nvPr>
        </p:nvSpPr>
        <p:spPr/>
        <p:txBody>
          <a:bodyPr>
            <a:normAutofit lnSpcReduction="10000"/>
          </a:bodyPr>
          <a:lstStyle/>
          <a:p>
            <a:r>
              <a:rPr lang="ru-RU" dirty="0"/>
              <a:t>Оформляются и расследуются все производственные травмы, полученные работниками при исполнении трудовых обязанностей или выполнении работ по заданию работодателя, которые произошли на рабочем месте, включая перерыв, по дороге на работу или с работы (ст. 227, 230 ТК РФ). Каких-либо особенностей в расследовании травм и выплате пострадавшим компенсаций для офисных работников нет, эти вопросы также регулируются трудовым законодательством.</a:t>
            </a:r>
          </a:p>
          <a:p>
            <a:endParaRPr lang="ru-RU" dirty="0"/>
          </a:p>
        </p:txBody>
      </p:sp>
    </p:spTree>
    <p:extLst>
      <p:ext uri="{BB962C8B-B14F-4D97-AF65-F5344CB8AC3E}">
        <p14:creationId xmlns:p14="http://schemas.microsoft.com/office/powerpoint/2010/main" val="2068460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836712"/>
            <a:ext cx="8229600" cy="1008112"/>
          </a:xfrm>
        </p:spPr>
        <p:txBody>
          <a:bodyPr>
            <a:noAutofit/>
          </a:bodyPr>
          <a:lstStyle/>
          <a:p>
            <a:r>
              <a:rPr lang="ru-RU" sz="3200" b="1" dirty="0"/>
              <a:t>Производственные травмы, полученные в рабочее время.</a:t>
            </a:r>
            <a:br>
              <a:rPr lang="ru-RU" sz="3200" b="1" dirty="0"/>
            </a:br>
            <a:endParaRPr lang="ru-RU" sz="3200" dirty="0"/>
          </a:p>
        </p:txBody>
      </p:sp>
      <p:sp>
        <p:nvSpPr>
          <p:cNvPr id="3" name="Объект 2"/>
          <p:cNvSpPr>
            <a:spLocks noGrp="1"/>
          </p:cNvSpPr>
          <p:nvPr>
            <p:ph idx="1"/>
          </p:nvPr>
        </p:nvSpPr>
        <p:spPr/>
        <p:txBody>
          <a:bodyPr>
            <a:normAutofit lnSpcReduction="10000"/>
          </a:bodyPr>
          <a:lstStyle/>
          <a:p>
            <a:r>
              <a:rPr lang="ru-RU" dirty="0"/>
              <a:t>Полученная в рабочее время травма может квалифицироваться и как несчастный случай, не связанный с производством: по решению комиссии по расследованию несчастных случаев, государственного инспектора труда или суда. Например, травмы, единственной причиной которых явилось алкогольное или наркотическое опьянение, либо травмы, которые получены при совершении пострадавшим действий, квалифицированных правоохранительными органами как уголовное преступление </a:t>
            </a:r>
          </a:p>
        </p:txBody>
      </p:sp>
    </p:spTree>
    <p:extLst>
      <p:ext uri="{BB962C8B-B14F-4D97-AF65-F5344CB8AC3E}">
        <p14:creationId xmlns:p14="http://schemas.microsoft.com/office/powerpoint/2010/main" val="166806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a:t>Производственные травмы, полученные в рабочее время.</a:t>
            </a:r>
            <a:br>
              <a:rPr lang="ru-RU" sz="3200" b="1" dirty="0"/>
            </a:br>
            <a:endParaRPr lang="ru-RU" sz="3200" dirty="0"/>
          </a:p>
        </p:txBody>
      </p:sp>
      <p:sp>
        <p:nvSpPr>
          <p:cNvPr id="3" name="Объект 2"/>
          <p:cNvSpPr>
            <a:spLocks noGrp="1"/>
          </p:cNvSpPr>
          <p:nvPr>
            <p:ph idx="1"/>
          </p:nvPr>
        </p:nvSpPr>
        <p:spPr/>
        <p:txBody>
          <a:bodyPr>
            <a:normAutofit lnSpcReduction="10000"/>
          </a:bodyPr>
          <a:lstStyle/>
          <a:p>
            <a:r>
              <a:rPr lang="ru-RU" dirty="0"/>
              <a:t>Если офисный работник получил травму не на территории предприятия, но в рабочее время (попал в аварию, отвозя отчетность по заданию работодателя в налоговую инспекцию на общественном транспорте или пешком), то такая травма является производственной травмой (п. 3 Положения об особенностях расследования несчастных случаев на производстве в отдельных отраслях и организациях, утвержденного Постановлением Минтруда России от 24 октября 2002 г. № 73).</a:t>
            </a:r>
          </a:p>
          <a:p>
            <a:endParaRPr lang="ru-RU" dirty="0"/>
          </a:p>
        </p:txBody>
      </p:sp>
    </p:spTree>
    <p:extLst>
      <p:ext uri="{BB962C8B-B14F-4D97-AF65-F5344CB8AC3E}">
        <p14:creationId xmlns:p14="http://schemas.microsoft.com/office/powerpoint/2010/main" val="3477946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По дороге на работу</a:t>
            </a:r>
            <a:endParaRPr lang="ru-RU" dirty="0"/>
          </a:p>
        </p:txBody>
      </p:sp>
      <p:sp>
        <p:nvSpPr>
          <p:cNvPr id="3" name="Объект 2"/>
          <p:cNvSpPr>
            <a:spLocks noGrp="1"/>
          </p:cNvSpPr>
          <p:nvPr>
            <p:ph idx="1"/>
          </p:nvPr>
        </p:nvSpPr>
        <p:spPr/>
        <p:txBody>
          <a:bodyPr/>
          <a:lstStyle/>
          <a:p>
            <a:r>
              <a:rPr lang="ru-RU" dirty="0"/>
              <a:t>Травма признается производственной, если работник добирался на работу (с работы) на транспорте работодателя и получил травму. Если на собственном автомобиле — только если работник использовал собственный автомобиль по распоряжению работодателя или использование автомобиля работника в служебных целях было закреплено в трудовом договоре (ст. 227, 230 ТК РФ).</a:t>
            </a:r>
          </a:p>
          <a:p>
            <a:endParaRPr lang="ru-RU" dirty="0"/>
          </a:p>
        </p:txBody>
      </p:sp>
    </p:spTree>
    <p:extLst>
      <p:ext uri="{BB962C8B-B14F-4D97-AF65-F5344CB8AC3E}">
        <p14:creationId xmlns:p14="http://schemas.microsoft.com/office/powerpoint/2010/main" val="1941070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По дороге на работу</a:t>
            </a:r>
            <a:endParaRPr lang="ru-RU" dirty="0"/>
          </a:p>
        </p:txBody>
      </p:sp>
      <p:sp>
        <p:nvSpPr>
          <p:cNvPr id="3" name="Объект 2"/>
          <p:cNvSpPr>
            <a:spLocks noGrp="1"/>
          </p:cNvSpPr>
          <p:nvPr>
            <p:ph idx="1"/>
          </p:nvPr>
        </p:nvSpPr>
        <p:spPr/>
        <p:txBody>
          <a:bodyPr/>
          <a:lstStyle/>
          <a:p>
            <a:r>
              <a:rPr lang="ru-RU" dirty="0"/>
              <a:t>Несчастный случай не может быть признан связанным с производством, если работник ехал на общественном транспорте, на своей машине (без договоренности с работодателем) или шел пешком.</a:t>
            </a:r>
          </a:p>
          <a:p>
            <a:endParaRPr lang="ru-RU" dirty="0"/>
          </a:p>
        </p:txBody>
      </p:sp>
    </p:spTree>
    <p:extLst>
      <p:ext uri="{BB962C8B-B14F-4D97-AF65-F5344CB8AC3E}">
        <p14:creationId xmlns:p14="http://schemas.microsoft.com/office/powerpoint/2010/main" val="35611343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По дороге на работу</a:t>
            </a:r>
            <a:endParaRPr lang="ru-RU" dirty="0"/>
          </a:p>
        </p:txBody>
      </p:sp>
      <p:sp>
        <p:nvSpPr>
          <p:cNvPr id="3" name="Объект 2"/>
          <p:cNvSpPr>
            <a:spLocks noGrp="1"/>
          </p:cNvSpPr>
          <p:nvPr>
            <p:ph idx="1"/>
          </p:nvPr>
        </p:nvSpPr>
        <p:spPr/>
        <p:txBody>
          <a:bodyPr/>
          <a:lstStyle/>
          <a:p>
            <a:r>
              <a:rPr lang="ru-RU" dirty="0"/>
              <a:t>Если работник в конце рабочего дня ездил с поручениями, например, сдавал отчетность, а потом, не заезжая в офис, — домой и по дороге получил травму, то в данном случае работник исполнил поручение работодателя по сдаче отчетности и с этого момента перестал исполнять свои трудовые обязанности. Следовательно, полученная сотрудником по дороге домой травма (если только он не следовал до дома на транспорте работодателя), не признается производственной.</a:t>
            </a:r>
          </a:p>
          <a:p>
            <a:endParaRPr lang="ru-RU" dirty="0"/>
          </a:p>
        </p:txBody>
      </p:sp>
    </p:spTree>
    <p:extLst>
      <p:ext uri="{BB962C8B-B14F-4D97-AF65-F5344CB8AC3E}">
        <p14:creationId xmlns:p14="http://schemas.microsoft.com/office/powerpoint/2010/main" val="909779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a:t>Комиссия по расследованию производственной травмы.</a:t>
            </a:r>
            <a:br>
              <a:rPr lang="ru-RU" sz="3200" b="1" dirty="0"/>
            </a:br>
            <a:endParaRPr lang="ru-RU" sz="3200" dirty="0"/>
          </a:p>
        </p:txBody>
      </p:sp>
      <p:sp>
        <p:nvSpPr>
          <p:cNvPr id="3" name="Объект 2"/>
          <p:cNvSpPr>
            <a:spLocks noGrp="1"/>
          </p:cNvSpPr>
          <p:nvPr>
            <p:ph idx="1"/>
          </p:nvPr>
        </p:nvSpPr>
        <p:spPr/>
        <p:txBody>
          <a:bodyPr/>
          <a:lstStyle/>
          <a:p>
            <a:r>
              <a:rPr lang="ru-RU" dirty="0"/>
              <a:t>Работодатель обязан создать комиссию не менее, чем из 3-х человек по расследованию производственной травмы (ст. 229 ТК РФ). В состав комиссии входят представители руководства предприятия, государственной инспекции труда, организации по охране труда, правоохранительных органов и врачи. Если несчастный случай повлек за собой смерть сотрудника на рабочем месте, к расследованию обязательно подключается сотрудник прокуратуры.</a:t>
            </a:r>
          </a:p>
          <a:p>
            <a:endParaRPr lang="ru-RU" dirty="0"/>
          </a:p>
        </p:txBody>
      </p:sp>
    </p:spTree>
    <p:extLst>
      <p:ext uri="{BB962C8B-B14F-4D97-AF65-F5344CB8AC3E}">
        <p14:creationId xmlns:p14="http://schemas.microsoft.com/office/powerpoint/2010/main" val="125906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200" b="1" dirty="0"/>
              <a:t>Комиссия по расследованию производственной травмы.</a:t>
            </a:r>
            <a:br>
              <a:rPr lang="ru-RU" sz="3200" b="1" dirty="0"/>
            </a:br>
            <a:endParaRPr lang="ru-RU" sz="3200" dirty="0"/>
          </a:p>
        </p:txBody>
      </p:sp>
      <p:sp>
        <p:nvSpPr>
          <p:cNvPr id="3" name="Объект 2"/>
          <p:cNvSpPr>
            <a:spLocks noGrp="1"/>
          </p:cNvSpPr>
          <p:nvPr>
            <p:ph idx="1"/>
          </p:nvPr>
        </p:nvSpPr>
        <p:spPr/>
        <p:txBody>
          <a:bodyPr/>
          <a:lstStyle/>
          <a:p>
            <a:r>
              <a:rPr lang="ru-RU" dirty="0"/>
              <a:t>Комиссия определяет степень вины пострадавшего на основе свидетельских показаний, изучения характера травмы, результатов экспертиз и деталей происшествия. От этих обстоятельств зависит размер выплат пострадавшему и возможность оплаты его лечения за счет ФСС. Если, например, вы нарушали правила техники безопасности, шансы на получение от работодателя компенсации лечения резко снижаются.</a:t>
            </a:r>
          </a:p>
          <a:p>
            <a:endParaRPr lang="ru-RU" dirty="0"/>
          </a:p>
        </p:txBody>
      </p:sp>
    </p:spTree>
    <p:extLst>
      <p:ext uri="{BB962C8B-B14F-4D97-AF65-F5344CB8AC3E}">
        <p14:creationId xmlns:p14="http://schemas.microsoft.com/office/powerpoint/2010/main" val="38870034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200" b="1" dirty="0"/>
              <a:t>Комиссия по расследованию производственной травмы.</a:t>
            </a:r>
            <a:br>
              <a:rPr lang="ru-RU" sz="3200" b="1" dirty="0"/>
            </a:br>
            <a:endParaRPr lang="ru-RU" sz="3200" dirty="0"/>
          </a:p>
        </p:txBody>
      </p:sp>
      <p:sp>
        <p:nvSpPr>
          <p:cNvPr id="3" name="Объект 2"/>
          <p:cNvSpPr>
            <a:spLocks noGrp="1"/>
          </p:cNvSpPr>
          <p:nvPr>
            <p:ph idx="1"/>
          </p:nvPr>
        </p:nvSpPr>
        <p:spPr/>
        <p:txBody>
          <a:bodyPr/>
          <a:lstStyle/>
          <a:p>
            <a:r>
              <a:rPr lang="ru-RU" dirty="0"/>
              <a:t>Срок расследования зависит от степени тяжести травмы. При легком повреждении комиссия дает заключение в течение трех дней, а при тяжелом работа комиссии может длиться 15 дней с момента инцидента. Если травма была признана легкой, но впоследствии оказалась тяжелой, работодатель должен уведомить об этом всех членов комиссии в течение трех дней.</a:t>
            </a:r>
          </a:p>
          <a:p>
            <a:endParaRPr lang="ru-RU" dirty="0"/>
          </a:p>
        </p:txBody>
      </p:sp>
    </p:spTree>
    <p:extLst>
      <p:ext uri="{BB962C8B-B14F-4D97-AF65-F5344CB8AC3E}">
        <p14:creationId xmlns:p14="http://schemas.microsoft.com/office/powerpoint/2010/main" val="5905610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Выплаты при производственной травме.</a:t>
            </a:r>
            <a:br>
              <a:rPr lang="ru-RU" sz="3200" b="1" dirty="0"/>
            </a:br>
            <a:endParaRPr lang="ru-RU" sz="3200" dirty="0"/>
          </a:p>
        </p:txBody>
      </p:sp>
      <p:sp>
        <p:nvSpPr>
          <p:cNvPr id="3" name="Объект 2"/>
          <p:cNvSpPr>
            <a:spLocks noGrp="1"/>
          </p:cNvSpPr>
          <p:nvPr>
            <p:ph idx="1"/>
          </p:nvPr>
        </p:nvSpPr>
        <p:spPr/>
        <p:txBody>
          <a:bodyPr/>
          <a:lstStyle/>
          <a:p>
            <a:r>
              <a:rPr lang="ru-RU" dirty="0"/>
              <a:t>Напомним, что право на получение социального пособия при наступлении временной нетрудоспособности (в том числе при получении травмы) работник имеет в любом случае. Это предусмотрено в ст. 5 Федерального закона от 29.12.2006 N 255-ФЗ.</a:t>
            </a:r>
          </a:p>
          <a:p>
            <a:endParaRPr lang="ru-RU" dirty="0"/>
          </a:p>
        </p:txBody>
      </p:sp>
    </p:spTree>
    <p:extLst>
      <p:ext uri="{BB962C8B-B14F-4D97-AF65-F5344CB8AC3E}">
        <p14:creationId xmlns:p14="http://schemas.microsoft.com/office/powerpoint/2010/main" val="42266786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Выплаты при производственной травме.</a:t>
            </a:r>
            <a:endParaRPr lang="ru-RU" sz="3200" dirty="0"/>
          </a:p>
        </p:txBody>
      </p:sp>
      <p:sp>
        <p:nvSpPr>
          <p:cNvPr id="3" name="Объект 2"/>
          <p:cNvSpPr>
            <a:spLocks noGrp="1"/>
          </p:cNvSpPr>
          <p:nvPr>
            <p:ph idx="1"/>
          </p:nvPr>
        </p:nvSpPr>
        <p:spPr/>
        <p:txBody>
          <a:bodyPr>
            <a:normAutofit lnSpcReduction="10000"/>
          </a:bodyPr>
          <a:lstStyle/>
          <a:p>
            <a:r>
              <a:rPr lang="ru-RU" dirty="0"/>
              <a:t>При повреждении здоровья работнику должен быть возмещен утраченный из-за производственной травмы заработок и расходы на медицинскую, социальную и профессиональную реабилитацию (ст. 184 ТК РФ).</a:t>
            </a:r>
            <a:br>
              <a:rPr lang="ru-RU" dirty="0"/>
            </a:br>
            <a:r>
              <a:rPr lang="ru-RU" dirty="0"/>
              <a:t>За счет средств Фонда социального страхования (ФСС РФ) возмещается пособие по временной нетрудоспособности в размере 100% заработка (ст. 8, 9 Федерального закона от 24 июля 1998 г. № 125-ФЗ «Об обязательном социальном страховании от несчастных случаев на производстве и профзаболеваний»).</a:t>
            </a:r>
          </a:p>
          <a:p>
            <a:endParaRPr lang="ru-RU" dirty="0"/>
          </a:p>
        </p:txBody>
      </p:sp>
    </p:spTree>
    <p:extLst>
      <p:ext uri="{BB962C8B-B14F-4D97-AF65-F5344CB8AC3E}">
        <p14:creationId xmlns:p14="http://schemas.microsoft.com/office/powerpoint/2010/main" val="3732906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Выплаты при производственной травме.</a:t>
            </a:r>
            <a:endParaRPr lang="ru-RU" sz="3200" dirty="0"/>
          </a:p>
        </p:txBody>
      </p:sp>
      <p:sp>
        <p:nvSpPr>
          <p:cNvPr id="3" name="Объект 2"/>
          <p:cNvSpPr>
            <a:spLocks noGrp="1"/>
          </p:cNvSpPr>
          <p:nvPr>
            <p:ph idx="1"/>
          </p:nvPr>
        </p:nvSpPr>
        <p:spPr/>
        <p:txBody>
          <a:bodyPr>
            <a:normAutofit fontScale="85000" lnSpcReduction="10000"/>
          </a:bodyPr>
          <a:lstStyle/>
          <a:p>
            <a:r>
              <a:rPr lang="ru-RU" dirty="0"/>
              <a:t>Работнику выплачивается единовременная и ежемесячные страховые выплаты, размер которых зависит от степени утраты профессиональной трудоспособности. Ее определяет учреждение медико-социальной экспертизы (ст. 8, 10, 11, 12 Федерального закона от 24 июля 1998 г. № 125-ФЗ).</a:t>
            </a:r>
            <a:br>
              <a:rPr lang="ru-RU" dirty="0"/>
            </a:br>
            <a:r>
              <a:rPr lang="ru-RU" dirty="0"/>
              <a:t>За счет ФСС проводится и реабилитация пострадавшего (п. 2 ст. 8 125-ФЗ).</a:t>
            </a:r>
            <a:br>
              <a:rPr lang="ru-RU" dirty="0"/>
            </a:br>
            <a:r>
              <a:rPr lang="ru-RU" dirty="0"/>
              <a:t>Помимо обязательных выплат, компания вправе предусмотреть и другие компенсации или выплаты в большем объеме. Такие гарантии могут быть закреплены отраслевым тарифным соглашением. Если организация подписала данное соглашение, то она обязана выплачивать работникам повышенное обеспечение.</a:t>
            </a:r>
            <a:br>
              <a:rPr lang="ru-RU" dirty="0"/>
            </a:br>
            <a:endParaRPr lang="ru-RU" dirty="0"/>
          </a:p>
        </p:txBody>
      </p:sp>
    </p:spTree>
    <p:extLst>
      <p:ext uri="{BB962C8B-B14F-4D97-AF65-F5344CB8AC3E}">
        <p14:creationId xmlns:p14="http://schemas.microsoft.com/office/powerpoint/2010/main" val="18553420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Степень тяжести повреждения здоровья.</a:t>
            </a:r>
          </a:p>
        </p:txBody>
      </p:sp>
      <p:sp>
        <p:nvSpPr>
          <p:cNvPr id="3" name="Объект 2"/>
          <p:cNvSpPr>
            <a:spLocks noGrp="1"/>
          </p:cNvSpPr>
          <p:nvPr>
            <p:ph idx="1"/>
          </p:nvPr>
        </p:nvSpPr>
        <p:spPr/>
        <p:txBody>
          <a:bodyPr/>
          <a:lstStyle/>
          <a:p>
            <a:r>
              <a:rPr lang="ru-RU" dirty="0"/>
              <a:t>Степень утраты профессиональной способности в процентах устанавливает учреждение медико-социальной экспертизы (ст. 3, п. 3 ст. 11 № 125-ФЗ). От нее зависит размер единовременной и страховых выплат (ст. 10 № 125-ФЗ).</a:t>
            </a:r>
            <a:br>
              <a:rPr lang="ru-RU" dirty="0"/>
            </a:br>
            <a:endParaRPr lang="ru-RU" dirty="0"/>
          </a:p>
        </p:txBody>
      </p:sp>
    </p:spTree>
    <p:extLst>
      <p:ext uri="{BB962C8B-B14F-4D97-AF65-F5344CB8AC3E}">
        <p14:creationId xmlns:p14="http://schemas.microsoft.com/office/powerpoint/2010/main" val="4173939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Степень тяжести повреждения здоровья.</a:t>
            </a:r>
            <a:endParaRPr lang="ru-RU" sz="3200" dirty="0"/>
          </a:p>
        </p:txBody>
      </p:sp>
      <p:sp>
        <p:nvSpPr>
          <p:cNvPr id="3" name="Объект 2"/>
          <p:cNvSpPr>
            <a:spLocks noGrp="1"/>
          </p:cNvSpPr>
          <p:nvPr>
            <p:ph idx="1"/>
          </p:nvPr>
        </p:nvSpPr>
        <p:spPr/>
        <p:txBody>
          <a:bodyPr/>
          <a:lstStyle/>
          <a:p>
            <a:r>
              <a:rPr lang="ru-RU" dirty="0"/>
              <a:t>По степени тяжести повреждения здоровья несчастные случаи делятся на тяжелые и легкие. От этого зависит объем оплаты лечения пострадавшего.  Степень тяжести повреждения здоровья определяется в </a:t>
            </a:r>
            <a:r>
              <a:rPr lang="ru-RU" dirty="0" err="1"/>
              <a:t>медорганизации</a:t>
            </a:r>
            <a:r>
              <a:rPr lang="ru-RU" dirty="0"/>
              <a:t>, куда впервые обратился за помощью пострадавший работник.</a:t>
            </a:r>
            <a:br>
              <a:rPr lang="ru-RU" dirty="0"/>
            </a:br>
            <a:endParaRPr lang="ru-RU" dirty="0"/>
          </a:p>
        </p:txBody>
      </p:sp>
    </p:spTree>
    <p:extLst>
      <p:ext uri="{BB962C8B-B14F-4D97-AF65-F5344CB8AC3E}">
        <p14:creationId xmlns:p14="http://schemas.microsoft.com/office/powerpoint/2010/main" val="24376372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Степень тяжести повреждения здоровья.</a:t>
            </a:r>
            <a:endParaRPr lang="ru-RU" sz="3200" dirty="0"/>
          </a:p>
        </p:txBody>
      </p:sp>
      <p:sp>
        <p:nvSpPr>
          <p:cNvPr id="3" name="Объект 2"/>
          <p:cNvSpPr>
            <a:spLocks noGrp="1"/>
          </p:cNvSpPr>
          <p:nvPr>
            <p:ph idx="1"/>
          </p:nvPr>
        </p:nvSpPr>
        <p:spPr/>
        <p:txBody>
          <a:bodyPr>
            <a:normAutofit lnSpcReduction="10000"/>
          </a:bodyPr>
          <a:lstStyle/>
          <a:p>
            <a:r>
              <a:rPr lang="ru-RU" dirty="0"/>
              <a:t>В Перечне, утвержденном Приказом </a:t>
            </a:r>
            <a:r>
              <a:rPr lang="ru-RU" dirty="0" err="1"/>
              <a:t>Минздравсоцразвития</a:t>
            </a:r>
            <a:r>
              <a:rPr lang="ru-RU" dirty="0"/>
              <a:t> России от 24 февраля 2005 г. № 160, перечислены повреждения здоровья, при которых несчастный случай на производстве считается тяжелым. Если несчастный случай признан тяжелым, дополнительные расходы на лечение и реабилитацию пострадавшего работника непосредственно после этого несчастного случая (в больнице, поликлинике, санатории) оплачиваются за счет средств ФСС (</a:t>
            </a:r>
            <a:r>
              <a:rPr lang="ru-RU" dirty="0" err="1"/>
              <a:t>пп</a:t>
            </a:r>
            <a:r>
              <a:rPr lang="ru-RU" dirty="0"/>
              <a:t>. 3 п. 1 ст. 8 № 125-ФЗ).</a:t>
            </a:r>
          </a:p>
          <a:p>
            <a:endParaRPr lang="ru-RU" dirty="0"/>
          </a:p>
        </p:txBody>
      </p:sp>
    </p:spTree>
    <p:extLst>
      <p:ext uri="{BB962C8B-B14F-4D97-AF65-F5344CB8AC3E}">
        <p14:creationId xmlns:p14="http://schemas.microsoft.com/office/powerpoint/2010/main" val="2533785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dirty="0"/>
              <a:t>Степень тяжести повреждения здоровья.</a:t>
            </a:r>
            <a:endParaRPr lang="ru-RU" sz="3200" dirty="0"/>
          </a:p>
        </p:txBody>
      </p:sp>
      <p:sp>
        <p:nvSpPr>
          <p:cNvPr id="3" name="Объект 2"/>
          <p:cNvSpPr>
            <a:spLocks noGrp="1"/>
          </p:cNvSpPr>
          <p:nvPr>
            <p:ph idx="1"/>
          </p:nvPr>
        </p:nvSpPr>
        <p:spPr/>
        <p:txBody>
          <a:bodyPr/>
          <a:lstStyle/>
          <a:p>
            <a:r>
              <a:rPr lang="ru-RU" dirty="0"/>
              <a:t>При легких несчастных случаях расходы на лечение оплачивает не ФСС, а работодатель, который обязан возмещать вред, причиненный работникам в связи с исполнением ими трудовых обязанностей (ст. 22 ТК РФ).</a:t>
            </a:r>
          </a:p>
          <a:p>
            <a:endParaRPr lang="ru-RU" dirty="0"/>
          </a:p>
        </p:txBody>
      </p:sp>
    </p:spTree>
    <p:extLst>
      <p:ext uri="{BB962C8B-B14F-4D97-AF65-F5344CB8AC3E}">
        <p14:creationId xmlns:p14="http://schemas.microsoft.com/office/powerpoint/2010/main" val="31416741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b="1"/>
              <a:t>Степень тяжести повреждения здоровья.</a:t>
            </a:r>
            <a:endParaRPr lang="ru-RU" sz="3200"/>
          </a:p>
        </p:txBody>
      </p:sp>
      <p:sp>
        <p:nvSpPr>
          <p:cNvPr id="3" name="Объект 2"/>
          <p:cNvSpPr>
            <a:spLocks noGrp="1"/>
          </p:cNvSpPr>
          <p:nvPr>
            <p:ph idx="1"/>
          </p:nvPr>
        </p:nvSpPr>
        <p:spPr/>
        <p:txBody>
          <a:bodyPr/>
          <a:lstStyle/>
          <a:p>
            <a:r>
              <a:rPr lang="ru-RU" dirty="0"/>
              <a:t>Если работодатель скрыл факт несчастного случая, который произошёл с лицом, застрахованным в системе социального страхования, то, согласно ст. 15. 34 КоАП РФ, на работодателя, как на юридическое лицо, будет наложен штраф в размере от 50 до </a:t>
            </a:r>
            <a:r>
              <a:rPr lang="ru-RU" dirty="0" smtClean="0"/>
              <a:t>100 </a:t>
            </a:r>
            <a:r>
              <a:rPr lang="ru-RU" dirty="0"/>
              <a:t>тысяч рублей, а на специалиста по охране труда, как на должностной лицо, штраф в размере от </a:t>
            </a:r>
            <a:r>
              <a:rPr lang="ru-RU" dirty="0" smtClean="0"/>
              <a:t>5 </a:t>
            </a:r>
            <a:r>
              <a:rPr lang="ru-RU" dirty="0"/>
              <a:t>до </a:t>
            </a:r>
            <a:r>
              <a:rPr lang="ru-RU" dirty="0" smtClean="0"/>
              <a:t>10 </a:t>
            </a:r>
            <a:r>
              <a:rPr lang="ru-RU" dirty="0"/>
              <a:t>тысячи рублей.</a:t>
            </a:r>
          </a:p>
        </p:txBody>
      </p:sp>
    </p:spTree>
    <p:extLst>
      <p:ext uri="{BB962C8B-B14F-4D97-AF65-F5344CB8AC3E}">
        <p14:creationId xmlns:p14="http://schemas.microsoft.com/office/powerpoint/2010/main" val="25938707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852704"/>
          </a:xfrm>
        </p:spPr>
        <p:txBody>
          <a:bodyPr/>
          <a:lstStyle/>
          <a:p>
            <a:r>
              <a:rPr lang="ru-RU" dirty="0" smtClean="0"/>
              <a:t>Примеры</a:t>
            </a:r>
            <a:endParaRPr lang="ru-RU" dirty="0"/>
          </a:p>
        </p:txBody>
      </p:sp>
      <p:sp>
        <p:nvSpPr>
          <p:cNvPr id="3" name="Объект 2"/>
          <p:cNvSpPr>
            <a:spLocks noGrp="1"/>
          </p:cNvSpPr>
          <p:nvPr>
            <p:ph idx="1"/>
          </p:nvPr>
        </p:nvSpPr>
        <p:spPr>
          <a:xfrm>
            <a:off x="467544" y="1412776"/>
            <a:ext cx="8229600" cy="4389120"/>
          </a:xfrm>
        </p:spPr>
        <p:txBody>
          <a:bodyPr/>
          <a:lstStyle/>
          <a:p>
            <a:r>
              <a:rPr lang="ru-RU" i="1" dirty="0"/>
              <a:t>работодатель опасных работ не вел, но признан </a:t>
            </a:r>
            <a:r>
              <a:rPr lang="ru-RU" i="1" dirty="0" smtClean="0"/>
              <a:t>виновным </a:t>
            </a:r>
            <a:r>
              <a:rPr lang="ru-RU" i="1" dirty="0"/>
              <a:t>в нарушении требований охраны </a:t>
            </a:r>
            <a:r>
              <a:rPr lang="ru-RU" i="1" dirty="0" smtClean="0"/>
              <a:t>труда</a:t>
            </a:r>
          </a:p>
          <a:p>
            <a:r>
              <a:rPr lang="ru-RU" b="1" dirty="0"/>
              <a:t>Пример:</a:t>
            </a:r>
            <a:r>
              <a:rPr lang="ru-RU" dirty="0"/>
              <a:t> рядом со зданием работодателя ведется строительство другого здания. Работник, проходя мимо стройки в рабочее время, получил травму. Причиной несчастного случая послужило нарушение требований техники безопасности должностных лиц строительной организации. Однако работодатель также был признан виновным в нарушении требований охраны труда.</a:t>
            </a:r>
          </a:p>
          <a:p>
            <a:endParaRPr lang="ru-RU" dirty="0"/>
          </a:p>
        </p:txBody>
      </p:sp>
    </p:spTree>
    <p:extLst>
      <p:ext uri="{BB962C8B-B14F-4D97-AF65-F5344CB8AC3E}">
        <p14:creationId xmlns:p14="http://schemas.microsoft.com/office/powerpoint/2010/main" val="13147072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В чем состояло нарушение:</a:t>
            </a:r>
            <a:r>
              <a:rPr lang="ru-RU" dirty="0"/>
              <a:t> </a:t>
            </a:r>
          </a:p>
        </p:txBody>
      </p:sp>
      <p:sp>
        <p:nvSpPr>
          <p:cNvPr id="3" name="Объект 2"/>
          <p:cNvSpPr>
            <a:spLocks noGrp="1"/>
          </p:cNvSpPr>
          <p:nvPr>
            <p:ph idx="1"/>
          </p:nvPr>
        </p:nvSpPr>
        <p:spPr/>
        <p:txBody>
          <a:bodyPr/>
          <a:lstStyle/>
          <a:p>
            <a:r>
              <a:rPr lang="ru-RU" dirty="0"/>
              <a:t>работодатель был признан виновным в нарушении требований охраны труда, так как своевременно не провел инструктаж и не информировал работников о риске повреждения здоровья при движении рядом со стройплощадкой сторонней организации.</a:t>
            </a:r>
          </a:p>
          <a:p>
            <a:endParaRPr lang="ru-RU" dirty="0"/>
          </a:p>
        </p:txBody>
      </p:sp>
    </p:spTree>
    <p:extLst>
      <p:ext uri="{BB962C8B-B14F-4D97-AF65-F5344CB8AC3E}">
        <p14:creationId xmlns:p14="http://schemas.microsoft.com/office/powerpoint/2010/main" val="17472487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dirty="0"/>
              <a:t>Последствия для работодателя (риски):</a:t>
            </a:r>
            <a:r>
              <a:rPr lang="ru-RU" sz="4000" dirty="0"/>
              <a:t> </a:t>
            </a:r>
          </a:p>
        </p:txBody>
      </p:sp>
      <p:sp>
        <p:nvSpPr>
          <p:cNvPr id="3" name="Объект 2"/>
          <p:cNvSpPr>
            <a:spLocks noGrp="1"/>
          </p:cNvSpPr>
          <p:nvPr>
            <p:ph idx="1"/>
          </p:nvPr>
        </p:nvSpPr>
        <p:spPr/>
        <p:txBody>
          <a:bodyPr/>
          <a:lstStyle/>
          <a:p>
            <a:r>
              <a:rPr lang="ru-RU" dirty="0"/>
              <a:t>у работодателя возникает риск выплаты компенсаций, установленных ст. 184 ТК РФ, а также компенсации морального вреда работнику. Помимо этого, работодатель может быть привлечен к административной ответственности по ст. 5.27 КоАП РФ.</a:t>
            </a:r>
          </a:p>
          <a:p>
            <a:endParaRPr lang="ru-RU" dirty="0"/>
          </a:p>
        </p:txBody>
      </p:sp>
    </p:spTree>
    <p:extLst>
      <p:ext uri="{BB962C8B-B14F-4D97-AF65-F5344CB8AC3E}">
        <p14:creationId xmlns:p14="http://schemas.microsoft.com/office/powerpoint/2010/main" val="16188742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b="1" dirty="0"/>
              <a:t>Последствия для работодателя (риски):</a:t>
            </a:r>
            <a:r>
              <a:rPr lang="ru-RU" sz="4000" dirty="0"/>
              <a:t> </a:t>
            </a:r>
          </a:p>
        </p:txBody>
      </p:sp>
      <p:sp>
        <p:nvSpPr>
          <p:cNvPr id="3" name="Объект 2"/>
          <p:cNvSpPr>
            <a:spLocks noGrp="1"/>
          </p:cNvSpPr>
          <p:nvPr>
            <p:ph idx="1"/>
          </p:nvPr>
        </p:nvSpPr>
        <p:spPr/>
        <p:txBody>
          <a:bodyPr>
            <a:normAutofit lnSpcReduction="10000"/>
          </a:bodyPr>
          <a:lstStyle/>
          <a:p>
            <a:r>
              <a:rPr lang="ru-RU" dirty="0"/>
              <a:t>В ситуации, изложенной в примере, речь идет о несчастном случае на производстве. Он подлежит расследованию, так как работник получил травму «в течение рабочего времени на территории работодателя либо в ином месте выполнения работы, в том числе во время установленных перерывов, а также в течение времени, необходимого для приведения в порядок орудий производства и одежды, выполнения других предусмотренных правилами внутреннего трудового распорядка действий перед началом и после окончания работы.» (ст. 227 ТК РФ).</a:t>
            </a:r>
          </a:p>
          <a:p>
            <a:endParaRPr lang="ru-RU" dirty="0"/>
          </a:p>
        </p:txBody>
      </p:sp>
    </p:spTree>
    <p:extLst>
      <p:ext uri="{BB962C8B-B14F-4D97-AF65-F5344CB8AC3E}">
        <p14:creationId xmlns:p14="http://schemas.microsoft.com/office/powerpoint/2010/main" val="18846740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b="1" dirty="0"/>
              <a:t>Последствия для работодателя (риски):</a:t>
            </a:r>
            <a:r>
              <a:rPr lang="ru-RU" sz="4000" dirty="0"/>
              <a:t> </a:t>
            </a:r>
          </a:p>
        </p:txBody>
      </p:sp>
      <p:sp>
        <p:nvSpPr>
          <p:cNvPr id="3" name="Объект 2"/>
          <p:cNvSpPr>
            <a:spLocks noGrp="1"/>
          </p:cNvSpPr>
          <p:nvPr>
            <p:ph idx="1"/>
          </p:nvPr>
        </p:nvSpPr>
        <p:spPr/>
        <p:txBody>
          <a:bodyPr>
            <a:normAutofit lnSpcReduction="10000"/>
          </a:bodyPr>
          <a:lstStyle/>
          <a:p>
            <a:r>
              <a:rPr lang="ru-RU" b="1" dirty="0"/>
              <a:t>Подтверждение судебной практикой:</a:t>
            </a:r>
            <a:r>
              <a:rPr lang="ru-RU" dirty="0"/>
              <a:t> суд в указанной ситуации склонен признавать вину работодателя в нарушении требований ст. 212 ТК РФ, если нарушение состоит в </a:t>
            </a:r>
            <a:r>
              <a:rPr lang="ru-RU" dirty="0" err="1"/>
              <a:t>непроведении</a:t>
            </a:r>
            <a:r>
              <a:rPr lang="ru-RU" dirty="0"/>
              <a:t> работодателем инструктажа своих работников, </a:t>
            </a:r>
            <a:r>
              <a:rPr lang="ru-RU" dirty="0" err="1"/>
              <a:t>непредупреждении</a:t>
            </a:r>
            <a:r>
              <a:rPr lang="ru-RU" dirty="0"/>
              <a:t> их об опасности нахождения рядом со стройплощадкой. Также суд склонен взыскивать как с </a:t>
            </a:r>
            <a:r>
              <a:rPr lang="ru-RU" dirty="0" err="1"/>
              <a:t>причинителя</a:t>
            </a:r>
            <a:r>
              <a:rPr lang="ru-RU" dirty="0"/>
              <a:t> вреда, так и с работодателя компенсацию морального вреда в пользу работника (см. апелляционное определение Липецкого областного суда от 17.02.2014 по делу № 33-424/2014).</a:t>
            </a:r>
          </a:p>
          <a:p>
            <a:endParaRPr lang="ru-RU" dirty="0"/>
          </a:p>
        </p:txBody>
      </p:sp>
    </p:spTree>
    <p:extLst>
      <p:ext uri="{BB962C8B-B14F-4D97-AF65-F5344CB8AC3E}">
        <p14:creationId xmlns:p14="http://schemas.microsoft.com/office/powerpoint/2010/main" val="23647885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Примеры</a:t>
            </a:r>
            <a:endParaRPr lang="ru-RU" dirty="0"/>
          </a:p>
        </p:txBody>
      </p:sp>
      <p:sp>
        <p:nvSpPr>
          <p:cNvPr id="3" name="Объект 2"/>
          <p:cNvSpPr>
            <a:spLocks noGrp="1"/>
          </p:cNvSpPr>
          <p:nvPr>
            <p:ph idx="1"/>
          </p:nvPr>
        </p:nvSpPr>
        <p:spPr/>
        <p:txBody>
          <a:bodyPr>
            <a:normAutofit fontScale="92500"/>
          </a:bodyPr>
          <a:lstStyle/>
          <a:p>
            <a:r>
              <a:rPr lang="ru-RU" b="1" i="1" dirty="0"/>
              <a:t>Вариант 2: </a:t>
            </a:r>
            <a:r>
              <a:rPr lang="ru-RU" i="1" dirty="0"/>
              <a:t>работодатель не в состоянии усмотреть за передвижениями опытного работника, но признан виновным</a:t>
            </a:r>
            <a:endParaRPr lang="ru-RU" dirty="0"/>
          </a:p>
          <a:p>
            <a:r>
              <a:rPr lang="ru-RU" b="1" dirty="0"/>
              <a:t>Пример:</a:t>
            </a:r>
            <a:r>
              <a:rPr lang="ru-RU" dirty="0"/>
              <a:t> несмотря на то, что работник был обучен, ознакомлен с требованиями охраны труда, он двигался по территории предприятия неаккуратно: поскальзывался, оступался, падал и в результате чего неоднократно получал травмы различной степени тяжести, Госинспектором труда при расследовании несчастных случаев с работником было определено, что виноват в этом… работодатель.</a:t>
            </a:r>
          </a:p>
          <a:p>
            <a:endParaRPr lang="ru-RU" dirty="0"/>
          </a:p>
        </p:txBody>
      </p:sp>
    </p:spTree>
    <p:extLst>
      <p:ext uri="{BB962C8B-B14F-4D97-AF65-F5344CB8AC3E}">
        <p14:creationId xmlns:p14="http://schemas.microsoft.com/office/powerpoint/2010/main" val="25091971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b="1" dirty="0"/>
              <a:t>В чем состояло нарушение:</a:t>
            </a:r>
            <a:r>
              <a:rPr lang="ru-RU" dirty="0"/>
              <a:t> </a:t>
            </a:r>
          </a:p>
        </p:txBody>
      </p:sp>
      <p:sp>
        <p:nvSpPr>
          <p:cNvPr id="3" name="Объект 2"/>
          <p:cNvSpPr>
            <a:spLocks noGrp="1"/>
          </p:cNvSpPr>
          <p:nvPr>
            <p:ph idx="1"/>
          </p:nvPr>
        </p:nvSpPr>
        <p:spPr/>
        <p:txBody>
          <a:bodyPr/>
          <a:lstStyle/>
          <a:p>
            <a:r>
              <a:rPr lang="ru-RU" dirty="0"/>
              <a:t>работодатель признан виновным в необеспечении удовлетворительного состояния территории предприятия (по всей очевидности – гладкости покрытия (прим. автора), </a:t>
            </a:r>
            <a:r>
              <a:rPr lang="ru-RU" dirty="0" err="1"/>
              <a:t>неразработке</a:t>
            </a:r>
            <a:r>
              <a:rPr lang="ru-RU" dirty="0"/>
              <a:t> безопасных схем передвижения по территории.</a:t>
            </a:r>
          </a:p>
          <a:p>
            <a:endParaRPr lang="ru-RU" dirty="0"/>
          </a:p>
        </p:txBody>
      </p:sp>
    </p:spTree>
    <p:extLst>
      <p:ext uri="{BB962C8B-B14F-4D97-AF65-F5344CB8AC3E}">
        <p14:creationId xmlns:p14="http://schemas.microsoft.com/office/powerpoint/2010/main" val="16673138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dirty="0"/>
              <a:t>Последствия для работодателя (риски):</a:t>
            </a:r>
            <a:r>
              <a:rPr lang="ru-RU" sz="4000" dirty="0"/>
              <a:t> </a:t>
            </a:r>
          </a:p>
        </p:txBody>
      </p:sp>
      <p:sp>
        <p:nvSpPr>
          <p:cNvPr id="3" name="Объект 2"/>
          <p:cNvSpPr>
            <a:spLocks noGrp="1"/>
          </p:cNvSpPr>
          <p:nvPr>
            <p:ph idx="1"/>
          </p:nvPr>
        </p:nvSpPr>
        <p:spPr/>
        <p:txBody>
          <a:bodyPr>
            <a:normAutofit fontScale="85000" lnSpcReduction="10000"/>
          </a:bodyPr>
          <a:lstStyle/>
          <a:p>
            <a:r>
              <a:rPr lang="ru-RU" dirty="0"/>
              <a:t>у работодателя возникнет риск выплаты компенсаций, установленных ст. 184 ТК РФ, а также компенсации морального вреда работнику.</a:t>
            </a:r>
          </a:p>
          <a:p>
            <a:r>
              <a:rPr lang="ru-RU" dirty="0"/>
              <a:t>если причиной несчастных случаев будет признано неудовлетворительное содержание территории и недостатки в организации рабочих мест, бездействие работодателя по разработке мер, исключающих воздействие на работника опасных и вредных производственных факторов при перемещении на территории предприятия, и схем перемещения работников по территории предприятия (в том числе в части определения мест проходов по объекту, передвижения и остановки транспорта), это может быть квалифицировано как нарушение требований ст. 220 ТК РФ.</a:t>
            </a:r>
          </a:p>
          <a:p>
            <a:endParaRPr lang="ru-RU" dirty="0"/>
          </a:p>
        </p:txBody>
      </p:sp>
    </p:spTree>
    <p:extLst>
      <p:ext uri="{BB962C8B-B14F-4D97-AF65-F5344CB8AC3E}">
        <p14:creationId xmlns:p14="http://schemas.microsoft.com/office/powerpoint/2010/main" val="41390015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92696"/>
            <a:ext cx="8229600" cy="1143000"/>
          </a:xfrm>
        </p:spPr>
        <p:txBody>
          <a:bodyPr>
            <a:noAutofit/>
          </a:bodyPr>
          <a:lstStyle/>
          <a:p>
            <a:r>
              <a:rPr lang="ru-RU" sz="4000" b="1" dirty="0"/>
              <a:t>Подтверждение судебной практикой:</a:t>
            </a:r>
            <a:r>
              <a:rPr lang="ru-RU" sz="4000" dirty="0"/>
              <a:t> </a:t>
            </a:r>
          </a:p>
        </p:txBody>
      </p:sp>
      <p:sp>
        <p:nvSpPr>
          <p:cNvPr id="3" name="Объект 2"/>
          <p:cNvSpPr>
            <a:spLocks noGrp="1"/>
          </p:cNvSpPr>
          <p:nvPr>
            <p:ph idx="1"/>
          </p:nvPr>
        </p:nvSpPr>
        <p:spPr/>
        <p:txBody>
          <a:bodyPr>
            <a:normAutofit fontScale="92500" lnSpcReduction="20000"/>
          </a:bodyPr>
          <a:lstStyle/>
          <a:p>
            <a:r>
              <a:rPr lang="ru-RU" dirty="0"/>
              <a:t>суд в указанном случае считает правомерными требования работника, помимо полученных в соответствии со ст. 184 ТК РФ выплат, и в части суммы компенсации морального вреда (апелляционное определение </a:t>
            </a:r>
            <a:r>
              <a:rPr lang="ru-RU" dirty="0" smtClean="0"/>
              <a:t>Новгородского </a:t>
            </a:r>
            <a:r>
              <a:rPr lang="ru-RU" dirty="0"/>
              <a:t>областного суда от </a:t>
            </a:r>
            <a:r>
              <a:rPr lang="ru-RU" dirty="0" smtClean="0"/>
              <a:t>17.02.2015 </a:t>
            </a:r>
            <a:r>
              <a:rPr lang="ru-RU" dirty="0"/>
              <a:t>по делу № </a:t>
            </a:r>
            <a:r>
              <a:rPr lang="ru-RU" dirty="0" smtClean="0"/>
              <a:t>33-445/2015).</a:t>
            </a:r>
            <a:endParaRPr lang="ru-RU" dirty="0"/>
          </a:p>
          <a:p>
            <a:r>
              <a:rPr lang="ru-RU" dirty="0"/>
              <a:t>Указанные требования суд признает правомерными даже при установлении факта надлежащего инструктажа работодателем работника, с учетом опыта и продолжительности работы данного работника на тех же работах и на том же рабочем месте, и при его собственной неосторожности, послужившей одной из причин несчастных случаев с ним на производстве.</a:t>
            </a:r>
          </a:p>
          <a:p>
            <a:endParaRPr lang="ru-RU" dirty="0"/>
          </a:p>
        </p:txBody>
      </p:sp>
    </p:spTree>
    <p:extLst>
      <p:ext uri="{BB962C8B-B14F-4D97-AF65-F5344CB8AC3E}">
        <p14:creationId xmlns:p14="http://schemas.microsoft.com/office/powerpoint/2010/main" val="39788196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92696"/>
            <a:ext cx="8229600" cy="1143000"/>
          </a:xfrm>
        </p:spPr>
        <p:txBody>
          <a:bodyPr>
            <a:noAutofit/>
          </a:bodyPr>
          <a:lstStyle/>
          <a:p>
            <a:r>
              <a:rPr lang="ru-RU" sz="4000" b="1" i="1" dirty="0"/>
              <a:t>Нарушение требований охраны труда работником</a:t>
            </a:r>
            <a:endParaRPr lang="ru-RU" sz="4000" dirty="0"/>
          </a:p>
        </p:txBody>
      </p:sp>
      <p:sp>
        <p:nvSpPr>
          <p:cNvPr id="3" name="Объект 2"/>
          <p:cNvSpPr>
            <a:spLocks noGrp="1"/>
          </p:cNvSpPr>
          <p:nvPr>
            <p:ph idx="1"/>
          </p:nvPr>
        </p:nvSpPr>
        <p:spPr/>
        <p:txBody>
          <a:bodyPr/>
          <a:lstStyle/>
          <a:p>
            <a:r>
              <a:rPr lang="ru-RU" dirty="0"/>
              <a:t>Пример: работник курил на территории работодателя, за что и был справедливо наказан.</a:t>
            </a:r>
          </a:p>
          <a:p>
            <a:r>
              <a:rPr lang="ru-RU" b="1" dirty="0"/>
              <a:t>В чем состояло нарушение:</a:t>
            </a:r>
            <a:r>
              <a:rPr lang="ru-RU" dirty="0"/>
              <a:t> работодатель разрешает курение на своем предприятии в строго отведенных для этого местах. Работник был признан виновным в нарушении требований охраны труда, так как курил в неустановленном для этого месте, имеющем повышенную </a:t>
            </a:r>
            <a:r>
              <a:rPr lang="ru-RU" dirty="0" err="1"/>
              <a:t>пожаро</a:t>
            </a:r>
            <a:r>
              <a:rPr lang="ru-RU" dirty="0"/>
              <a:t>- и взрывоопасность.</a:t>
            </a:r>
          </a:p>
          <a:p>
            <a:endParaRPr lang="ru-RU" dirty="0"/>
          </a:p>
        </p:txBody>
      </p:sp>
    </p:spTree>
    <p:extLst>
      <p:ext uri="{BB962C8B-B14F-4D97-AF65-F5344CB8AC3E}">
        <p14:creationId xmlns:p14="http://schemas.microsoft.com/office/powerpoint/2010/main" val="16881490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Последствия для работника (риски):</a:t>
            </a:r>
            <a:r>
              <a:rPr lang="ru-RU" dirty="0"/>
              <a:t> </a:t>
            </a:r>
          </a:p>
        </p:txBody>
      </p:sp>
      <p:sp>
        <p:nvSpPr>
          <p:cNvPr id="3" name="Объект 2"/>
          <p:cNvSpPr>
            <a:spLocks noGrp="1"/>
          </p:cNvSpPr>
          <p:nvPr>
            <p:ph idx="1"/>
          </p:nvPr>
        </p:nvSpPr>
        <p:spPr/>
        <p:txBody>
          <a:bodyPr>
            <a:normAutofit fontScale="85000" lnSpcReduction="10000"/>
          </a:bodyPr>
          <a:lstStyle/>
          <a:p>
            <a:r>
              <a:rPr lang="ru-RU" dirty="0"/>
              <a:t>работник рискует быть привлеченным к дисциплинарной ответственности, в том числе к </a:t>
            </a:r>
            <a:r>
              <a:rPr lang="ru-RU" dirty="0" smtClean="0"/>
              <a:t>увольнению.</a:t>
            </a:r>
            <a:endParaRPr lang="ru-RU" dirty="0"/>
          </a:p>
          <a:p>
            <a:r>
              <a:rPr lang="ru-RU" b="1" dirty="0"/>
              <a:t>Обоснование квалификации:</a:t>
            </a:r>
            <a:r>
              <a:rPr lang="ru-RU" dirty="0"/>
              <a:t> работник в соответствии со ст. 214 ТК РФ обязан соблюдать требования охраны труда, в том числе многочисленные внутренние инструкции, действующие на территории предприятия-работодателя. Перечень и описание пожароопасных мест на предприятии, а также требования пожарной безопасности могут быть установлены специальными ведомственными актами, например, Правилами безопасной эксплуатации и охраны труда для нефтеперерабатывающих производств от 01.04.2001, утвержденными приказом Министерства энергетики РФ от 27.12.2000 № 162.</a:t>
            </a:r>
          </a:p>
          <a:p>
            <a:endParaRPr lang="ru-RU" dirty="0"/>
          </a:p>
        </p:txBody>
      </p:sp>
    </p:spTree>
    <p:extLst>
      <p:ext uri="{BB962C8B-B14F-4D97-AF65-F5344CB8AC3E}">
        <p14:creationId xmlns:p14="http://schemas.microsoft.com/office/powerpoint/2010/main" val="7345700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a:t>Подтверждение судебной практикой:</a:t>
            </a:r>
            <a:r>
              <a:rPr lang="ru-RU" dirty="0"/>
              <a:t> </a:t>
            </a:r>
          </a:p>
        </p:txBody>
      </p:sp>
      <p:sp>
        <p:nvSpPr>
          <p:cNvPr id="3" name="Объект 2"/>
          <p:cNvSpPr>
            <a:spLocks noGrp="1"/>
          </p:cNvSpPr>
          <p:nvPr>
            <p:ph idx="1"/>
          </p:nvPr>
        </p:nvSpPr>
        <p:spPr/>
        <p:txBody>
          <a:bodyPr/>
          <a:lstStyle/>
          <a:p>
            <a:r>
              <a:rPr lang="ru-RU" dirty="0"/>
              <a:t>суд в указанном случае считает курение в неотведенном для этого месте нарушением не только дисциплины, но и требований охраны труда. Как следствие, суд признает правомерным наказание работника, нарушившего требования охраны труда, в частности курившего в пожароопасном месте на предприятии (решение Ленинского районного суда г. Комсомольска-на-Амуре Хабаровского края от 04.08.2011).</a:t>
            </a:r>
          </a:p>
          <a:p>
            <a:endParaRPr lang="ru-RU" dirty="0"/>
          </a:p>
        </p:txBody>
      </p:sp>
    </p:spTree>
    <p:extLst>
      <p:ext uri="{BB962C8B-B14F-4D97-AF65-F5344CB8AC3E}">
        <p14:creationId xmlns:p14="http://schemas.microsoft.com/office/powerpoint/2010/main" val="4994278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b="1" dirty="0">
                <a:cs typeface="Times New Roman" pitchFamily="18" charset="0"/>
              </a:rPr>
              <a:t>Порядок и оформление расследования несчастных случаев на производстве</a:t>
            </a:r>
          </a:p>
        </p:txBody>
      </p:sp>
      <p:sp>
        <p:nvSpPr>
          <p:cNvPr id="3" name="Объект 2"/>
          <p:cNvSpPr>
            <a:spLocks noGrp="1"/>
          </p:cNvSpPr>
          <p:nvPr>
            <p:ph idx="1"/>
          </p:nvPr>
        </p:nvSpPr>
        <p:spPr/>
        <p:txBody>
          <a:bodyPr>
            <a:normAutofit fontScale="77500" lnSpcReduction="20000"/>
          </a:bodyPr>
          <a:lstStyle/>
          <a:p>
            <a:r>
              <a:rPr lang="ru-RU" dirty="0"/>
              <a:t>Расследованию в порядке, установленном статьями 228 и 229 Кодекса </a:t>
            </a:r>
            <a:r>
              <a:rPr lang="ru-RU" dirty="0" smtClean="0"/>
              <a:t>, </a:t>
            </a:r>
            <a:r>
              <a:rPr lang="ru-RU" dirty="0"/>
              <a:t>подлежат события, в результате которых работниками или другими лицами, участвующими в производственной деятельности работодателя, были получены увечья или иные телесные повреждения (травмы), в том числе причиненные другими лицами, включая: тепловой удар; ожог; обморожение; утопление; поражение электрическим током (в том числе молнией); укусы и другие телесные повреждения, нанесенные животными и насекомыми; повреждения травматического характера, полученные в результате взрывов, аварий, разрушения зданий, сооружений и конструкций, стихийных бедствий и других чрезвычайных ситуаций, и иные повреждения здоровья, обусловленные воздействием на пострадавшего опасных факторов, повлекшее за собой необходимость его перевода на другую работу, временную или стойкую утрату им трудоспособности либо его смерть </a:t>
            </a:r>
          </a:p>
          <a:p>
            <a:endParaRPr lang="ru-RU" dirty="0"/>
          </a:p>
        </p:txBody>
      </p:sp>
    </p:spTree>
    <p:extLst>
      <p:ext uri="{BB962C8B-B14F-4D97-AF65-F5344CB8AC3E}">
        <p14:creationId xmlns:p14="http://schemas.microsoft.com/office/powerpoint/2010/main" val="2147603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36680"/>
          </a:xfrm>
        </p:spPr>
        <p:txBody>
          <a:bodyPr>
            <a:normAutofit fontScale="90000"/>
          </a:bodyPr>
          <a:lstStyle/>
          <a:p>
            <a:r>
              <a:rPr lang="ru-RU" b="1" dirty="0" smtClean="0"/>
              <a:t>Произошедшие</a:t>
            </a:r>
            <a:endParaRPr lang="ru-RU" b="1" dirty="0"/>
          </a:p>
        </p:txBody>
      </p:sp>
      <p:sp>
        <p:nvSpPr>
          <p:cNvPr id="3" name="Объект 2"/>
          <p:cNvSpPr>
            <a:spLocks noGrp="1"/>
          </p:cNvSpPr>
          <p:nvPr>
            <p:ph idx="1"/>
          </p:nvPr>
        </p:nvSpPr>
        <p:spPr>
          <a:xfrm>
            <a:off x="457200" y="1628800"/>
            <a:ext cx="8229600" cy="4695800"/>
          </a:xfrm>
        </p:spPr>
        <p:txBody>
          <a:bodyPr/>
          <a:lstStyle/>
          <a:p>
            <a:r>
              <a:rPr lang="ru-RU" dirty="0"/>
              <a:t>при непосредственном исполнении трудовых обязанностей или работ по заданию работодателя (его представителя), в том числе во время служебной командировки, а также при совершении иных правомерных действий в интересах работодателя, в том числе направленных на предотвращение несчастных случаев, аварий, катастроф и иных ситуаций чрезвычайного характера;</a:t>
            </a:r>
          </a:p>
          <a:p>
            <a:endParaRPr lang="ru-RU" dirty="0"/>
          </a:p>
        </p:txBody>
      </p:sp>
    </p:spTree>
    <p:extLst>
      <p:ext uri="{BB962C8B-B14F-4D97-AF65-F5344CB8AC3E}">
        <p14:creationId xmlns:p14="http://schemas.microsoft.com/office/powerpoint/2010/main" val="37380223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620688"/>
            <a:ext cx="8229600" cy="998984"/>
          </a:xfrm>
        </p:spPr>
        <p:txBody>
          <a:bodyPr/>
          <a:lstStyle/>
          <a:p>
            <a:r>
              <a:rPr lang="ru-RU" b="1" dirty="0" smtClean="0"/>
              <a:t>Произошедшие</a:t>
            </a:r>
            <a:endParaRPr lang="ru-RU" b="1" dirty="0"/>
          </a:p>
        </p:txBody>
      </p:sp>
      <p:sp>
        <p:nvSpPr>
          <p:cNvPr id="3" name="Объект 2"/>
          <p:cNvSpPr>
            <a:spLocks noGrp="1"/>
          </p:cNvSpPr>
          <p:nvPr>
            <p:ph idx="1"/>
          </p:nvPr>
        </p:nvSpPr>
        <p:spPr/>
        <p:txBody>
          <a:bodyPr>
            <a:normAutofit fontScale="92500" lnSpcReduction="10000"/>
          </a:bodyPr>
          <a:lstStyle/>
          <a:p>
            <a:r>
              <a:rPr lang="ru-RU" dirty="0"/>
              <a:t>б) на территории организации, других объектах и площадях, закрепленных за организацией на правах владения либо аренды (далее - территория организации) либо в ином месте работы в течение рабочего времени (включая установленные перерывы), в том числе во время следования на рабочее место (с рабочего места), а также в течение времени, необходимого для приведения в порядок орудий производства, одежды и т.п. перед началом и после окончания работы, либо при выполнении работ за пределами нормальной продолжительности рабочего времени, в выходные и нерабочие праздничные дни;</a:t>
            </a:r>
          </a:p>
          <a:p>
            <a:endParaRPr lang="ru-RU" dirty="0"/>
          </a:p>
        </p:txBody>
      </p:sp>
    </p:spTree>
    <p:extLst>
      <p:ext uri="{BB962C8B-B14F-4D97-AF65-F5344CB8AC3E}">
        <p14:creationId xmlns:p14="http://schemas.microsoft.com/office/powerpoint/2010/main" val="27241157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Произошедшие</a:t>
            </a:r>
            <a:endParaRPr lang="ru-RU" dirty="0"/>
          </a:p>
        </p:txBody>
      </p:sp>
      <p:sp>
        <p:nvSpPr>
          <p:cNvPr id="3" name="Объект 2"/>
          <p:cNvSpPr>
            <a:spLocks noGrp="1"/>
          </p:cNvSpPr>
          <p:nvPr>
            <p:ph idx="1"/>
          </p:nvPr>
        </p:nvSpPr>
        <p:spPr/>
        <p:txBody>
          <a:bodyPr>
            <a:normAutofit lnSpcReduction="10000"/>
          </a:bodyPr>
          <a:lstStyle/>
          <a:p>
            <a:r>
              <a:rPr lang="ru-RU" dirty="0"/>
              <a:t>при следовании к месту работы или с работы на транспортном средстве работодателя или сторонней организации, предоставившей его на основании договора с работодателем, а также на личном транспортном средстве в случае использования его в производственных целях в соответствии с документально оформленным соглашением сторон трудового договора или объективно подтвержденным распоряжением работодателя (его представителя) либо с его ведома;</a:t>
            </a:r>
          </a:p>
          <a:p>
            <a:endParaRPr lang="ru-RU" dirty="0"/>
          </a:p>
        </p:txBody>
      </p:sp>
    </p:spTree>
    <p:extLst>
      <p:ext uri="{BB962C8B-B14F-4D97-AF65-F5344CB8AC3E}">
        <p14:creationId xmlns:p14="http://schemas.microsoft.com/office/powerpoint/2010/main" val="28537638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Произошедшие</a:t>
            </a:r>
            <a:endParaRPr lang="ru-RU" dirty="0"/>
          </a:p>
        </p:txBody>
      </p:sp>
      <p:sp>
        <p:nvSpPr>
          <p:cNvPr id="3" name="Объект 2"/>
          <p:cNvSpPr>
            <a:spLocks noGrp="1"/>
          </p:cNvSpPr>
          <p:nvPr>
            <p:ph idx="1"/>
          </p:nvPr>
        </p:nvSpPr>
        <p:spPr/>
        <p:txBody>
          <a:bodyPr/>
          <a:lstStyle/>
          <a:p>
            <a:r>
              <a:rPr lang="ru-RU" dirty="0" smtClean="0"/>
              <a:t> </a:t>
            </a:r>
            <a:r>
              <a:rPr lang="ru-RU" dirty="0"/>
              <a:t>во время служебных поездок на общественном транспорте, а также при следовании по заданию работодателя (его представителя) к месту выполнения работ и обратно, в том числе пешком;</a:t>
            </a:r>
          </a:p>
          <a:p>
            <a:r>
              <a:rPr lang="ru-RU" dirty="0" smtClean="0"/>
              <a:t>при </a:t>
            </a:r>
            <a:r>
              <a:rPr lang="ru-RU" dirty="0"/>
              <a:t>следовании к месту служебной командировки и обратно;</a:t>
            </a:r>
          </a:p>
          <a:p>
            <a:endParaRPr lang="ru-RU" dirty="0"/>
          </a:p>
        </p:txBody>
      </p:sp>
    </p:spTree>
    <p:extLst>
      <p:ext uri="{BB962C8B-B14F-4D97-AF65-F5344CB8AC3E}">
        <p14:creationId xmlns:p14="http://schemas.microsoft.com/office/powerpoint/2010/main" val="7092556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Произошедшие</a:t>
            </a:r>
            <a:endParaRPr lang="ru-RU" dirty="0"/>
          </a:p>
        </p:txBody>
      </p:sp>
      <p:sp>
        <p:nvSpPr>
          <p:cNvPr id="3" name="Объект 2"/>
          <p:cNvSpPr>
            <a:spLocks noGrp="1"/>
          </p:cNvSpPr>
          <p:nvPr>
            <p:ph idx="1"/>
          </p:nvPr>
        </p:nvSpPr>
        <p:spPr/>
        <p:txBody>
          <a:bodyPr>
            <a:normAutofit fontScale="92500" lnSpcReduction="20000"/>
          </a:bodyPr>
          <a:lstStyle/>
          <a:p>
            <a:r>
              <a:rPr lang="ru-RU" dirty="0"/>
              <a:t>при следовании на транспортном средстве в качестве сменщика во время междусменного отдыха (водитель-сменщик на транспортном средстве, проводник или механик рефрижераторной секции в поезде, бригада почтового вагона и другие);</a:t>
            </a:r>
          </a:p>
          <a:p>
            <a:r>
              <a:rPr lang="ru-RU" dirty="0" smtClean="0"/>
              <a:t> </a:t>
            </a:r>
            <a:r>
              <a:rPr lang="ru-RU" dirty="0"/>
              <a:t>во время междусменного отдыха при работе вахтовым методом, а также при нахождении на судне (воздушном, морском, речном и др.) в свободное от вахты и судовых работ время;</a:t>
            </a:r>
          </a:p>
          <a:p>
            <a:r>
              <a:rPr lang="ru-RU" dirty="0" smtClean="0"/>
              <a:t> </a:t>
            </a:r>
            <a:r>
              <a:rPr lang="ru-RU" dirty="0"/>
              <a:t>при привлечении в установленном порядке к участию в ликвидации последствий катастроф, аварий и других чрезвычайных ситуаций природного, техногенного, криминогенного и иного характера.</a:t>
            </a:r>
          </a:p>
          <a:p>
            <a:endParaRPr lang="ru-RU" dirty="0"/>
          </a:p>
        </p:txBody>
      </p:sp>
    </p:spTree>
    <p:extLst>
      <p:ext uri="{BB962C8B-B14F-4D97-AF65-F5344CB8AC3E}">
        <p14:creationId xmlns:p14="http://schemas.microsoft.com/office/powerpoint/2010/main" val="10810536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Первый шаг</a:t>
            </a:r>
            <a:endParaRPr lang="ru-RU" dirty="0"/>
          </a:p>
        </p:txBody>
      </p:sp>
      <p:sp>
        <p:nvSpPr>
          <p:cNvPr id="3" name="Объект 2"/>
          <p:cNvSpPr>
            <a:spLocks noGrp="1"/>
          </p:cNvSpPr>
          <p:nvPr>
            <p:ph idx="1"/>
          </p:nvPr>
        </p:nvSpPr>
        <p:spPr/>
        <p:txBody>
          <a:bodyPr/>
          <a:lstStyle/>
          <a:p>
            <a:r>
              <a:rPr lang="ru-RU" dirty="0"/>
              <a:t>Для расследования несчастного случая на производстве в организации работодатель незамедлительно создает комиссию в составе не менее 3 человек.</a:t>
            </a:r>
          </a:p>
          <a:p>
            <a:r>
              <a:rPr lang="ru-RU" dirty="0"/>
              <a:t>Расследование обстоятельств и причин несчастного случая на производстве (который не является групповым и не относится к категории тяжелых или со смертельный исходом) проводится комиссией в течение 3 дней.</a:t>
            </a:r>
          </a:p>
          <a:p>
            <a:endParaRPr lang="ru-RU" dirty="0"/>
          </a:p>
        </p:txBody>
      </p:sp>
    </p:spTree>
    <p:extLst>
      <p:ext uri="{BB962C8B-B14F-4D97-AF65-F5344CB8AC3E}">
        <p14:creationId xmlns:p14="http://schemas.microsoft.com/office/powerpoint/2010/main" val="15556461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Первый шаг</a:t>
            </a:r>
          </a:p>
        </p:txBody>
      </p:sp>
      <p:sp>
        <p:nvSpPr>
          <p:cNvPr id="3" name="Объект 2"/>
          <p:cNvSpPr>
            <a:spLocks noGrp="1"/>
          </p:cNvSpPr>
          <p:nvPr>
            <p:ph idx="1"/>
          </p:nvPr>
        </p:nvSpPr>
        <p:spPr/>
        <p:txBody>
          <a:bodyPr/>
          <a:lstStyle/>
          <a:p>
            <a:r>
              <a:rPr lang="ru-RU" dirty="0"/>
              <a:t>Расследование группового несчастного случая на производстве, тяжелого несчастного случая на производстве и несчастного случая на производстве со смертельным исходом проводится комиссией в течение 15 дней.</a:t>
            </a:r>
          </a:p>
          <a:p>
            <a:endParaRPr lang="ru-RU" dirty="0"/>
          </a:p>
        </p:txBody>
      </p:sp>
    </p:spTree>
    <p:extLst>
      <p:ext uri="{BB962C8B-B14F-4D97-AF65-F5344CB8AC3E}">
        <p14:creationId xmlns:p14="http://schemas.microsoft.com/office/powerpoint/2010/main" val="373863986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 </a:t>
            </a:r>
            <a:r>
              <a:rPr lang="ru-RU" dirty="0"/>
              <a:t>акт формы </a:t>
            </a:r>
            <a:r>
              <a:rPr lang="ru-RU" dirty="0" smtClean="0"/>
              <a:t>Н-1</a:t>
            </a:r>
            <a:endParaRPr lang="ru-RU" dirty="0"/>
          </a:p>
        </p:txBody>
      </p:sp>
      <p:sp>
        <p:nvSpPr>
          <p:cNvPr id="3" name="Объект 2"/>
          <p:cNvSpPr>
            <a:spLocks noGrp="1"/>
          </p:cNvSpPr>
          <p:nvPr>
            <p:ph idx="1"/>
          </p:nvPr>
        </p:nvSpPr>
        <p:spPr/>
        <p:txBody>
          <a:bodyPr/>
          <a:lstStyle/>
          <a:p>
            <a:r>
              <a:rPr lang="ru-RU" dirty="0"/>
              <a:t>Несчастные случаи, квалифицированные комиссией или государственными инспекторами труда, проводившими их расследование, как несчастные случаи на производстве, подлежат оформлению актом о несчастном случае на производстве </a:t>
            </a:r>
            <a:r>
              <a:rPr lang="ru-RU" dirty="0" smtClean="0"/>
              <a:t> </a:t>
            </a:r>
            <a:r>
              <a:rPr lang="ru-RU" dirty="0"/>
              <a:t>- акт формы </a:t>
            </a:r>
            <a:r>
              <a:rPr lang="ru-RU" dirty="0" smtClean="0"/>
              <a:t>Н-1.</a:t>
            </a:r>
            <a:endParaRPr lang="ru-RU" dirty="0"/>
          </a:p>
          <a:p>
            <a:endParaRPr lang="ru-RU" dirty="0"/>
          </a:p>
        </p:txBody>
      </p:sp>
    </p:spTree>
    <p:extLst>
      <p:ext uri="{BB962C8B-B14F-4D97-AF65-F5344CB8AC3E}">
        <p14:creationId xmlns:p14="http://schemas.microsoft.com/office/powerpoint/2010/main" val="35180856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Оформление</a:t>
            </a:r>
            <a:endParaRPr lang="ru-RU" dirty="0"/>
          </a:p>
        </p:txBody>
      </p:sp>
      <p:sp>
        <p:nvSpPr>
          <p:cNvPr id="3" name="Объект 2"/>
          <p:cNvSpPr>
            <a:spLocks noGrp="1"/>
          </p:cNvSpPr>
          <p:nvPr>
            <p:ph idx="1"/>
          </p:nvPr>
        </p:nvSpPr>
        <p:spPr/>
        <p:txBody>
          <a:bodyPr>
            <a:normAutofit lnSpcReduction="10000"/>
          </a:bodyPr>
          <a:lstStyle/>
          <a:p>
            <a:r>
              <a:rPr lang="ru-RU" dirty="0"/>
              <a:t>Каждый оформленный в установленном порядке несчастный случай на производстве, включая несчастные случаи на производстве, происшедшие с работниками, заключившими трудовой договор на срок до двух месяцев либо занятыми на сезонных работах, а также лицами, заключившими договор о выполнении работы на дому (надомниками), регистрируются работодателем (юридическим или физическим лицом), осуществляющим в соответствии с решением комиссии его учет, в журнале регистрации несчастных случаев на производстве.</a:t>
            </a:r>
          </a:p>
          <a:p>
            <a:endParaRPr lang="ru-RU" dirty="0"/>
          </a:p>
        </p:txBody>
      </p:sp>
    </p:spTree>
    <p:extLst>
      <p:ext uri="{BB962C8B-B14F-4D97-AF65-F5344CB8AC3E}">
        <p14:creationId xmlns:p14="http://schemas.microsoft.com/office/powerpoint/2010/main" val="248231903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Примечание</a:t>
            </a:r>
            <a:endParaRPr lang="ru-RU" dirty="0"/>
          </a:p>
        </p:txBody>
      </p:sp>
      <p:sp>
        <p:nvSpPr>
          <p:cNvPr id="3" name="Объект 2"/>
          <p:cNvSpPr>
            <a:spLocks noGrp="1"/>
          </p:cNvSpPr>
          <p:nvPr>
            <p:ph idx="1"/>
          </p:nvPr>
        </p:nvSpPr>
        <p:spPr/>
        <p:txBody>
          <a:bodyPr/>
          <a:lstStyle/>
          <a:p>
            <a:r>
              <a:rPr lang="ru-RU" dirty="0"/>
              <a:t>Несчастные случаи, о которых не было сообщено своевременно руководителю организации или в которых нетрудоспособность наступила не сразу, расследуются комиссией по заявлению пострадавшего в течение месяца со дня поступления заявления.</a:t>
            </a:r>
          </a:p>
          <a:p>
            <a:endParaRPr lang="ru-RU" dirty="0"/>
          </a:p>
        </p:txBody>
      </p:sp>
    </p:spTree>
    <p:extLst>
      <p:ext uri="{BB962C8B-B14F-4D97-AF65-F5344CB8AC3E}">
        <p14:creationId xmlns:p14="http://schemas.microsoft.com/office/powerpoint/2010/main" val="20780019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normAutofit fontScale="77500" lnSpcReduction="20000"/>
          </a:bodyPr>
          <a:lstStyle/>
          <a:p>
            <a:r>
              <a:rPr lang="ru-RU" dirty="0"/>
              <a:t>К тяжелым несчастным случаям на производстве относятся такие, которые в острый период сопровождаются:</a:t>
            </a:r>
          </a:p>
          <a:p>
            <a:r>
              <a:rPr lang="ru-RU" dirty="0"/>
              <a:t>- шоком любой степени тяжести и любого генеза;</a:t>
            </a:r>
          </a:p>
          <a:p>
            <a:r>
              <a:rPr lang="ru-RU" dirty="0"/>
              <a:t>- комой различной этиологии;</a:t>
            </a:r>
          </a:p>
          <a:p>
            <a:r>
              <a:rPr lang="ru-RU" dirty="0"/>
              <a:t>- массивной кровопотерей (объем кровопотери до 20%);</a:t>
            </a:r>
          </a:p>
          <a:p>
            <a:r>
              <a:rPr lang="ru-RU" dirty="0"/>
              <a:t>- острой сердечной или сосудистой недостаточностью, коллапсом, тяжелой степенью нарушения мозгового кровообращения;</a:t>
            </a:r>
          </a:p>
          <a:p>
            <a:r>
              <a:rPr lang="ru-RU" dirty="0"/>
              <a:t>- острой почечной или печеночной недостаточностью;</a:t>
            </a:r>
          </a:p>
          <a:p>
            <a:r>
              <a:rPr lang="ru-RU" dirty="0"/>
              <a:t>- острой дыхательной недостаточностью,</a:t>
            </a:r>
          </a:p>
          <a:p>
            <a:r>
              <a:rPr lang="ru-RU" dirty="0"/>
              <a:t>- расстройством регионального и органного кровообращения, приводящего к инфаркту внутренних органов, гангрене конечностей, эмболии (газовой и жировой) сосудов головного мозга, </a:t>
            </a:r>
            <a:r>
              <a:rPr lang="ru-RU" dirty="0" err="1"/>
              <a:t>тромбэмболии</a:t>
            </a:r>
            <a:r>
              <a:rPr lang="ru-RU" dirty="0"/>
              <a:t>;</a:t>
            </a:r>
          </a:p>
          <a:p>
            <a:r>
              <a:rPr lang="ru-RU" dirty="0"/>
              <a:t>- острыми психическими расстройствами.</a:t>
            </a:r>
          </a:p>
          <a:p>
            <a:endParaRPr lang="ru-RU" dirty="0"/>
          </a:p>
        </p:txBody>
      </p:sp>
    </p:spTree>
    <p:extLst>
      <p:ext uri="{BB962C8B-B14F-4D97-AF65-F5344CB8AC3E}">
        <p14:creationId xmlns:p14="http://schemas.microsoft.com/office/powerpoint/2010/main" val="320660249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normAutofit fontScale="77500" lnSpcReduction="20000"/>
          </a:bodyPr>
          <a:lstStyle/>
          <a:p>
            <a:r>
              <a:rPr lang="ru-RU" dirty="0"/>
              <a:t>- проникающие ранения черепа;</a:t>
            </a:r>
          </a:p>
          <a:p>
            <a:r>
              <a:rPr lang="ru-RU" dirty="0"/>
              <a:t>- перелом черепа и лицевых костей;</a:t>
            </a:r>
          </a:p>
          <a:p>
            <a:r>
              <a:rPr lang="ru-RU" dirty="0"/>
              <a:t>- ушиб головного мозга тяжелой и средне-тяжелой степени тяжести;</a:t>
            </a:r>
          </a:p>
          <a:p>
            <a:r>
              <a:rPr lang="ru-RU" dirty="0"/>
              <a:t>- внутричерепная травма тяжелой и средне-тяжелой степени тяжести;</a:t>
            </a:r>
          </a:p>
          <a:p>
            <a:r>
              <a:rPr lang="ru-RU" dirty="0"/>
              <a:t>- ранения, проникающие в просвет глотки, гортани, трахеи, пищевода, а также повреждения щитовидной и вилочковой железы;</a:t>
            </a:r>
          </a:p>
          <a:p>
            <a:r>
              <a:rPr lang="ru-RU" dirty="0"/>
              <a:t>- проникающие ранения позвоночника;</a:t>
            </a:r>
          </a:p>
          <a:p>
            <a:r>
              <a:rPr lang="ru-RU" dirty="0"/>
              <a:t>- </a:t>
            </a:r>
            <a:r>
              <a:rPr lang="ru-RU" dirty="0" err="1"/>
              <a:t>переломо</a:t>
            </a:r>
            <a:r>
              <a:rPr lang="ru-RU" dirty="0"/>
              <a:t>-вывихи и переломы тел или двусторонние переломы дуг I и II шейных позвонков, в том числе и без нарушения функции спинного мозга;</a:t>
            </a:r>
          </a:p>
          <a:p>
            <a:r>
              <a:rPr lang="ru-RU" dirty="0"/>
              <a:t>- вывихи (в том числе подвывихи) шейных позвонков;</a:t>
            </a:r>
          </a:p>
          <a:p>
            <a:r>
              <a:rPr lang="ru-RU" dirty="0"/>
              <a:t>- закрытые повреждения шейного отдела спинного мозга;</a:t>
            </a:r>
          </a:p>
        </p:txBody>
      </p:sp>
    </p:spTree>
    <p:extLst>
      <p:ext uri="{BB962C8B-B14F-4D97-AF65-F5344CB8AC3E}">
        <p14:creationId xmlns:p14="http://schemas.microsoft.com/office/powerpoint/2010/main" val="14690585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normAutofit fontScale="70000" lnSpcReduction="20000"/>
          </a:bodyPr>
          <a:lstStyle/>
          <a:p>
            <a:r>
              <a:rPr lang="ru-RU" dirty="0"/>
              <a:t>перелом или </a:t>
            </a:r>
            <a:r>
              <a:rPr lang="ru-RU" dirty="0" err="1"/>
              <a:t>переломо</a:t>
            </a:r>
            <a:r>
              <a:rPr lang="ru-RU" dirty="0"/>
              <a:t>-вывих одного или нескольких грудных или поясничных позвонков с нарушением функции спинного мозга;</a:t>
            </a:r>
          </a:p>
          <a:p>
            <a:r>
              <a:rPr lang="ru-RU" dirty="0"/>
              <a:t>- ранения грудной клетки, проникающие в плевральную полость, полость перикарда или клетчатку средостения, в том числе без повреждения внутренних органов;</a:t>
            </a:r>
          </a:p>
          <a:p>
            <a:r>
              <a:rPr lang="ru-RU" dirty="0"/>
              <a:t>- ранения живота, проникающие в полость брюшины;</a:t>
            </a:r>
          </a:p>
          <a:p>
            <a:r>
              <a:rPr lang="ru-RU" dirty="0"/>
              <a:t>- ранения, проникающие в полость мочевого пузыря или кишечник;</a:t>
            </a:r>
          </a:p>
          <a:p>
            <a:r>
              <a:rPr lang="ru-RU" dirty="0"/>
              <a:t>- открытые ранения органов забрюшинного пространства (почек, надпочечников, поджелудочной железы),</a:t>
            </a:r>
          </a:p>
          <a:p>
            <a:r>
              <a:rPr lang="ru-RU" dirty="0"/>
              <a:t>- разрыв внутреннего органа грудной или брюшной полости или полости таза, забрюшинного пространства, разрыв диафрагмы, разрыв предстательной железы, разрыв мочеточника, разрыв перепончатой части мочеиспускательного канала;</a:t>
            </a:r>
          </a:p>
          <a:p>
            <a:r>
              <a:rPr lang="ru-RU" dirty="0"/>
              <a:t>- двусторонние переломы заднего полукольца таза с разрывом подвздошно-крестцового сочленения и нарушением непрерывности тазового кольца или двойные переломы тазового кольца в передней и задней части с нарушением его непрерывности;</a:t>
            </a:r>
          </a:p>
          <a:p>
            <a:endParaRPr lang="ru-RU" dirty="0"/>
          </a:p>
        </p:txBody>
      </p:sp>
    </p:spTree>
    <p:extLst>
      <p:ext uri="{BB962C8B-B14F-4D97-AF65-F5344CB8AC3E}">
        <p14:creationId xmlns:p14="http://schemas.microsoft.com/office/powerpoint/2010/main" val="37218234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lstStyle/>
          <a:p>
            <a:r>
              <a:rPr lang="ru-RU" dirty="0"/>
              <a:t>- потеря зрения, слуха, речи;</a:t>
            </a:r>
          </a:p>
          <a:p>
            <a:r>
              <a:rPr lang="ru-RU" dirty="0"/>
              <a:t>- потеря какого-либо органа или полная утрата органом его функции (при этом, потеря наиболее важной в функциональном отношении части конечности (кисти или стопы) приравнивают к потере руки или ноги);</a:t>
            </a:r>
          </a:p>
          <a:p>
            <a:r>
              <a:rPr lang="ru-RU" dirty="0"/>
              <a:t>- психические расстройства;</a:t>
            </a:r>
          </a:p>
          <a:p>
            <a:r>
              <a:rPr lang="ru-RU" dirty="0"/>
              <a:t>- утрата способности к репродуктивной функции и к деторождению:</a:t>
            </a:r>
          </a:p>
          <a:p>
            <a:r>
              <a:rPr lang="ru-RU" dirty="0"/>
              <a:t>- неизгладимое обезображивание лица.</a:t>
            </a:r>
          </a:p>
          <a:p>
            <a:endParaRPr lang="ru-RU" dirty="0"/>
          </a:p>
        </p:txBody>
      </p:sp>
    </p:spTree>
    <p:extLst>
      <p:ext uri="{BB962C8B-B14F-4D97-AF65-F5344CB8AC3E}">
        <p14:creationId xmlns:p14="http://schemas.microsoft.com/office/powerpoint/2010/main" val="30877162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lstStyle/>
          <a:p>
            <a:r>
              <a:rPr lang="ru-RU" dirty="0" smtClean="0"/>
              <a:t>К </a:t>
            </a:r>
            <a:r>
              <a:rPr lang="ru-RU" dirty="0"/>
              <a:t>легким несчастным случаям на производстве относятся:</a:t>
            </a:r>
          </a:p>
          <a:p>
            <a:r>
              <a:rPr lang="ru-RU" dirty="0"/>
              <a:t>- повреждения, не входящие в п. 3;</a:t>
            </a:r>
          </a:p>
          <a:p>
            <a:r>
              <a:rPr lang="ru-RU" dirty="0"/>
              <a:t>- расстройства здоровья с временной утратой трудоспособности продолжительностью до 60 дней;</a:t>
            </a:r>
          </a:p>
          <a:p>
            <a:r>
              <a:rPr lang="ru-RU" dirty="0"/>
              <a:t>- потеря профессиональной трудоспособности менее 20%.</a:t>
            </a:r>
          </a:p>
          <a:p>
            <a:endParaRPr lang="ru-RU" dirty="0"/>
          </a:p>
        </p:txBody>
      </p:sp>
    </p:spTree>
    <p:extLst>
      <p:ext uri="{BB962C8B-B14F-4D97-AF65-F5344CB8AC3E}">
        <p14:creationId xmlns:p14="http://schemas.microsoft.com/office/powerpoint/2010/main" val="30269458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dirty="0"/>
              <a:t>Схема определения тяжести несчастных случаев на производстве</a:t>
            </a:r>
          </a:p>
        </p:txBody>
      </p:sp>
      <p:sp>
        <p:nvSpPr>
          <p:cNvPr id="3" name="Объект 2"/>
          <p:cNvSpPr>
            <a:spLocks noGrp="1"/>
          </p:cNvSpPr>
          <p:nvPr>
            <p:ph idx="1"/>
          </p:nvPr>
        </p:nvSpPr>
        <p:spPr/>
        <p:txBody>
          <a:bodyPr>
            <a:normAutofit lnSpcReduction="10000"/>
          </a:bodyPr>
          <a:lstStyle/>
          <a:p>
            <a:r>
              <a:rPr lang="ru-RU" dirty="0"/>
              <a:t>Заключение о степени тяжести производственной травмы дают по запросу работодателя или председателя комиссии по расследованию несчастного .случая на производстве клинико-экспертные комиссии (КЭК) лечебно-профилактического учреждения, где осуществляется лечение пострадавшего в срок до 3-х суток с момента поступления запроса. Это заключение в обязательном порядке также оформляется в выписном эпикризе независимо от характера проведенного лечения.</a:t>
            </a:r>
          </a:p>
          <a:p>
            <a:endParaRPr lang="ru-RU" dirty="0"/>
          </a:p>
        </p:txBody>
      </p:sp>
    </p:spTree>
    <p:extLst>
      <p:ext uri="{BB962C8B-B14F-4D97-AF65-F5344CB8AC3E}">
        <p14:creationId xmlns:p14="http://schemas.microsoft.com/office/powerpoint/2010/main" val="6894057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a:t>Схема определения тяжести несчастных случаев на производстве</a:t>
            </a:r>
          </a:p>
        </p:txBody>
      </p:sp>
      <p:sp>
        <p:nvSpPr>
          <p:cNvPr id="3" name="Объект 2"/>
          <p:cNvSpPr>
            <a:spLocks noGrp="1"/>
          </p:cNvSpPr>
          <p:nvPr>
            <p:ph idx="1"/>
          </p:nvPr>
        </p:nvSpPr>
        <p:spPr/>
        <p:txBody>
          <a:bodyPr>
            <a:normAutofit lnSpcReduction="10000"/>
          </a:bodyPr>
          <a:lstStyle/>
          <a:p>
            <a:r>
              <a:rPr lang="ru-RU" dirty="0"/>
              <a:t>Степень утраты профессиональной трудоспособности определяется в соответствии с Положением «О порядке установления врачебно-трудовыми экспертными комиссиями степени утраты профессиональной трудоспособности в процентах работникам, получившим увечье, профессиональное заболевание, либо иное повреждение здоровья, связанные с исполнением ими трудовых обязанностей», утвержденным Постановлением Правительства Российской Федерации 23.04.94 № 392.</a:t>
            </a:r>
          </a:p>
        </p:txBody>
      </p:sp>
    </p:spTree>
    <p:extLst>
      <p:ext uri="{BB962C8B-B14F-4D97-AF65-F5344CB8AC3E}">
        <p14:creationId xmlns:p14="http://schemas.microsoft.com/office/powerpoint/2010/main" val="273724735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a:t>Предлагаем пошаговую инструкцию по расследованию </a:t>
            </a:r>
            <a:r>
              <a:rPr lang="ru-RU" sz="2800" dirty="0" smtClean="0"/>
              <a:t> </a:t>
            </a:r>
            <a:r>
              <a:rPr lang="ru-RU" sz="2800" dirty="0"/>
              <a:t>несчастного случая </a:t>
            </a:r>
            <a:r>
              <a:rPr lang="ru-RU" sz="2800" dirty="0" smtClean="0"/>
              <a:t>.</a:t>
            </a:r>
            <a:r>
              <a:rPr lang="ru-RU" sz="2800" dirty="0"/>
              <a:t/>
            </a:r>
            <a:br>
              <a:rPr lang="ru-RU" sz="2800" dirty="0"/>
            </a:br>
            <a:endParaRPr lang="ru-RU" sz="2800" dirty="0"/>
          </a:p>
        </p:txBody>
      </p:sp>
      <p:sp>
        <p:nvSpPr>
          <p:cNvPr id="3" name="Объект 2"/>
          <p:cNvSpPr>
            <a:spLocks noGrp="1"/>
          </p:cNvSpPr>
          <p:nvPr>
            <p:ph idx="1"/>
          </p:nvPr>
        </p:nvSpPr>
        <p:spPr/>
        <p:txBody>
          <a:bodyPr/>
          <a:lstStyle/>
          <a:p>
            <a:r>
              <a:rPr lang="ru-RU" dirty="0"/>
              <a:t>Организовать первую помощь пострадавшему и при необходимости доставить его в медицинское </a:t>
            </a:r>
            <a:r>
              <a:rPr lang="ru-RU" dirty="0" smtClean="0"/>
              <a:t>учреждение</a:t>
            </a:r>
            <a:endParaRPr lang="ru-RU" dirty="0"/>
          </a:p>
        </p:txBody>
      </p:sp>
    </p:spTree>
    <p:extLst>
      <p:ext uri="{BB962C8B-B14F-4D97-AF65-F5344CB8AC3E}">
        <p14:creationId xmlns:p14="http://schemas.microsoft.com/office/powerpoint/2010/main" val="32884365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2.</a:t>
            </a:r>
            <a:r>
              <a:rPr lang="ru-RU" dirty="0"/>
              <a:t> </a:t>
            </a:r>
          </a:p>
        </p:txBody>
      </p:sp>
      <p:sp>
        <p:nvSpPr>
          <p:cNvPr id="3" name="Объект 2"/>
          <p:cNvSpPr>
            <a:spLocks noGrp="1"/>
          </p:cNvSpPr>
          <p:nvPr>
            <p:ph idx="1"/>
          </p:nvPr>
        </p:nvSpPr>
        <p:spPr/>
        <p:txBody>
          <a:bodyPr/>
          <a:lstStyle/>
          <a:p>
            <a:r>
              <a:rPr lang="ru-RU" dirty="0" smtClean="0"/>
              <a:t>Принять </a:t>
            </a:r>
            <a:r>
              <a:rPr lang="ru-RU" dirty="0"/>
              <a:t>неотложные меры по предотвращению развития аварийной или иной чрезвычайной ситуации и воздействия травмирующих факторов на других лиц</a:t>
            </a:r>
            <a:r>
              <a:rPr lang="ru-RU" dirty="0" smtClean="0"/>
              <a:t>.</a:t>
            </a:r>
          </a:p>
          <a:p>
            <a:r>
              <a:rPr lang="ru-RU" dirty="0"/>
              <a:t>Сохранить до начала работы комиссии по расследованию несчастного случая обстановку на рабочем месте и состояние оборудования такими, какими они были на момент происшествия (если это не угрожает жизни и здоровью окружающих работников и не приведет к аварии).</a:t>
            </a:r>
          </a:p>
          <a:p>
            <a:endParaRPr lang="ru-RU" dirty="0"/>
          </a:p>
          <a:p>
            <a:endParaRPr lang="ru-RU" dirty="0"/>
          </a:p>
        </p:txBody>
      </p:sp>
    </p:spTree>
    <p:extLst>
      <p:ext uri="{BB962C8B-B14F-4D97-AF65-F5344CB8AC3E}">
        <p14:creationId xmlns:p14="http://schemas.microsoft.com/office/powerpoint/2010/main" val="140942786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3.</a:t>
            </a:r>
            <a:endParaRPr lang="ru-RU" dirty="0"/>
          </a:p>
        </p:txBody>
      </p:sp>
      <p:sp>
        <p:nvSpPr>
          <p:cNvPr id="3" name="Объект 2"/>
          <p:cNvSpPr>
            <a:spLocks noGrp="1"/>
          </p:cNvSpPr>
          <p:nvPr>
            <p:ph idx="1"/>
          </p:nvPr>
        </p:nvSpPr>
        <p:spPr/>
        <p:txBody>
          <a:bodyPr/>
          <a:lstStyle/>
          <a:p>
            <a:r>
              <a:rPr lang="ru-RU" dirty="0"/>
              <a:t> Подготовить и направить письменный запрос в медицинское учреждение о характере и степени повреждения, причиненного здоровью пострадавшего, а также о нахождении пострадавшего в состоянии алкогольного или наркотического опьянения.</a:t>
            </a:r>
          </a:p>
          <a:p>
            <a:endParaRPr lang="ru-RU" dirty="0"/>
          </a:p>
        </p:txBody>
      </p:sp>
    </p:spTree>
    <p:extLst>
      <p:ext uri="{BB962C8B-B14F-4D97-AF65-F5344CB8AC3E}">
        <p14:creationId xmlns:p14="http://schemas.microsoft.com/office/powerpoint/2010/main" val="254474348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4</a:t>
            </a:r>
            <a:endParaRPr lang="ru-RU" dirty="0"/>
          </a:p>
        </p:txBody>
      </p:sp>
      <p:sp>
        <p:nvSpPr>
          <p:cNvPr id="3" name="Объект 2"/>
          <p:cNvSpPr>
            <a:spLocks noGrp="1"/>
          </p:cNvSpPr>
          <p:nvPr>
            <p:ph idx="1"/>
          </p:nvPr>
        </p:nvSpPr>
        <p:spPr/>
        <p:txBody>
          <a:bodyPr>
            <a:normAutofit fontScale="85000" lnSpcReduction="10000"/>
          </a:bodyPr>
          <a:lstStyle/>
          <a:p>
            <a:r>
              <a:rPr lang="ru-RU" dirty="0" smtClean="0"/>
              <a:t>Издать </a:t>
            </a:r>
            <a:r>
              <a:rPr lang="ru-RU" dirty="0"/>
              <a:t>приказ о создании комиссии по расследованию несчастного случая. В состав комиссии должны входить:</a:t>
            </a:r>
          </a:p>
          <a:p>
            <a:pPr lvl="0"/>
            <a:r>
              <a:rPr lang="ru-RU" dirty="0"/>
              <a:t>представитель работодателя;</a:t>
            </a:r>
          </a:p>
          <a:p>
            <a:pPr lvl="0"/>
            <a:r>
              <a:rPr lang="ru-RU" dirty="0"/>
              <a:t>специалист по охране труда (лицо, назначенное ответственным за организацию работы по охране труда);</a:t>
            </a:r>
          </a:p>
          <a:p>
            <a:pPr lvl="0"/>
            <a:r>
              <a:rPr lang="ru-RU" dirty="0"/>
              <a:t>представитель профсоюзного комитета организации или другого уполномоченного работниками представительного органа;</a:t>
            </a:r>
          </a:p>
          <a:p>
            <a:pPr lvl="0"/>
            <a:r>
              <a:rPr lang="ru-RU" dirty="0" smtClean="0"/>
              <a:t>член </a:t>
            </a:r>
            <a:r>
              <a:rPr lang="ru-RU" dirty="0"/>
              <a:t>комиссии организации по социальному страхованию. Возглавляет комиссию работодатель или уполномоченный им представитель.</a:t>
            </a:r>
          </a:p>
          <a:p>
            <a:r>
              <a:rPr lang="ru-RU" dirty="0"/>
              <a:t>Расследование обстоятельств и причин несчастного случая комиссия проводит в течение 3 календарных дней</a:t>
            </a:r>
          </a:p>
        </p:txBody>
      </p:sp>
    </p:spTree>
    <p:extLst>
      <p:ext uri="{BB962C8B-B14F-4D97-AF65-F5344CB8AC3E}">
        <p14:creationId xmlns:p14="http://schemas.microsoft.com/office/powerpoint/2010/main" val="40747328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5.</a:t>
            </a:r>
            <a:endParaRPr lang="ru-RU" dirty="0"/>
          </a:p>
        </p:txBody>
      </p:sp>
      <p:sp>
        <p:nvSpPr>
          <p:cNvPr id="3" name="Объект 2"/>
          <p:cNvSpPr>
            <a:spLocks noGrp="1"/>
          </p:cNvSpPr>
          <p:nvPr>
            <p:ph idx="1"/>
          </p:nvPr>
        </p:nvSpPr>
        <p:spPr/>
        <p:txBody>
          <a:bodyPr/>
          <a:lstStyle/>
          <a:p>
            <a:r>
              <a:rPr lang="ru-RU" dirty="0"/>
              <a:t> Взять объяснительные записки с пострадавшего и очевидцев несчастного случая.</a:t>
            </a:r>
          </a:p>
          <a:p>
            <a:endParaRPr lang="ru-RU" dirty="0"/>
          </a:p>
        </p:txBody>
      </p:sp>
    </p:spTree>
    <p:extLst>
      <p:ext uri="{BB962C8B-B14F-4D97-AF65-F5344CB8AC3E}">
        <p14:creationId xmlns:p14="http://schemas.microsoft.com/office/powerpoint/2010/main" val="18228614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792088"/>
          </a:xfrm>
        </p:spPr>
        <p:txBody>
          <a:bodyPr>
            <a:normAutofit/>
          </a:bodyPr>
          <a:lstStyle/>
          <a:p>
            <a:r>
              <a:rPr lang="ru-RU" sz="3600" b="1" dirty="0"/>
              <a:t>Шаг 6</a:t>
            </a:r>
            <a:endParaRPr lang="ru-RU" sz="3600" dirty="0"/>
          </a:p>
        </p:txBody>
      </p:sp>
      <p:sp>
        <p:nvSpPr>
          <p:cNvPr id="3" name="Объект 2"/>
          <p:cNvSpPr>
            <a:spLocks noGrp="1"/>
          </p:cNvSpPr>
          <p:nvPr>
            <p:ph idx="1"/>
          </p:nvPr>
        </p:nvSpPr>
        <p:spPr>
          <a:xfrm>
            <a:off x="457200" y="1340768"/>
            <a:ext cx="8229600" cy="4983832"/>
          </a:xfrm>
        </p:spPr>
        <p:txBody>
          <a:bodyPr>
            <a:normAutofit fontScale="70000" lnSpcReduction="20000"/>
          </a:bodyPr>
          <a:lstStyle/>
          <a:p>
            <a:r>
              <a:rPr lang="ru-RU" dirty="0" smtClean="0"/>
              <a:t>Установить </a:t>
            </a:r>
            <a:r>
              <a:rPr lang="ru-RU" dirty="0"/>
              <a:t>обстоятельства и причины несчастного случая. Результаты расследования оформить в виде следующих документов:</a:t>
            </a:r>
          </a:p>
          <a:p>
            <a:pPr lvl="0"/>
            <a:r>
              <a:rPr lang="ru-RU" dirty="0"/>
              <a:t>планов, эскизов, схем, протоколов осмотра места происшествия, а при необходимости - фото- и видеоматериалов;</a:t>
            </a:r>
          </a:p>
          <a:p>
            <a:pPr lvl="0"/>
            <a:r>
              <a:rPr lang="ru-RU" dirty="0"/>
              <a:t>документов, характеризующих состояние рабочего места, наличие опасных и вредных производственных факторов (это могут быть карты </a:t>
            </a:r>
            <a:r>
              <a:rPr lang="ru-RU" dirty="0" smtClean="0"/>
              <a:t>СОУТ </a:t>
            </a:r>
            <a:r>
              <a:rPr lang="ru-RU" dirty="0"/>
              <a:t>рабочих мест);</a:t>
            </a:r>
          </a:p>
          <a:p>
            <a:pPr lvl="0"/>
            <a:r>
              <a:rPr lang="ru-RU" dirty="0"/>
              <a:t>выписок из журналов регистрации инструктажей по охране труда и протоколов проверки знания пострадавшими требований охраны труда;</a:t>
            </a:r>
          </a:p>
          <a:p>
            <a:pPr lvl="0"/>
            <a:r>
              <a:rPr lang="ru-RU" dirty="0"/>
              <a:t>протоколов опросов очевидцев несчастного случая и должностных лиц, объяснений пострадавших;</a:t>
            </a:r>
          </a:p>
          <a:p>
            <a:pPr lvl="0"/>
            <a:r>
              <a:rPr lang="ru-RU" dirty="0"/>
              <a:t>экспертных заключений специалистов, результатов технических расчетов, лабораторных исследований и испытаний;</a:t>
            </a:r>
          </a:p>
          <a:p>
            <a:pPr lvl="0"/>
            <a:r>
              <a:rPr lang="ru-RU" dirty="0"/>
              <a:t>медицинского заключения о характере и степени тяжести повреждения здоровья пострадавшего;</a:t>
            </a:r>
          </a:p>
          <a:p>
            <a:pPr lvl="0"/>
            <a:r>
              <a:rPr lang="ru-RU" dirty="0"/>
              <a:t>копий документов, подтверждающих выдачу пострадавшему СИЗ в соответствии с действующими нормами (это могут быть журналы учета и выдачи СИЗ, Личная карточка учета и выдачи СИЗ);</a:t>
            </a:r>
          </a:p>
          <a:p>
            <a:pPr lvl="0"/>
            <a:r>
              <a:rPr lang="ru-RU" dirty="0"/>
              <a:t>других документов по усмотрению комиссии.</a:t>
            </a:r>
          </a:p>
          <a:p>
            <a:endParaRPr lang="ru-RU" dirty="0"/>
          </a:p>
        </p:txBody>
      </p:sp>
    </p:spTree>
    <p:extLst>
      <p:ext uri="{BB962C8B-B14F-4D97-AF65-F5344CB8AC3E}">
        <p14:creationId xmlns:p14="http://schemas.microsoft.com/office/powerpoint/2010/main" val="293561793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7.</a:t>
            </a:r>
            <a:endParaRPr lang="ru-RU" dirty="0"/>
          </a:p>
        </p:txBody>
      </p:sp>
      <p:sp>
        <p:nvSpPr>
          <p:cNvPr id="3" name="Объект 2"/>
          <p:cNvSpPr>
            <a:spLocks noGrp="1"/>
          </p:cNvSpPr>
          <p:nvPr>
            <p:ph idx="1"/>
          </p:nvPr>
        </p:nvSpPr>
        <p:spPr/>
        <p:txBody>
          <a:bodyPr/>
          <a:lstStyle/>
          <a:p>
            <a:r>
              <a:rPr lang="ru-RU" dirty="0"/>
              <a:t> Квалифицировать несчастный случай:</a:t>
            </a:r>
          </a:p>
          <a:p>
            <a:pPr lvl="0"/>
            <a:r>
              <a:rPr lang="ru-RU" dirty="0"/>
              <a:t>как несчастный случай на производстве;</a:t>
            </a:r>
          </a:p>
          <a:p>
            <a:pPr lvl="0"/>
            <a:r>
              <a:rPr lang="ru-RU" dirty="0"/>
              <a:t>как несчастный случай, не связанный с производством.</a:t>
            </a:r>
          </a:p>
          <a:p>
            <a:r>
              <a:rPr lang="ru-RU" dirty="0"/>
              <a:t>Если несчастный случай квалифицирован как связанный с производством, комиссия выявляет причины несчастного случая и лиц, допустивших нарушения требований охраны труда.</a:t>
            </a:r>
          </a:p>
          <a:p>
            <a:r>
              <a:rPr lang="ru-RU" dirty="0"/>
              <a:t>Установить степень вины пострадавшего в процентах (при его грубой неосторожности).</a:t>
            </a:r>
          </a:p>
          <a:p>
            <a:endParaRPr lang="ru-RU" dirty="0"/>
          </a:p>
        </p:txBody>
      </p:sp>
    </p:spTree>
    <p:extLst>
      <p:ext uri="{BB962C8B-B14F-4D97-AF65-F5344CB8AC3E}">
        <p14:creationId xmlns:p14="http://schemas.microsoft.com/office/powerpoint/2010/main" val="145566801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8.</a:t>
            </a:r>
            <a:endParaRPr lang="ru-RU" dirty="0"/>
          </a:p>
        </p:txBody>
      </p:sp>
      <p:sp>
        <p:nvSpPr>
          <p:cNvPr id="3" name="Объект 2"/>
          <p:cNvSpPr>
            <a:spLocks noGrp="1"/>
          </p:cNvSpPr>
          <p:nvPr>
            <p:ph idx="1"/>
          </p:nvPr>
        </p:nvSpPr>
        <p:spPr/>
        <p:txBody>
          <a:bodyPr>
            <a:normAutofit lnSpcReduction="10000"/>
          </a:bodyPr>
          <a:lstStyle/>
          <a:p>
            <a:r>
              <a:rPr lang="ru-RU" dirty="0"/>
              <a:t> Оформить и подписать Акт о несчастном случае на производстве формы Н-1. Акт составляется в трех экземплярах:</a:t>
            </a:r>
          </a:p>
          <a:p>
            <a:pPr lvl="0"/>
            <a:r>
              <a:rPr lang="ru-RU" dirty="0"/>
              <a:t>один экземпляр акта (оригинал) остается в организации;</a:t>
            </a:r>
          </a:p>
          <a:p>
            <a:pPr lvl="0"/>
            <a:r>
              <a:rPr lang="ru-RU" dirty="0"/>
              <a:t>второй экземпляр (оригинал) вручается пострадавшему;</a:t>
            </a:r>
          </a:p>
          <a:p>
            <a:pPr lvl="0"/>
            <a:r>
              <a:rPr lang="ru-RU" dirty="0"/>
              <a:t>третий экземпляр (оригинал) с материалами расследования (копии) направляется в филиал регионального отделения ФСС России по месту регистрации страхователя.</a:t>
            </a:r>
          </a:p>
          <a:p>
            <a:endParaRPr lang="ru-RU" dirty="0"/>
          </a:p>
        </p:txBody>
      </p:sp>
    </p:spTree>
    <p:extLst>
      <p:ext uri="{BB962C8B-B14F-4D97-AF65-F5344CB8AC3E}">
        <p14:creationId xmlns:p14="http://schemas.microsoft.com/office/powerpoint/2010/main" val="8251077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9.</a:t>
            </a:r>
            <a:endParaRPr lang="ru-RU" dirty="0"/>
          </a:p>
        </p:txBody>
      </p:sp>
      <p:sp>
        <p:nvSpPr>
          <p:cNvPr id="3" name="Объект 2"/>
          <p:cNvSpPr>
            <a:spLocks noGrp="1"/>
          </p:cNvSpPr>
          <p:nvPr>
            <p:ph idx="1"/>
          </p:nvPr>
        </p:nvSpPr>
        <p:spPr/>
        <p:txBody>
          <a:bodyPr/>
          <a:lstStyle/>
          <a:p>
            <a:r>
              <a:rPr lang="ru-RU" dirty="0"/>
              <a:t> Зарегистрировать несчастный случай на производстве в журнале регистрации несчастных случаев на производстве.</a:t>
            </a:r>
          </a:p>
          <a:p>
            <a:endParaRPr lang="ru-RU" dirty="0"/>
          </a:p>
        </p:txBody>
      </p:sp>
    </p:spTree>
    <p:extLst>
      <p:ext uri="{BB962C8B-B14F-4D97-AF65-F5344CB8AC3E}">
        <p14:creationId xmlns:p14="http://schemas.microsoft.com/office/powerpoint/2010/main" val="2944372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Шаг 10.</a:t>
            </a:r>
            <a:endParaRPr lang="ru-RU" dirty="0"/>
          </a:p>
        </p:txBody>
      </p:sp>
      <p:sp>
        <p:nvSpPr>
          <p:cNvPr id="3" name="Объект 2"/>
          <p:cNvSpPr>
            <a:spLocks noGrp="1"/>
          </p:cNvSpPr>
          <p:nvPr>
            <p:ph idx="1"/>
          </p:nvPr>
        </p:nvSpPr>
        <p:spPr/>
        <p:txBody>
          <a:bodyPr/>
          <a:lstStyle/>
          <a:p>
            <a:r>
              <a:rPr lang="ru-RU" dirty="0"/>
              <a:t> Разработать мероприятия по устранению причин несчастного случая.</a:t>
            </a:r>
          </a:p>
          <a:p>
            <a:endParaRPr lang="ru-RU" dirty="0"/>
          </a:p>
        </p:txBody>
      </p:sp>
    </p:spTree>
    <p:extLst>
      <p:ext uri="{BB962C8B-B14F-4D97-AF65-F5344CB8AC3E}">
        <p14:creationId xmlns:p14="http://schemas.microsoft.com/office/powerpoint/2010/main" val="393234390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Шаг 11.</a:t>
            </a:r>
            <a:endParaRPr lang="ru-RU" dirty="0"/>
          </a:p>
        </p:txBody>
      </p:sp>
      <p:sp>
        <p:nvSpPr>
          <p:cNvPr id="3" name="Объект 2"/>
          <p:cNvSpPr>
            <a:spLocks noGrp="1"/>
          </p:cNvSpPr>
          <p:nvPr>
            <p:ph idx="1"/>
          </p:nvPr>
        </p:nvSpPr>
        <p:spPr/>
        <p:txBody>
          <a:bodyPr/>
          <a:lstStyle/>
          <a:p>
            <a:r>
              <a:rPr lang="ru-RU" dirty="0"/>
              <a:t> Если несчастный случай с легким исходом переходит в категорию тяжелого, направить извещение о тяжелом несчастном случае в соответствующие организации.</a:t>
            </a:r>
          </a:p>
          <a:p>
            <a:endParaRPr lang="ru-RU" dirty="0"/>
          </a:p>
        </p:txBody>
      </p:sp>
    </p:spTree>
    <p:extLst>
      <p:ext uri="{BB962C8B-B14F-4D97-AF65-F5344CB8AC3E}">
        <p14:creationId xmlns:p14="http://schemas.microsoft.com/office/powerpoint/2010/main" val="31053646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90</TotalTime>
  <Words>2898</Words>
  <Application>Microsoft Office PowerPoint</Application>
  <PresentationFormat>Экран (4:3)</PresentationFormat>
  <Paragraphs>221</Paragraphs>
  <Slides>80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80</vt:i4>
      </vt:variant>
    </vt:vector>
  </HeadingPairs>
  <TitlesOfParts>
    <vt:vector size="81" baseType="lpstr">
      <vt:lpstr>Поток</vt:lpstr>
      <vt:lpstr>Место приказа № 302н в системе нормативного правового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Общее описание рассматриваемого регулирования.</vt:lpstr>
      <vt:lpstr>Расходы хозяйствующих субъектов на выполнение требований приказа № 302н</vt:lpstr>
      <vt:lpstr>Расходы хозяйствующих субъектов на выполнение требований приказа № 302н</vt:lpstr>
      <vt:lpstr>Расходы хозяйствующих субъектов на выполнение требований приказа № 302н</vt:lpstr>
      <vt:lpstr>Расходы хозяйствующих субъектов на выполнение требований приказа № 302н</vt:lpstr>
      <vt:lpstr>Расходы хозяйствующих субъектов на выполнение требований приказа № 302н</vt:lpstr>
      <vt:lpstr>Производственная травма </vt:lpstr>
      <vt:lpstr>Производственная травма </vt:lpstr>
      <vt:lpstr>Производственная травма </vt:lpstr>
      <vt:lpstr>Производственная травма </vt:lpstr>
      <vt:lpstr>Производственные травмы, полученные в рабочее время. </vt:lpstr>
      <vt:lpstr>Производственные травмы, полученные в рабочее время. </vt:lpstr>
      <vt:lpstr>Производственные травмы, полученные в рабочее время. </vt:lpstr>
      <vt:lpstr>Производственные травмы, полученные в рабочее время. </vt:lpstr>
      <vt:lpstr>Производственные травмы, полученные в рабочее время. </vt:lpstr>
      <vt:lpstr>По дороге на работу</vt:lpstr>
      <vt:lpstr>По дороге на работу</vt:lpstr>
      <vt:lpstr>По дороге на работу</vt:lpstr>
      <vt:lpstr>Комиссия по расследованию производственной травмы. </vt:lpstr>
      <vt:lpstr>Комиссия по расследованию производственной травмы. </vt:lpstr>
      <vt:lpstr>Комиссия по расследованию производственной травмы. </vt:lpstr>
      <vt:lpstr>Выплаты при производственной травме. </vt:lpstr>
      <vt:lpstr>Выплаты при производственной травме.</vt:lpstr>
      <vt:lpstr>Выплаты при производственной травме.</vt:lpstr>
      <vt:lpstr>Степень тяжести повреждения здоровья.</vt:lpstr>
      <vt:lpstr>Степень тяжести повреждения здоровья.</vt:lpstr>
      <vt:lpstr>Степень тяжести повреждения здоровья.</vt:lpstr>
      <vt:lpstr>Степень тяжести повреждения здоровья.</vt:lpstr>
      <vt:lpstr>Степень тяжести повреждения здоровья.</vt:lpstr>
      <vt:lpstr>Примеры</vt:lpstr>
      <vt:lpstr>В чем состояло нарушение: </vt:lpstr>
      <vt:lpstr>Последствия для работодателя (риски): </vt:lpstr>
      <vt:lpstr>Последствия для работодателя (риски): </vt:lpstr>
      <vt:lpstr>Последствия для работодателя (риски): </vt:lpstr>
      <vt:lpstr>Примеры</vt:lpstr>
      <vt:lpstr>В чем состояло нарушение: </vt:lpstr>
      <vt:lpstr>Последствия для работодателя (риски): </vt:lpstr>
      <vt:lpstr>Подтверждение судебной практикой: </vt:lpstr>
      <vt:lpstr>Нарушение требований охраны труда работником</vt:lpstr>
      <vt:lpstr>Последствия для работника (риски): </vt:lpstr>
      <vt:lpstr>Подтверждение судебной практикой: </vt:lpstr>
      <vt:lpstr>Порядок и оформление расследования несчастных случаев на производстве</vt:lpstr>
      <vt:lpstr>Произошедшие</vt:lpstr>
      <vt:lpstr>Произошедшие</vt:lpstr>
      <vt:lpstr>Произошедшие</vt:lpstr>
      <vt:lpstr>Произошедшие</vt:lpstr>
      <vt:lpstr>Произошедшие</vt:lpstr>
      <vt:lpstr>Первый шаг</vt:lpstr>
      <vt:lpstr>Первый шаг</vt:lpstr>
      <vt:lpstr> акт формы Н-1</vt:lpstr>
      <vt:lpstr>Оформление</vt:lpstr>
      <vt:lpstr>Примечание</vt:lpstr>
      <vt:lpstr>Схема определения тяжести несчастных случаев на производстве</vt:lpstr>
      <vt:lpstr>Схема определения тяжести несчастных случаев на производстве</vt:lpstr>
      <vt:lpstr>Схема определения тяжести несчастных случаев на производстве</vt:lpstr>
      <vt:lpstr>Схема определения тяжести несчастных случаев на производстве</vt:lpstr>
      <vt:lpstr>Схема определения тяжести несчастных случаев на производстве</vt:lpstr>
      <vt:lpstr>Схема определения тяжести несчастных случаев на производстве</vt:lpstr>
      <vt:lpstr>Схема определения тяжести несчастных случаев на производстве</vt:lpstr>
      <vt:lpstr>Предлагаем пошаговую инструкцию по расследованию  несчастного случая . </vt:lpstr>
      <vt:lpstr>Шаг 2. </vt:lpstr>
      <vt:lpstr>Шаг 3.</vt:lpstr>
      <vt:lpstr>Шаг 4</vt:lpstr>
      <vt:lpstr>Шаг 5.</vt:lpstr>
      <vt:lpstr>Шаг 6</vt:lpstr>
      <vt:lpstr>Шаг 7.</vt:lpstr>
      <vt:lpstr>Шаг 8.</vt:lpstr>
      <vt:lpstr>Шаг 9.</vt:lpstr>
      <vt:lpstr>Шаг 10.</vt:lpstr>
      <vt:lpstr>Шаг 11.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Место приказа № 302н в системе нормативного правового регулирования.</dc:title>
  <dc:creator>user</dc:creator>
  <cp:lastModifiedBy>Елена</cp:lastModifiedBy>
  <cp:revision>12</cp:revision>
  <dcterms:created xsi:type="dcterms:W3CDTF">2015-12-07T17:58:50Z</dcterms:created>
  <dcterms:modified xsi:type="dcterms:W3CDTF">2020-01-29T10:56:02Z</dcterms:modified>
</cp:coreProperties>
</file>