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5"/>
  </p:notesMasterIdLst>
  <p:handoutMasterIdLst>
    <p:handoutMasterId r:id="rId16"/>
  </p:handoutMasterIdLst>
  <p:sldIdLst>
    <p:sldId id="265" r:id="rId2"/>
    <p:sldId id="266" r:id="rId3"/>
    <p:sldId id="267" r:id="rId4"/>
    <p:sldId id="268" r:id="rId5"/>
    <p:sldId id="270" r:id="rId6"/>
    <p:sldId id="269" r:id="rId7"/>
    <p:sldId id="271" r:id="rId8"/>
    <p:sldId id="272" r:id="rId9"/>
    <p:sldId id="273" r:id="rId10"/>
    <p:sldId id="275" r:id="rId11"/>
    <p:sldId id="276" r:id="rId12"/>
    <p:sldId id="277" r:id="rId13"/>
    <p:sldId id="27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924" y="-6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-2064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C7D70E-E52F-48DE-B4BC-C82C355446E4}" type="datetimeFigureOut">
              <a:rPr lang="ru-RU" smtClean="0"/>
              <a:pPr/>
              <a:t>29.01.2020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9EFACD-54CD-4338-9830-D5263E2D224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6425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475C9A-9178-44D5-8760-A7F87F6345DB}" type="datetimeFigureOut">
              <a:rPr lang="ru-RU" smtClean="0"/>
              <a:pPr/>
              <a:t>29.01.2020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66657C-DBBE-4967-A91E-6911894A1E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8950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A3ABD-FDF3-4EAF-8AA3-E0BA0B7CBC54}" type="datetimeFigureOut">
              <a:rPr lang="ru-RU" smtClean="0"/>
              <a:pPr/>
              <a:t>29.01.2020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27FDC-17B4-4CF6-9624-43DDF74F15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A3ABD-FDF3-4EAF-8AA3-E0BA0B7CBC54}" type="datetimeFigureOut">
              <a:rPr lang="ru-RU" smtClean="0"/>
              <a:pPr/>
              <a:t>29.01.2020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27FDC-17B4-4CF6-9624-43DDF74F15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A3ABD-FDF3-4EAF-8AA3-E0BA0B7CBC54}" type="datetimeFigureOut">
              <a:rPr lang="ru-RU" smtClean="0"/>
              <a:pPr/>
              <a:t>29.01.2020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27FDC-17B4-4CF6-9624-43DDF74F15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A3ABD-FDF3-4EAF-8AA3-E0BA0B7CBC54}" type="datetimeFigureOut">
              <a:rPr lang="ru-RU" smtClean="0"/>
              <a:pPr/>
              <a:t>29.01.2020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27FDC-17B4-4CF6-9624-43DDF74F15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A3ABD-FDF3-4EAF-8AA3-E0BA0B7CBC54}" type="datetimeFigureOut">
              <a:rPr lang="ru-RU" smtClean="0"/>
              <a:pPr/>
              <a:t>29.01.2020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27FDC-17B4-4CF6-9624-43DDF74F15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A3ABD-FDF3-4EAF-8AA3-E0BA0B7CBC54}" type="datetimeFigureOut">
              <a:rPr lang="ru-RU" smtClean="0"/>
              <a:pPr/>
              <a:t>29.01.2020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27FDC-17B4-4CF6-9624-43DDF74F15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A3ABD-FDF3-4EAF-8AA3-E0BA0B7CBC54}" type="datetimeFigureOut">
              <a:rPr lang="ru-RU" smtClean="0"/>
              <a:pPr/>
              <a:t>29.01.2020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27FDC-17B4-4CF6-9624-43DDF74F15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A3ABD-FDF3-4EAF-8AA3-E0BA0B7CBC54}" type="datetimeFigureOut">
              <a:rPr lang="ru-RU" smtClean="0"/>
              <a:pPr/>
              <a:t>29.01.2020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27FDC-17B4-4CF6-9624-43DDF74F15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A3ABD-FDF3-4EAF-8AA3-E0BA0B7CBC54}" type="datetimeFigureOut">
              <a:rPr lang="ru-RU" smtClean="0"/>
              <a:pPr/>
              <a:t>29.01.2020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9727FDC-17B4-4CF6-9624-43DDF74F15C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A3ABD-FDF3-4EAF-8AA3-E0BA0B7CBC54}" type="datetimeFigureOut">
              <a:rPr lang="ru-RU" smtClean="0"/>
              <a:pPr/>
              <a:t>29.01.2020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27FDC-17B4-4CF6-9624-43DDF74F15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A3ABD-FDF3-4EAF-8AA3-E0BA0B7CBC54}" type="datetimeFigureOut">
              <a:rPr lang="ru-RU" smtClean="0"/>
              <a:pPr/>
              <a:t>29.01.2020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727FDC-17B4-4CF6-9624-43DDF74F15C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BEA3ABD-FDF3-4EAF-8AA3-E0BA0B7CBC54}" type="datetimeFigureOut">
              <a:rPr lang="ru-RU" smtClean="0"/>
              <a:pPr/>
              <a:t>29.01.2020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9727FDC-17B4-4CF6-9624-43DDF74F15CA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slovari.yandex.ru/~%D0%BA%D0%BD%D0%B8%D0%B3%D0%B8/%D0%9E%D1%85%D1%80%D0%B0%D0%BD%D0%B0%20%D1%82%D1%80%D1%83%D0%B4%D0%B0/%D0%97%D0%B4%D0%BE%D1%80%D0%BE%D0%B2%D1%8C%D0%B5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slovari.yandex.ru/~%D0%BA%D0%BD%D0%B8%D0%B3%D0%B8/%D0%9E%D1%85%D1%80%D0%B0%D0%BD%D0%B0%20%D1%82%D1%80%D1%83%D0%B4%D0%B0/%D0%9D%D0%BE%D1%87%D0%BD%D0%BE%D0%B5%20%D0%B2%D1%80%D0%B5%D0%BC%D1%8F/" TargetMode="External"/><Relationship Id="rId2" Type="http://schemas.openxmlformats.org/officeDocument/2006/relationships/hyperlink" Target="http://slovari.yandex.ru/~%D0%BA%D0%BD%D0%B8%D0%B3%D0%B8/%D0%9E%D1%85%D1%80%D0%B0%D0%BD%D0%B0%20%D1%82%D1%80%D1%83%D0%B4%D0%B0/%D0%A1%D0%BB%D1%83%D0%B6%D0%B5%D0%B1%D0%BD%D0%B0%D1%8F%20%D0%BA%D0%BE%D0%BC%D0%B0%D0%BD%D0%B4%D0%B8%D1%80%D0%BE%D0%B2%D0%BA%D0%B0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slovari.yandex.ru/~%D0%BA%D0%BD%D0%B8%D0%B3%D0%B8/%D0%9E%D1%85%D1%80%D0%B0%D0%BD%D0%B0%20%D1%82%D1%80%D1%83%D0%B4%D0%B0/%D0%A1%D0%B2%D0%B5%D1%80%D1%85%D1%83%D1%80%D0%BE%D1%87%D0%BD%D0%B0%D1%8F%20%D1%80%D0%B0%D0%B1%D0%BE%D1%82%D0%B0/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slovari.yandex.ru/~%D0%BA%D0%BD%D0%B8%D0%B3%D0%B8/%D0%9E%D1%85%D1%80%D0%B0%D0%BD%D0%B0%20%D1%82%D1%80%D1%83%D0%B4%D0%B0/%D0%A0%D0%B0%D0%B1%D0%BE%D1%82%D0%BE%D0%B4%D0%B0%D1%82%D0%B5%D0%BB%D1%8C/" TargetMode="External"/><Relationship Id="rId2" Type="http://schemas.openxmlformats.org/officeDocument/2006/relationships/hyperlink" Target="http://slovari.yandex.ru/~%D0%BA%D0%BD%D0%B8%D0%B3%D0%B8/%D0%9E%D1%85%D1%80%D0%B0%D0%BD%D0%B0%20%D1%82%D1%80%D1%83%D0%B4%D0%B0/%D0%9C%D0%B5%D0%B4%D0%B8%D1%86%D0%B8%D0%BD%D1%81%D0%BA%D0%B8%D0%B5%20%D0%BE%D1%81%D0%BC%D0%BE%D1%82%D1%80%D1%8B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0" name="Picture 6" descr="http://activerain.com/image_store/uploads/2/7/9/4/6/ar1268112508649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1" y="357166"/>
            <a:ext cx="3857652" cy="328234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Время</a:t>
            </a: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4348" y="4000504"/>
            <a:ext cx="7772400" cy="11997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Рабочее время и время отдыха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6866" name="Picture 2" descr="http://im4-tub-ru.yandex.net/i?id=362101033-70-72&amp;n=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928670"/>
            <a:ext cx="1500166" cy="11251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6868" name="Picture 4" descr="http://becti.net/uploads/posts/2011-11/www.becti.net-foto-r389178d09t11201192456n8.jpg"/>
          <p:cNvPicPr>
            <a:picLocks noChangeAspect="1" noChangeArrowheads="1"/>
          </p:cNvPicPr>
          <p:nvPr/>
        </p:nvPicPr>
        <p:blipFill>
          <a:blip r:embed="rId4"/>
          <a:srcRect l="1" b="19129"/>
          <a:stretch>
            <a:fillRect/>
          </a:stretch>
        </p:blipFill>
        <p:spPr bwMode="auto">
          <a:xfrm>
            <a:off x="6357950" y="214290"/>
            <a:ext cx="2331249" cy="22145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500298" y="142852"/>
            <a:ext cx="4071966" cy="5715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Рабочее время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14282" y="1000108"/>
            <a:ext cx="2857520" cy="214314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200" b="1" u="sng" dirty="0">
                <a:solidFill>
                  <a:schemeClr val="accent1"/>
                </a:solidFill>
              </a:rPr>
              <a:t>Рабочий день</a:t>
            </a:r>
            <a:r>
              <a:rPr lang="ru-RU" sz="1200" dirty="0"/>
              <a:t> — это установленная законом продолжительность рабочего времени в течение суток. Согласно ст. 95 ТК рабочий день равен семи часам при шестидневной рабочей неделе (пяти часам накануне выходных и праздничных дней) и восьми часам при пятидневной рабочей неделе.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214678" y="1000108"/>
            <a:ext cx="2857520" cy="214314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200" b="1" u="sng" dirty="0">
                <a:solidFill>
                  <a:schemeClr val="accent1"/>
                </a:solidFill>
              </a:rPr>
              <a:t>Рабочая смена</a:t>
            </a:r>
            <a:r>
              <a:rPr lang="ru-RU" sz="1200" dirty="0"/>
              <a:t> — это продолжительность рабочего времени, которое работник должен отработать согласно графику сменности в течение суток. По длительности рабочая смена может быть больше рабочего дня, но необходимо, чтобы в течение недели или месяца установленная законом норма рабочего соблюдалась. 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215074" y="1000108"/>
            <a:ext cx="2786082" cy="214314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400" b="1" u="sng" dirty="0">
                <a:solidFill>
                  <a:schemeClr val="accent1"/>
                </a:solidFill>
              </a:rPr>
              <a:t>Рабочая неделя</a:t>
            </a:r>
            <a:r>
              <a:rPr lang="ru-RU" sz="1400" dirty="0"/>
              <a:t> — это установленная законом продолжительность рабочего времени в часах в рамках календарной недели. Недельная норма не должна превышать 40 часов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428860" y="3286124"/>
            <a:ext cx="4000528" cy="64294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Сокращенное рабочее время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42844" y="4071942"/>
            <a:ext cx="3786214" cy="228601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u="sng" dirty="0">
                <a:solidFill>
                  <a:schemeClr val="accent1"/>
                </a:solidFill>
              </a:rPr>
              <a:t>несовершеннолетние</a:t>
            </a:r>
            <a:r>
              <a:rPr lang="ru-RU" sz="1200" dirty="0"/>
              <a:t>: </a:t>
            </a:r>
            <a:endParaRPr lang="ru-RU" sz="1200" dirty="0" smtClean="0"/>
          </a:p>
          <a:p>
            <a:pPr algn="just"/>
            <a:r>
              <a:rPr lang="ru-RU" sz="1200" dirty="0" smtClean="0"/>
              <a:t>с </a:t>
            </a:r>
            <a:r>
              <a:rPr lang="ru-RU" sz="1200" dirty="0"/>
              <a:t>16 до 18 лет подростки могут работать шести часов в день (36 часов в неделю), </a:t>
            </a:r>
            <a:endParaRPr lang="ru-RU" sz="1200" dirty="0" smtClean="0"/>
          </a:p>
          <a:p>
            <a:pPr algn="just"/>
            <a:r>
              <a:rPr lang="ru-RU" sz="1200" dirty="0" smtClean="0"/>
              <a:t>подростки </a:t>
            </a:r>
            <a:r>
              <a:rPr lang="ru-RU" sz="1200" dirty="0"/>
              <a:t>с 15 до 16 лет, а также учащиеся с 14 до 16 лет, работающие в период каникул, — четыре часа в день (24 часа в неделю). </a:t>
            </a:r>
            <a:endParaRPr lang="ru-RU" sz="1200" dirty="0" smtClean="0"/>
          </a:p>
          <a:p>
            <a:pPr algn="just"/>
            <a:r>
              <a:rPr lang="ru-RU" sz="1200" dirty="0" smtClean="0"/>
              <a:t>Для </a:t>
            </a:r>
            <a:r>
              <a:rPr lang="ru-RU" sz="1200" dirty="0"/>
              <a:t>учащихся, работающих в течение учебного года в свободное от учебы время, рабочее время не может превышать половину указанных по их возрасту норм (т. е. 18 или 12 часов в неделю</a:t>
            </a:r>
            <a:r>
              <a:rPr lang="ru-RU" sz="1200" dirty="0" smtClean="0"/>
              <a:t>)</a:t>
            </a:r>
            <a:endParaRPr lang="ru-RU" sz="1200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071934" y="4143380"/>
            <a:ext cx="2357454" cy="157163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200" b="1" u="sng" dirty="0">
                <a:solidFill>
                  <a:schemeClr val="accent1"/>
                </a:solidFill>
              </a:rPr>
              <a:t>занятые на работе с вредными условиями труда. </a:t>
            </a:r>
            <a:r>
              <a:rPr lang="ru-RU" sz="1200" dirty="0"/>
              <a:t>В зависимости от степени вредности для здоровья устанавливается или 36-часовая, или 24-часовая рабочая неделя</a:t>
            </a:r>
            <a:r>
              <a:rPr lang="ru-RU" sz="1400" dirty="0"/>
              <a:t>.</a:t>
            </a:r>
            <a:r>
              <a:rPr lang="ru-RU" dirty="0"/>
              <a:t> 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858016" y="3929066"/>
            <a:ext cx="2143140" cy="242889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200" b="1" u="sng" dirty="0">
                <a:solidFill>
                  <a:schemeClr val="accent1"/>
                </a:solidFill>
              </a:rPr>
              <a:t>работники, чья работа связана с повышенным умственным, </a:t>
            </a:r>
            <a:r>
              <a:rPr lang="ru-RU" sz="1200" dirty="0"/>
              <a:t>эмоциональным и нервным напряжением (преподаватели, учителя, врачи, воспитатели и др.). У этих категорий работников в основном рабочая неделя составляет 36 </a:t>
            </a:r>
            <a:r>
              <a:rPr lang="ru-RU" sz="1200" dirty="0" smtClean="0"/>
              <a:t>часов</a:t>
            </a:r>
            <a:endParaRPr lang="ru-RU" sz="1200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072066" y="5857892"/>
            <a:ext cx="1714512" cy="85725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u="sng" dirty="0">
                <a:solidFill>
                  <a:schemeClr val="accent1"/>
                </a:solidFill>
              </a:rPr>
              <a:t>работники-инвалиды I и II групп — 35 часов в неделю.</a:t>
            </a:r>
          </a:p>
        </p:txBody>
      </p:sp>
      <p:cxnSp>
        <p:nvCxnSpPr>
          <p:cNvPr id="15" name="Прямая со стрелкой 14"/>
          <p:cNvCxnSpPr>
            <a:stCxn id="5" idx="2"/>
            <a:endCxn id="6" idx="0"/>
          </p:cNvCxnSpPr>
          <p:nvPr/>
        </p:nvCxnSpPr>
        <p:spPr>
          <a:xfrm rot="5400000">
            <a:off x="2946786" y="-589387"/>
            <a:ext cx="285752" cy="2893239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5" idx="2"/>
            <a:endCxn id="7" idx="0"/>
          </p:cNvCxnSpPr>
          <p:nvPr/>
        </p:nvCxnSpPr>
        <p:spPr>
          <a:xfrm rot="16200000" flipH="1">
            <a:off x="4446983" y="803653"/>
            <a:ext cx="285752" cy="10715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endCxn id="8" idx="0"/>
          </p:cNvCxnSpPr>
          <p:nvPr/>
        </p:nvCxnSpPr>
        <p:spPr>
          <a:xfrm>
            <a:off x="4464844" y="714357"/>
            <a:ext cx="3143271" cy="28575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>
            <a:stCxn id="9" idx="2"/>
            <a:endCxn id="10" idx="0"/>
          </p:cNvCxnSpPr>
          <p:nvPr/>
        </p:nvCxnSpPr>
        <p:spPr>
          <a:xfrm rot="5400000">
            <a:off x="3161100" y="2803918"/>
            <a:ext cx="142876" cy="2393173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endCxn id="11" idx="0"/>
          </p:cNvCxnSpPr>
          <p:nvPr/>
        </p:nvCxnSpPr>
        <p:spPr>
          <a:xfrm>
            <a:off x="4357686" y="3929066"/>
            <a:ext cx="892975" cy="21431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stCxn id="9" idx="3"/>
            <a:endCxn id="12" idx="0"/>
          </p:cNvCxnSpPr>
          <p:nvPr/>
        </p:nvCxnSpPr>
        <p:spPr>
          <a:xfrm>
            <a:off x="6429388" y="3607595"/>
            <a:ext cx="1500198" cy="32147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>
            <a:stCxn id="9" idx="3"/>
          </p:cNvCxnSpPr>
          <p:nvPr/>
        </p:nvCxnSpPr>
        <p:spPr>
          <a:xfrm>
            <a:off x="6429388" y="3607595"/>
            <a:ext cx="285752" cy="225029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Прямоугольник 38"/>
          <p:cNvSpPr/>
          <p:nvPr/>
        </p:nvSpPr>
        <p:spPr>
          <a:xfrm>
            <a:off x="6643702" y="0"/>
            <a:ext cx="25002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/>
              <a:t>— </a:t>
            </a:r>
            <a:r>
              <a:rPr lang="ru-RU" sz="1100" b="1" dirty="0"/>
              <a:t>это установленный законом отрезок времени, в течение которого работник должен выполнять свои трудовые функции.</a:t>
            </a:r>
          </a:p>
        </p:txBody>
      </p:sp>
      <p:pic>
        <p:nvPicPr>
          <p:cNvPr id="38916" name="Picture 4" descr="http://im3-tub-ru.yandex.net/i?id=728284635-23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-34"/>
            <a:ext cx="928694" cy="928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3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857224" y="214290"/>
            <a:ext cx="4857784" cy="4286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Неполное рабочее время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43636" y="0"/>
            <a:ext cx="3000364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100" b="1" dirty="0" smtClean="0"/>
              <a:t>это </a:t>
            </a:r>
            <a:r>
              <a:rPr lang="ru-RU" sz="1100" b="1" dirty="0"/>
              <a:t>рабочее время, устанавливаемое по соглашению сторон, продолжительность которого меньше нормального рабочего времени (40 часов в неделю), с оплатой, пропорциональной отработанному времени.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28596" y="1000108"/>
            <a:ext cx="2643206" cy="85725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Уменьшение рабочего времени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500430" y="1000108"/>
            <a:ext cx="2643206" cy="85725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Уменьшение числа рабочих дней в неделю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cxnSp>
        <p:nvCxnSpPr>
          <p:cNvPr id="10" name="Прямая со стрелкой 9"/>
          <p:cNvCxnSpPr>
            <a:stCxn id="5" idx="2"/>
            <a:endCxn id="7" idx="0"/>
          </p:cNvCxnSpPr>
          <p:nvPr/>
        </p:nvCxnSpPr>
        <p:spPr>
          <a:xfrm rot="5400000">
            <a:off x="2339563" y="53555"/>
            <a:ext cx="357190" cy="153591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5" idx="2"/>
            <a:endCxn id="8" idx="0"/>
          </p:cNvCxnSpPr>
          <p:nvPr/>
        </p:nvCxnSpPr>
        <p:spPr>
          <a:xfrm rot="16200000" flipH="1">
            <a:off x="3875479" y="53554"/>
            <a:ext cx="357190" cy="153591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Скругленный прямоугольник 12"/>
          <p:cNvSpPr/>
          <p:nvPr/>
        </p:nvSpPr>
        <p:spPr>
          <a:xfrm>
            <a:off x="500034" y="2143116"/>
            <a:ext cx="5715040" cy="100013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1. Состояние беременности</a:t>
            </a:r>
          </a:p>
          <a:p>
            <a:pPr algn="ctr"/>
            <a:r>
              <a:rPr lang="ru-RU" sz="1400" dirty="0" smtClean="0"/>
              <a:t>2. Наличие у женщины детей в возрасте до 14 лет</a:t>
            </a:r>
          </a:p>
          <a:p>
            <a:pPr algn="ctr"/>
            <a:r>
              <a:rPr lang="ru-RU" sz="1400" dirty="0" smtClean="0"/>
              <a:t>3. В отношении лица, осуществляющего уход за больным членом семьи</a:t>
            </a:r>
            <a:endParaRPr lang="ru-RU" sz="1400" dirty="0"/>
          </a:p>
        </p:txBody>
      </p:sp>
      <p:sp>
        <p:nvSpPr>
          <p:cNvPr id="14" name="Левая фигурная скобка 13"/>
          <p:cNvSpPr/>
          <p:nvPr/>
        </p:nvSpPr>
        <p:spPr>
          <a:xfrm rot="16200000">
            <a:off x="3250397" y="-250057"/>
            <a:ext cx="285752" cy="4500594"/>
          </a:xfrm>
          <a:prstGeom prst="leftBrace">
            <a:avLst>
              <a:gd name="adj1" fmla="val 89277"/>
              <a:gd name="adj2" fmla="val 49337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928794" y="3429000"/>
            <a:ext cx="5572164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Ненормированный рабочий день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1357290" y="4572008"/>
            <a:ext cx="7215238" cy="157163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Устанавливается в отношении </a:t>
            </a:r>
            <a:r>
              <a:rPr lang="ru-RU" sz="1400" dirty="0"/>
              <a:t>лишь некоторых категорий работников, которые по распоряжению работодателя обязаны в случае необходимости выполнять эпизодически работу сверх нормальной продолжительности, как правило, без дополнительной оплаты или отгула. Речь идет о работниках с ответственным характером труда или о лицах, рабочее время которых не поддается учету (руководителях, </a:t>
            </a:r>
            <a:r>
              <a:rPr lang="ru-RU" sz="1400" dirty="0" smtClean="0"/>
              <a:t>начальниках и т.п.)</a:t>
            </a:r>
            <a:endParaRPr lang="ru-RU" sz="1400" dirty="0"/>
          </a:p>
        </p:txBody>
      </p:sp>
      <p:cxnSp>
        <p:nvCxnSpPr>
          <p:cNvPr id="21" name="Прямая со стрелкой 20"/>
          <p:cNvCxnSpPr>
            <a:stCxn id="15" idx="2"/>
            <a:endCxn id="19" idx="0"/>
          </p:cNvCxnSpPr>
          <p:nvPr/>
        </p:nvCxnSpPr>
        <p:spPr>
          <a:xfrm rot="16200000" flipH="1">
            <a:off x="4589859" y="4196958"/>
            <a:ext cx="500066" cy="25003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942" name="Picture 6" descr="http://img.gorod.lv/images/news_item/pic/151873/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9454" y="1571612"/>
            <a:ext cx="1715454" cy="14430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Прямая со стрелкой 15"/>
          <p:cNvCxnSpPr>
            <a:stCxn id="4" idx="2"/>
            <a:endCxn id="11" idx="0"/>
          </p:cNvCxnSpPr>
          <p:nvPr/>
        </p:nvCxnSpPr>
        <p:spPr>
          <a:xfrm rot="5400000">
            <a:off x="1155339" y="1664342"/>
            <a:ext cx="3332861" cy="207170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>
            <a:endCxn id="10" idx="0"/>
          </p:cNvCxnSpPr>
          <p:nvPr/>
        </p:nvCxnSpPr>
        <p:spPr>
          <a:xfrm>
            <a:off x="3929059" y="1071547"/>
            <a:ext cx="3500461" cy="315220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Блок-схема: документ 3"/>
          <p:cNvSpPr/>
          <p:nvPr/>
        </p:nvSpPr>
        <p:spPr>
          <a:xfrm>
            <a:off x="1857356" y="500042"/>
            <a:ext cx="4000528" cy="571504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Время отдыха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072198" y="142852"/>
            <a:ext cx="292894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/>
              <a:t>время, в течение которого работник свободен от исполнения трудовых обязанностей и которое он может использовать по </a:t>
            </a:r>
            <a:r>
              <a:rPr lang="ru-RU" sz="1200" dirty="0" smtClean="0"/>
              <a:t>своему усмотрению </a:t>
            </a:r>
            <a:r>
              <a:rPr lang="ru-RU" sz="1200" dirty="0"/>
              <a:t>(ст. 106 ТК РФ</a:t>
            </a:r>
            <a:r>
              <a:rPr lang="ru-RU" dirty="0"/>
              <a:t>)</a:t>
            </a: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357158" y="2214554"/>
            <a:ext cx="2286016" cy="1785950"/>
          </a:xfrm>
          <a:prstGeom prst="horizontalScroll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/>
              <a:t>Перерывы в течении рабочей смены для отдыха и питания (не более 2 часов и не менее 30 минут)</a:t>
            </a:r>
            <a:endParaRPr lang="ru-RU" sz="1400" b="1" dirty="0"/>
          </a:p>
        </p:txBody>
      </p:sp>
      <p:sp>
        <p:nvSpPr>
          <p:cNvPr id="10" name="Горизонтальный свиток 9"/>
          <p:cNvSpPr/>
          <p:nvPr/>
        </p:nvSpPr>
        <p:spPr>
          <a:xfrm>
            <a:off x="6286512" y="4000504"/>
            <a:ext cx="2286016" cy="1785950"/>
          </a:xfrm>
          <a:prstGeom prst="horizontalScroll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Ежегодный оплачиваемый отпуск</a:t>
            </a:r>
            <a:endParaRPr lang="ru-RU" b="1" dirty="0"/>
          </a:p>
        </p:txBody>
      </p:sp>
      <p:sp>
        <p:nvSpPr>
          <p:cNvPr id="11" name="Горизонтальный свиток 10"/>
          <p:cNvSpPr/>
          <p:nvPr/>
        </p:nvSpPr>
        <p:spPr>
          <a:xfrm>
            <a:off x="642910" y="4143380"/>
            <a:ext cx="2286016" cy="1785950"/>
          </a:xfrm>
          <a:prstGeom prst="horizontalScroll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Нерабочие праздничные дни</a:t>
            </a:r>
            <a:endParaRPr lang="ru-RU" b="1" dirty="0"/>
          </a:p>
        </p:txBody>
      </p:sp>
      <p:sp>
        <p:nvSpPr>
          <p:cNvPr id="12" name="Горизонтальный свиток 11"/>
          <p:cNvSpPr/>
          <p:nvPr/>
        </p:nvSpPr>
        <p:spPr>
          <a:xfrm>
            <a:off x="3428992" y="1785926"/>
            <a:ext cx="2286016" cy="1785950"/>
          </a:xfrm>
          <a:prstGeom prst="horizontalScroll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/>
              <a:t>Ежедневный (междусменный) отдых</a:t>
            </a:r>
            <a:endParaRPr lang="ru-RU" sz="1600" b="1" dirty="0"/>
          </a:p>
        </p:txBody>
      </p:sp>
      <p:sp>
        <p:nvSpPr>
          <p:cNvPr id="13" name="Горизонтальный свиток 12"/>
          <p:cNvSpPr/>
          <p:nvPr/>
        </p:nvSpPr>
        <p:spPr>
          <a:xfrm>
            <a:off x="6429388" y="2000240"/>
            <a:ext cx="2286016" cy="1785950"/>
          </a:xfrm>
          <a:prstGeom prst="horizontalScroll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Выходные дни</a:t>
            </a:r>
            <a:endParaRPr lang="ru-RU" b="1" dirty="0"/>
          </a:p>
        </p:txBody>
      </p:sp>
      <p:cxnSp>
        <p:nvCxnSpPr>
          <p:cNvPr id="15" name="Прямая со стрелкой 14"/>
          <p:cNvCxnSpPr>
            <a:stCxn id="4" idx="2"/>
            <a:endCxn id="8" idx="0"/>
          </p:cNvCxnSpPr>
          <p:nvPr/>
        </p:nvCxnSpPr>
        <p:spPr>
          <a:xfrm rot="5400000">
            <a:off x="1976876" y="557053"/>
            <a:ext cx="1404035" cy="235745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4" idx="2"/>
            <a:endCxn id="12" idx="0"/>
          </p:cNvCxnSpPr>
          <p:nvPr/>
        </p:nvCxnSpPr>
        <p:spPr>
          <a:xfrm rot="16200000" flipH="1">
            <a:off x="3727107" y="1164276"/>
            <a:ext cx="975407" cy="71438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4" idx="2"/>
            <a:endCxn id="13" idx="0"/>
          </p:cNvCxnSpPr>
          <p:nvPr/>
        </p:nvCxnSpPr>
        <p:spPr>
          <a:xfrm rot="16200000" flipH="1">
            <a:off x="5120148" y="-228765"/>
            <a:ext cx="1189721" cy="371477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986" name="Picture 2" descr="http://www.zhaba.ru/_pics/zvtibqxl2z3fhac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4000504"/>
            <a:ext cx="2738410" cy="1822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988" name="Picture 4" descr="http://randomvspu.files.wordpress.com/2011/03/13_d0bed180d0b3d0b0d0bdd0b8d0b7d183d0b9d182d0b5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42852"/>
            <a:ext cx="1381118" cy="2071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Возраст</a:t>
            </a: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44" y="4214818"/>
            <a:ext cx="8786842" cy="11997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Охрана труда работников в возрасте до 18 лет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http://pr.adcontext.net/files/uden-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785794"/>
            <a:ext cx="3810000" cy="30384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00034" y="214290"/>
            <a:ext cx="8229600" cy="4714908"/>
          </a:xfrm>
        </p:spPr>
        <p:txBody>
          <a:bodyPr>
            <a:normAutofit/>
          </a:bodyPr>
          <a:lstStyle/>
          <a:p>
            <a:pPr algn="just"/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ОХРАНА ТРУДА МОЛОДЕЖИ</a:t>
            </a:r>
            <a:r>
              <a:rPr lang="ru-RU" dirty="0" smtClean="0"/>
              <a:t> — система сохранения жизни и </a:t>
            </a:r>
            <a:r>
              <a:rPr lang="ru-RU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здоровья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ru-RU" dirty="0" smtClean="0"/>
              <a:t>работающих в возрасте до 18 лет. </a:t>
            </a:r>
          </a:p>
          <a:p>
            <a:pPr algn="just"/>
            <a:r>
              <a:rPr lang="ru-RU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Глава 42 ТК РФ </a:t>
            </a:r>
            <a:r>
              <a:rPr lang="ru-RU" dirty="0" smtClean="0"/>
              <a:t>устанавливает ограничения и запреты на применение труда несовершеннолетних работников в отдельных сферах. Установление таких ограничений и запретов призвано обеспечить охрану здоровья и нравственного развития работников моложе 18 лет, в частности запрещается физически тяжелый труд и труд в опасных и вредных условиях.</a:t>
            </a:r>
            <a:endParaRPr lang="ru-RU" dirty="0"/>
          </a:p>
        </p:txBody>
      </p:sp>
      <p:pic>
        <p:nvPicPr>
          <p:cNvPr id="2052" name="Picture 4" descr="http://www.mintrudrh.ru/assets/images/photos/DSC_269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4429132"/>
            <a:ext cx="2952728" cy="2265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00034" y="285729"/>
            <a:ext cx="8229600" cy="3571900"/>
          </a:xfrm>
        </p:spPr>
        <p:txBody>
          <a:bodyPr/>
          <a:lstStyle/>
          <a:p>
            <a:pPr algn="just"/>
            <a:r>
              <a:rPr lang="ru-RU" dirty="0" smtClean="0"/>
              <a:t>Перечень тяжелых работ и работ с вредными или опасными условиями труда, при выполнении которых запрещается применять труд лиц моложе 18 лет, утвержден Постановлением Правительства РФ от 25 февраля 2000 г. N 163. В него включены 43 вида производств и 2198 видов работ в них.</a:t>
            </a:r>
            <a:endParaRPr lang="ru-RU" dirty="0"/>
          </a:p>
        </p:txBody>
      </p:sp>
      <p:pic>
        <p:nvPicPr>
          <p:cNvPr id="36866" name="Picture 2" descr="http://www.rabota-nsk.ru/stat/stat348/3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3500438"/>
            <a:ext cx="4071926" cy="3053945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42844" y="428604"/>
            <a:ext cx="5543560" cy="5578687"/>
          </a:xfrm>
        </p:spPr>
        <p:txBody>
          <a:bodyPr>
            <a:normAutofit fontScale="85000" lnSpcReduction="20000"/>
          </a:bodyPr>
          <a:lstStyle/>
          <a:p>
            <a:pPr algn="just" fontAlgn="base">
              <a:buNone/>
            </a:pPr>
            <a:r>
              <a:rPr lang="ru-RU" dirty="0" smtClean="0"/>
              <a:t>	В частности, Перечень содержит ограничения по следующим видам работ:</a:t>
            </a:r>
          </a:p>
          <a:p>
            <a:pPr algn="just" fontAlgn="base">
              <a:buNone/>
            </a:pPr>
            <a:endParaRPr lang="ru-RU" dirty="0" smtClean="0"/>
          </a:p>
          <a:p>
            <a:pPr algn="just" fontAlgn="base"/>
            <a:r>
              <a:rPr lang="ru-RU" dirty="0" smtClean="0"/>
              <a:t>- работы, связанные с подъемом и перемещением тяжестей вручную;</a:t>
            </a:r>
          </a:p>
          <a:p>
            <a:pPr algn="just" fontAlgn="base"/>
            <a:r>
              <a:rPr lang="ru-RU" dirty="0" smtClean="0"/>
              <a:t>- легкая промышленность;</a:t>
            </a:r>
          </a:p>
          <a:p>
            <a:pPr algn="just" fontAlgn="base"/>
            <a:r>
              <a:rPr lang="ru-RU" dirty="0" smtClean="0"/>
              <a:t>- пищевая промышленность;</a:t>
            </a:r>
          </a:p>
          <a:p>
            <a:pPr algn="just" fontAlgn="base"/>
            <a:r>
              <a:rPr lang="ru-RU" dirty="0" smtClean="0"/>
              <a:t>- полиграфическое производство;</a:t>
            </a:r>
          </a:p>
          <a:p>
            <a:pPr algn="just" fontAlgn="base"/>
            <a:r>
              <a:rPr lang="ru-RU" dirty="0" smtClean="0"/>
              <a:t>- транспорт;</a:t>
            </a:r>
          </a:p>
          <a:p>
            <a:pPr algn="just" fontAlgn="base"/>
            <a:r>
              <a:rPr lang="ru-RU" dirty="0" smtClean="0"/>
              <a:t>- связь;</a:t>
            </a:r>
          </a:p>
          <a:p>
            <a:pPr algn="just" fontAlgn="base"/>
            <a:r>
              <a:rPr lang="ru-RU" dirty="0" smtClean="0"/>
              <a:t>- сельское хозяйство;</a:t>
            </a:r>
          </a:p>
          <a:p>
            <a:pPr fontAlgn="base"/>
            <a:r>
              <a:rPr lang="ru-RU" dirty="0" smtClean="0"/>
              <a:t>- учреждения здравоохранения, ветеринарные учреждения, фармацевтические фабрики;</a:t>
            </a:r>
          </a:p>
          <a:p>
            <a:pPr marL="0" indent="0" fontAlgn="base"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35842" name="Picture 2" descr="http://xn--b1arjdngb.xn--p1ai/upload/resize_cache/iblock/2c2/350_1000_1/PM5.jpg"/>
          <p:cNvPicPr>
            <a:picLocks noChangeAspect="1" noChangeArrowheads="1"/>
          </p:cNvPicPr>
          <p:nvPr/>
        </p:nvPicPr>
        <p:blipFill>
          <a:blip r:embed="rId2"/>
          <a:srcRect l="14286" r="14999"/>
          <a:stretch>
            <a:fillRect/>
          </a:stretch>
        </p:blipFill>
        <p:spPr bwMode="auto">
          <a:xfrm>
            <a:off x="6072198" y="1285860"/>
            <a:ext cx="2828965" cy="4000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650125"/>
          </a:xfrm>
        </p:spPr>
        <p:txBody>
          <a:bodyPr>
            <a:normAutofit/>
          </a:bodyPr>
          <a:lstStyle/>
          <a:p>
            <a:pPr algn="just"/>
            <a:r>
              <a:rPr lang="ru-RU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Гигиенические критерии допустимых условий и видов работ</a:t>
            </a:r>
            <a:r>
              <a:rPr lang="ru-RU" dirty="0" smtClean="0"/>
              <a:t> для профессионального обучения и труда подростков утверждены Постановлением Госкомсанэпиднадзора РФ от 4 апреля 2007 г. N 5, в соответствии с которым, безопасными для подростков видами деятельности </a:t>
            </a:r>
            <a: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являются те, которые соответствуют их возрастным и функциональным возможностям, не оказывают неблагоприятного влияния на их рост, развитие и состояние здоровья, исключают повышенную опасность травматизма для подростков и окружающих, учитывают повышенную чувствительность организма подростков к действию факторов производственной среды.</a:t>
            </a:r>
            <a:endParaRPr lang="ru-RU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818" name="Picture 2" descr="http://www.letopisi.likt590.ru/lib/exe/fetch.php/2010-2011:boy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44408" y="5877271"/>
            <a:ext cx="899592" cy="9093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71472" y="500042"/>
            <a:ext cx="8229600" cy="5793001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/>
              <a:t>Работников, не достигших возраста 18 лет, запрещено направлять в </a:t>
            </a:r>
            <a:r>
              <a:rPr lang="ru-RU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служебные командировки</a:t>
            </a:r>
            <a:r>
              <a:rPr lang="ru-RU" dirty="0" smtClean="0"/>
              <a:t>, привлекать к работе в </a:t>
            </a:r>
            <a:r>
              <a:rPr lang="ru-RU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ночное время</a:t>
            </a:r>
            <a:r>
              <a:rPr lang="ru-RU" dirty="0" smtClean="0"/>
              <a:t>, к </a:t>
            </a:r>
            <a:r>
              <a:rPr lang="ru-RU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сверхурочной работе</a:t>
            </a:r>
            <a:r>
              <a:rPr lang="ru-RU" dirty="0" smtClean="0"/>
              <a:t>, к работе в выходные и нерабочие праздничные дни (ст. 96, 268 ТК РФ).</a:t>
            </a:r>
          </a:p>
          <a:p>
            <a:r>
              <a:rPr lang="ru-RU" dirty="0" smtClean="0"/>
              <a:t>Ежегодный основной оплачиваемый отпуск — 31 календарный день в удобное для работника время (ст. 267 ТК РФ). </a:t>
            </a:r>
          </a:p>
          <a:p>
            <a:r>
              <a:rPr lang="ru-RU" dirty="0" smtClean="0"/>
              <a:t>Отпуск может быть предоставлен до истечения 6 месяцев непрерывной работы в данной организации (ст. 122 ТК РФ). </a:t>
            </a:r>
          </a:p>
          <a:p>
            <a:r>
              <a:rPr lang="ru-RU" dirty="0" smtClean="0"/>
              <a:t>Замена отпуска денежной компенсацией не допускается (ст. 126 ТК РФ).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507249"/>
          </a:xfrm>
        </p:spPr>
        <p:txBody>
          <a:bodyPr/>
          <a:lstStyle/>
          <a:p>
            <a:r>
              <a:rPr lang="ru-RU" dirty="0" smtClean="0"/>
              <a:t>Подростки не должны назначаться на работы, заключающиеся исключительно </a:t>
            </a:r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переносе и передвижении тяжестей</a:t>
            </a:r>
            <a:r>
              <a:rPr lang="ru-RU" dirty="0" smtClean="0"/>
              <a:t>, весом </a:t>
            </a:r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свыше 4,1 кг</a:t>
            </a:r>
            <a:r>
              <a:rPr lang="ru-RU" dirty="0" smtClean="0"/>
              <a:t>.</a:t>
            </a:r>
          </a:p>
          <a:p>
            <a:r>
              <a:rPr lang="ru-RU" dirty="0" smtClean="0"/>
              <a:t>Перемещение тяжести подростками не должно </a:t>
            </a:r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занимать более 1/3</a:t>
            </a:r>
            <a:r>
              <a:rPr lang="ru-RU" dirty="0" smtClean="0"/>
              <a:t> рабочего дня.</a:t>
            </a:r>
            <a:endParaRPr lang="ru-RU" dirty="0"/>
          </a:p>
        </p:txBody>
      </p:sp>
      <p:pic>
        <p:nvPicPr>
          <p:cNvPr id="31746" name="Picture 2" descr="http://med-books.info/files/uch_group35/uch_pgroup40/uch_uch346/image/860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298" y="3214686"/>
            <a:ext cx="4991100" cy="32480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00816" cy="1143000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rgbClr val="C00000"/>
                </a:solidFill>
              </a:rPr>
              <a:t>Предельная норма перемещения тяжести</a:t>
            </a:r>
            <a:r>
              <a:rPr lang="ru-RU" sz="2400" dirty="0" smtClean="0"/>
              <a:t> для несовершеннолетних</a:t>
            </a:r>
            <a:endParaRPr lang="ru-RU" sz="2400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28597" y="1481138"/>
          <a:ext cx="8258203" cy="4362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6944"/>
                <a:gridCol w="716863"/>
                <a:gridCol w="788549"/>
                <a:gridCol w="860236"/>
                <a:gridCol w="788549"/>
                <a:gridCol w="716863"/>
                <a:gridCol w="716863"/>
                <a:gridCol w="716863"/>
                <a:gridCol w="616473"/>
              </a:tblGrid>
              <a:tr h="504465">
                <a:tc rowSpan="3">
                  <a:txBody>
                    <a:bodyPr/>
                    <a:lstStyle/>
                    <a:p>
                      <a:pPr algn="ctr"/>
                      <a:endParaRPr lang="ru-RU" sz="1100" dirty="0" smtClean="0"/>
                    </a:p>
                    <a:p>
                      <a:pPr algn="ctr"/>
                      <a:r>
                        <a:rPr lang="ru-RU" sz="1600" dirty="0" smtClean="0"/>
                        <a:t>Характер работы, показатели</a:t>
                      </a:r>
                      <a:r>
                        <a:rPr lang="ru-RU" sz="1600" baseline="0" dirty="0" smtClean="0"/>
                        <a:t> тяжести труда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Предельно допустимая нагрузка</a:t>
                      </a:r>
                      <a:endParaRPr lang="ru-RU" sz="16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46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юноши</a:t>
                      </a:r>
                      <a:endParaRPr lang="ru-RU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девушки</a:t>
                      </a:r>
                      <a:endParaRPr lang="ru-RU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465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/>
                        <a:t>14 лет</a:t>
                      </a:r>
                      <a:endParaRPr lang="ru-RU" sz="105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/>
                        <a:t>15лет</a:t>
                      </a:r>
                      <a:endParaRPr lang="ru-RU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/>
                        <a:t>16лет</a:t>
                      </a:r>
                      <a:endParaRPr lang="ru-RU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/>
                        <a:t>17лет</a:t>
                      </a:r>
                      <a:endParaRPr lang="ru-RU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/>
                        <a:t>14 лет</a:t>
                      </a:r>
                      <a:endParaRPr lang="ru-RU" sz="105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/>
                        <a:t>15лет</a:t>
                      </a:r>
                      <a:endParaRPr lang="ru-RU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/>
                        <a:t>16 лет</a:t>
                      </a:r>
                      <a:endParaRPr lang="ru-RU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/>
                        <a:t>17 лет</a:t>
                      </a:r>
                      <a:endParaRPr lang="ru-RU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08526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/>
                        <a:t>Подъем и перемещение груза</a:t>
                      </a:r>
                      <a:r>
                        <a:rPr lang="ru-RU" sz="1400" baseline="0" dirty="0" smtClean="0"/>
                        <a:t> вручную постоянно в течении рабочей смены (кг)</a:t>
                      </a:r>
                      <a:endParaRPr lang="ru-RU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</a:t>
                      </a:r>
                      <a:endParaRPr lang="ru-RU" sz="16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</a:t>
                      </a:r>
                      <a:endParaRPr lang="ru-RU" sz="16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4617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/>
                        <a:t>Подъем и перемещение груза</a:t>
                      </a:r>
                      <a:r>
                        <a:rPr lang="ru-RU" sz="1400" baseline="0" dirty="0" smtClean="0"/>
                        <a:t> вручную в течении не более 1/3 рабочей смены: постоянно (более 2-х раз в час)</a:t>
                      </a:r>
                      <a:endParaRPr lang="ru-RU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6</a:t>
                      </a:r>
                      <a:endParaRPr lang="ru-RU" sz="16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7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11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13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3</a:t>
                      </a:r>
                      <a:endParaRPr lang="ru-RU" sz="1600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4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5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/>
                    </a:p>
                    <a:p>
                      <a:pPr algn="ctr"/>
                      <a:r>
                        <a:rPr lang="ru-RU" sz="1600" dirty="0" smtClean="0"/>
                        <a:t>6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46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При чередовании</a:t>
                      </a:r>
                      <a:r>
                        <a:rPr lang="ru-RU" sz="1400" baseline="0" dirty="0" smtClean="0"/>
                        <a:t> с другой работой (до 2-х раз в час)</a:t>
                      </a:r>
                      <a:endParaRPr lang="ru-RU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12</a:t>
                      </a:r>
                      <a:endParaRPr lang="ru-RU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15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20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24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0722" name="Picture 2" descr="http://www.yuginform.ru/media/adv/604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6578" y="142852"/>
            <a:ext cx="1200136" cy="12001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14282" y="428604"/>
            <a:ext cx="8786874" cy="3214710"/>
          </a:xfrm>
        </p:spPr>
        <p:txBody>
          <a:bodyPr/>
          <a:lstStyle/>
          <a:p>
            <a:pPr algn="just"/>
            <a:r>
              <a:rPr lang="ru-RU" dirty="0" smtClean="0"/>
              <a:t>Лица в возрасте до 18 лет принимаются на работу после предварительного </a:t>
            </a:r>
            <a:r>
              <a:rPr lang="ru-RU" i="1" u="sng" dirty="0" smtClean="0">
                <a:hlinkClick r:id="rId2"/>
              </a:rPr>
              <a:t>медицинского осмотра</a:t>
            </a:r>
            <a:r>
              <a:rPr lang="ru-RU" dirty="0" smtClean="0"/>
              <a:t> и в дальнейшем, до достижения возраста 18 лет, ежегодно подлежат обязательному медосмотру. </a:t>
            </a:r>
          </a:p>
          <a:p>
            <a:pPr algn="just"/>
            <a:r>
              <a:rPr lang="ru-RU" dirty="0" smtClean="0"/>
              <a:t>Медосмотры осуществляются за счет средств </a:t>
            </a:r>
            <a:r>
              <a:rPr lang="ru-RU" i="1" u="sng" dirty="0" smtClean="0">
                <a:hlinkClick r:id="rId3"/>
              </a:rPr>
              <a:t>работодателя</a:t>
            </a:r>
            <a:r>
              <a:rPr lang="ru-RU" dirty="0" smtClean="0"/>
              <a:t> (ст. 266 ТК РФ).</a:t>
            </a:r>
            <a:endParaRPr lang="ru-RU" dirty="0"/>
          </a:p>
        </p:txBody>
      </p:sp>
      <p:pic>
        <p:nvPicPr>
          <p:cNvPr id="29700" name="Picture 4" descr="http://900igr.net/datai/chelovek/Prava-rebjonka.files/0006-006-Deti-imejut-pravo-na-meditsinskij-ukho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43306" y="3643314"/>
            <a:ext cx="3848070" cy="2820716"/>
          </a:xfrm>
          <a:prstGeom prst="rect">
            <a:avLst/>
          </a:prstGeom>
          <a:noFill/>
        </p:spPr>
      </p:pic>
      <p:pic>
        <p:nvPicPr>
          <p:cNvPr id="29702" name="Picture 6" descr="http://pravda.lutsk.ua/imgsize.php?src=/abton/spaw2/uploads/images/news/34899_1.jpg&amp;h=381&amp;w=480&amp;zc=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3714752"/>
            <a:ext cx="1961982" cy="15573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253</TotalTime>
  <Words>674</Words>
  <Application>Microsoft Office PowerPoint</Application>
  <PresentationFormat>Экран (4:3)</PresentationFormat>
  <Paragraphs>113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Поток</vt:lpstr>
      <vt:lpstr>Время</vt:lpstr>
      <vt:lpstr>Презентация PowerPoint</vt:lpstr>
      <vt:lpstr>Презентация PowerPoint</vt:lpstr>
      <vt:lpstr>Презентация PowerPoint</vt:lpstr>
      <vt:lpstr>Возраст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Предельная норма перемещения тяжести для несовершеннолетних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Лекция № 1</dc:title>
  <dc:creator>User</dc:creator>
  <cp:lastModifiedBy>Елена</cp:lastModifiedBy>
  <cp:revision>30</cp:revision>
  <dcterms:created xsi:type="dcterms:W3CDTF">2012-09-12T14:08:18Z</dcterms:created>
  <dcterms:modified xsi:type="dcterms:W3CDTF">2020-01-29T10:49:17Z</dcterms:modified>
</cp:coreProperties>
</file>