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97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29.01.2020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29.01.2020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980728"/>
            <a:ext cx="7629472" cy="3600400"/>
          </a:xfrm>
        </p:spPr>
        <p:txBody>
          <a:bodyPr>
            <a:normAutofit/>
          </a:bodyPr>
          <a:lstStyle/>
          <a:p>
            <a:r>
              <a:rPr lang="ru-RU" dirty="0">
                <a:effectLst/>
              </a:rPr>
              <a:t>П</a:t>
            </a:r>
            <a:r>
              <a:rPr lang="ru-RU" dirty="0" smtClean="0">
                <a:effectLst/>
              </a:rPr>
              <a:t>еречень </a:t>
            </a:r>
            <a:r>
              <a:rPr lang="ru-RU" dirty="0">
                <a:effectLst/>
              </a:rPr>
              <a:t>локальных нормативных актов и иной документации по охране труда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4935416"/>
            <a:ext cx="78160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78231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800200"/>
          </a:xfrm>
        </p:spPr>
        <p:txBody>
          <a:bodyPr>
            <a:normAutofit/>
          </a:bodyPr>
          <a:lstStyle/>
          <a:p>
            <a:r>
              <a:rPr lang="ru-RU" b="1" dirty="0"/>
              <a:t>Положение о службе охраны труда.</a:t>
            </a:r>
            <a:r>
              <a:rPr lang="ru-RU" dirty="0"/>
              <a:t> 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420888"/>
            <a:ext cx="8229600" cy="3903712"/>
          </a:xfrm>
        </p:spPr>
        <p:txBody>
          <a:bodyPr/>
          <a:lstStyle/>
          <a:p>
            <a:r>
              <a:rPr lang="ru-RU" dirty="0"/>
              <a:t>Разрабатывается на основании рекомендаций по организации работы службы охраны труда в организации (постановление Минтруда РФ от 08.02.2000 №14). Утверждается руководителем организации. Основание – статья 217 ТК РФ</a:t>
            </a:r>
          </a:p>
        </p:txBody>
      </p:sp>
    </p:spTree>
    <p:extLst>
      <p:ext uri="{BB962C8B-B14F-4D97-AF65-F5344CB8AC3E}">
        <p14:creationId xmlns:p14="http://schemas.microsoft.com/office/powerpoint/2010/main" val="6872364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800200"/>
          </a:xfrm>
        </p:spPr>
        <p:txBody>
          <a:bodyPr>
            <a:normAutofit/>
          </a:bodyPr>
          <a:lstStyle/>
          <a:p>
            <a:r>
              <a:rPr lang="ru-RU" b="1" dirty="0"/>
              <a:t>Должностная инструкция инженера по охране труда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420888"/>
            <a:ext cx="8229600" cy="3903712"/>
          </a:xfrm>
        </p:spPr>
        <p:txBody>
          <a:bodyPr/>
          <a:lstStyle/>
          <a:p>
            <a:r>
              <a:rPr lang="ru-RU" dirty="0"/>
              <a:t>Разрабатывается в соответствии с квалификационным справочником должностей руководителей, специалистов и других служащих. Утверждается руководителем организации. Основание – постановление Минтруда РФ от 22.01.2001 №10 «Межотраслевые нормативы численности работников службы охраны труда в организации»]</a:t>
            </a:r>
          </a:p>
        </p:txBody>
      </p:sp>
    </p:spTree>
    <p:extLst>
      <p:ext uri="{BB962C8B-B14F-4D97-AF65-F5344CB8AC3E}">
        <p14:creationId xmlns:p14="http://schemas.microsoft.com/office/powerpoint/2010/main" val="15924853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872208"/>
          </a:xfrm>
        </p:spPr>
        <p:txBody>
          <a:bodyPr>
            <a:normAutofit/>
          </a:bodyPr>
          <a:lstStyle/>
          <a:p>
            <a:r>
              <a:rPr lang="ru-RU" sz="2400" b="1" dirty="0"/>
              <a:t>Приказ о возложении обязанностей инженера по охране труда на одного из специалистов организации или договор о привлечении специалистов (организации), оказывающих услуги в области охраны труда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420888"/>
            <a:ext cx="8229600" cy="3903712"/>
          </a:xfrm>
        </p:spPr>
        <p:txBody>
          <a:bodyPr/>
          <a:lstStyle/>
          <a:p>
            <a:r>
              <a:rPr lang="ru-RU" dirty="0"/>
              <a:t>Эти документы оформляются в том случае, когда численность работников организации менее 50 человек, и в штатное расписание должность инженера по охране труда не введена. Приказ доводится до сведения всех руководителей подразделений. Копии приказа хранятся в службе охраны труда и в отделе кадров. Основание – статья 217 ТК РФ</a:t>
            </a:r>
          </a:p>
        </p:txBody>
      </p:sp>
    </p:spTree>
    <p:extLst>
      <p:ext uri="{BB962C8B-B14F-4D97-AF65-F5344CB8AC3E}">
        <p14:creationId xmlns:p14="http://schemas.microsoft.com/office/powerpoint/2010/main" val="42520823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224136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Программа проведения вводного инструктажа по охране труда.</a:t>
            </a:r>
            <a:r>
              <a:rPr lang="ru-RU" dirty="0"/>
              <a:t> 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4047728"/>
          </a:xfrm>
        </p:spPr>
        <p:txBody>
          <a:bodyPr/>
          <a:lstStyle/>
          <a:p>
            <a:r>
              <a:rPr lang="ru-RU" dirty="0"/>
              <a:t>Разрабатывается на основании типовой программы (ГОСТ 2.0.004-90 «ССБТ. Организация обучения безопасности труда»). Утверждается работодателем организации. Основание – постановление Минтруда РФ и Минобразования РФ от 13.01.2003 №1/29 «Об утверждении порядка обучения по охране труда и проверки знаний требований охраны труда работников организации</a:t>
            </a:r>
          </a:p>
        </p:txBody>
      </p:sp>
    </p:spTree>
    <p:extLst>
      <p:ext uri="{BB962C8B-B14F-4D97-AF65-F5344CB8AC3E}">
        <p14:creationId xmlns:p14="http://schemas.microsoft.com/office/powerpoint/2010/main" val="12946478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24744"/>
            <a:ext cx="8229600" cy="938368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Инструкция проведения вводного инструктажа по охране труда.</a:t>
            </a:r>
            <a:r>
              <a:rPr lang="ru-RU" dirty="0"/>
              <a:t> 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4119736"/>
          </a:xfrm>
        </p:spPr>
        <p:txBody>
          <a:bodyPr/>
          <a:lstStyle/>
          <a:p>
            <a:r>
              <a:rPr lang="ru-RU" dirty="0"/>
              <a:t>Разрабатывается на основании утвержденной руководителем организации программы проведения вводного инструктажа. Утверждается работодателем организации. Основание – постановление Минтруда РФ и Минобразования РФ от 13.01.2003 №1/29 «Об утверждении порядка обучения по охране труда и проверки знаний требований охраны труда работников организации</a:t>
            </a:r>
          </a:p>
        </p:txBody>
      </p:sp>
    </p:spTree>
    <p:extLst>
      <p:ext uri="{BB962C8B-B14F-4D97-AF65-F5344CB8AC3E}">
        <p14:creationId xmlns:p14="http://schemas.microsoft.com/office/powerpoint/2010/main" val="24475728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Журнал регистрации вводного инструктажа по охране труда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Журнал должен быть пронумерован, прошнурован, подписан лицом, ответственным за его ведение, и скреплен печатью организации. Основание – ГОСТ 12.0.004-90 «ССБТ. Организация обучения безопасности труда»</a:t>
            </a:r>
          </a:p>
        </p:txBody>
      </p:sp>
    </p:spTree>
    <p:extLst>
      <p:ext uri="{BB962C8B-B14F-4D97-AF65-F5344CB8AC3E}">
        <p14:creationId xmlns:p14="http://schemas.microsoft.com/office/powerpoint/2010/main" val="25204954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Личная карточка прохождения обучения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Заполняется отделом кадров, службой охраны труда, руководителями подразделений. Основание – ГОСТ 12.0.004-90 «ССБТ. Организация обучения безопасности труда»]</a:t>
            </a:r>
          </a:p>
        </p:txBody>
      </p:sp>
    </p:spTree>
    <p:extLst>
      <p:ext uri="{BB962C8B-B14F-4D97-AF65-F5344CB8AC3E}">
        <p14:creationId xmlns:p14="http://schemas.microsoft.com/office/powerpoint/2010/main" val="36920487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370416"/>
          </a:xfrm>
        </p:spPr>
        <p:txBody>
          <a:bodyPr>
            <a:normAutofit fontScale="90000"/>
          </a:bodyPr>
          <a:lstStyle/>
          <a:p>
            <a:r>
              <a:rPr lang="ru-RU" sz="3600" b="1" dirty="0"/>
              <a:t>Перечень профессий и должностей работников, освобожденных от инструктажа на рабочем месте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263752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Работники, не связанные с эксплуатацией, обслуживанием, испытанием, наладкой и ремонтом оборудования, использованием электрифицированного или иного инструмента, хранением и применением сырья и материалов, могут освобождаться от прохождения первичного инструктажа на рабочем месте. Перечень утверждается руководителем организации. Основание – постановление Минтруда РФ и Минобразования РФ от 13.01.2003 №1/29 «Об утверждении порядка обучения по охране труда и проверки знаний требований охраны труда работников организации»]</a:t>
            </a:r>
          </a:p>
        </p:txBody>
      </p:sp>
    </p:spTree>
    <p:extLst>
      <p:ext uri="{BB962C8B-B14F-4D97-AF65-F5344CB8AC3E}">
        <p14:creationId xmlns:p14="http://schemas.microsoft.com/office/powerpoint/2010/main" val="40433878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836712"/>
            <a:ext cx="8229600" cy="1070992"/>
          </a:xfrm>
        </p:spPr>
        <p:txBody>
          <a:bodyPr>
            <a:normAutofit fontScale="90000"/>
          </a:bodyPr>
          <a:lstStyle/>
          <a:p>
            <a:r>
              <a:rPr lang="ru-RU" sz="3600" b="1" dirty="0"/>
              <a:t>Перечень профессий и работ, при поступлении на которые работник должен пройти предварительный медицинский осмотр.</a:t>
            </a:r>
            <a:r>
              <a:rPr lang="ru-RU" sz="3600" dirty="0"/>
              <a:t> 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2132856"/>
            <a:ext cx="8229600" cy="4389120"/>
          </a:xfrm>
        </p:spPr>
        <p:txBody>
          <a:bodyPr>
            <a:normAutofit/>
          </a:bodyPr>
          <a:lstStyle/>
          <a:p>
            <a:r>
              <a:rPr lang="ru-RU" dirty="0"/>
              <a:t>Разрабатывается на основании приказа </a:t>
            </a:r>
            <a:r>
              <a:rPr lang="ru-RU" dirty="0" err="1" smtClean="0"/>
              <a:t>Минздравсоцразвития</a:t>
            </a:r>
            <a:r>
              <a:rPr lang="ru-RU" dirty="0" smtClean="0"/>
              <a:t> </a:t>
            </a:r>
            <a:r>
              <a:rPr lang="ru-RU" dirty="0"/>
              <a:t>РФ от </a:t>
            </a:r>
            <a:r>
              <a:rPr lang="ru-RU" dirty="0" smtClean="0"/>
              <a:t>21.10.2012 №302н </a:t>
            </a:r>
            <a:r>
              <a:rPr lang="ru-RU" dirty="0"/>
              <a:t>«Об утверждении перечней вредных и (или) опасных производственных факторов и работ, при выполнении которых проводятся предварительные и периодические медицинские осмотры (обследования), и порядка проведения этих осмотров (обследований)». Утверждается руководителем организации. Основание – статья 213 ТК РФ]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5027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/>
              <a:t>Список работников, подлежащих периодическим медицинским осмотрам</a:t>
            </a:r>
            <a:r>
              <a:rPr lang="ru-RU" sz="3600" b="1" dirty="0" smtClean="0"/>
              <a:t>.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Разрабатывается на основании приказа </a:t>
            </a:r>
            <a:r>
              <a:rPr lang="ru-RU" dirty="0" err="1" smtClean="0"/>
              <a:t>приказа</a:t>
            </a:r>
            <a:r>
              <a:rPr lang="ru-RU" dirty="0" smtClean="0"/>
              <a:t> </a:t>
            </a:r>
            <a:r>
              <a:rPr lang="ru-RU" dirty="0" err="1"/>
              <a:t>Минздравсоцразвития</a:t>
            </a:r>
            <a:r>
              <a:rPr lang="ru-RU" dirty="0"/>
              <a:t> РФ от </a:t>
            </a:r>
            <a:r>
              <a:rPr lang="ru-RU" dirty="0" smtClean="0"/>
              <a:t>21.10.2012 №302н </a:t>
            </a:r>
            <a:r>
              <a:rPr lang="ru-RU" dirty="0"/>
              <a:t>«Об утверждении перечней вредных и (или) опасных производственных факторов и работ, при выполнении которых проводятся предварительные и периодические медицинские осмотры (обследования), и порядка проведения этих осмотров (обследований)». Разрабатывается и согласовывается с центром Госсанэпиднадзора </a:t>
            </a:r>
            <a:r>
              <a:rPr lang="ru-RU" dirty="0" smtClean="0"/>
              <a:t>. </a:t>
            </a:r>
            <a:r>
              <a:rPr lang="ru-RU" dirty="0"/>
              <a:t>Основание – статья 213 ТК РФ</a:t>
            </a:r>
          </a:p>
        </p:txBody>
      </p:sp>
    </p:spTree>
    <p:extLst>
      <p:ext uri="{BB962C8B-B14F-4D97-AF65-F5344CB8AC3E}">
        <p14:creationId xmlns:p14="http://schemas.microsoft.com/office/powerpoint/2010/main" val="11684276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/>
              <a:t>Поименный список лиц, подлежащих периодическому медицинскому осмотру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263752"/>
          </a:xfrm>
        </p:spPr>
        <p:txBody>
          <a:bodyPr/>
          <a:lstStyle/>
          <a:p>
            <a:r>
              <a:rPr lang="ru-RU" dirty="0"/>
              <a:t>Разрабатывается ежегодно в соответствии со списком работников, подлежащих периодическим медицинским осмотрам. Согласовывается с центром Госсанэпиднадзора. Основание – статья 213 ТК РФ</a:t>
            </a:r>
          </a:p>
        </p:txBody>
      </p:sp>
    </p:spTree>
    <p:extLst>
      <p:ext uri="{BB962C8B-B14F-4D97-AF65-F5344CB8AC3E}">
        <p14:creationId xmlns:p14="http://schemas.microsoft.com/office/powerpoint/2010/main" val="2191306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/>
              <a:t>Программа проведения первичного инструктажа по охране труда на рабочем месте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Разрабатывается на основании типовой программы (ГОСТ 12.0.004-90 «ССБТ. Организация обучения безопасности труда»). Утверждается работодателем организации. Основание – постановление Минтруда РФ и Минобразования РФ от 13.01.2003 №1/29 «Об утверждении порядка обучения по охране труда и проверки знаний требований охраны труда работников организации</a:t>
            </a:r>
            <a:r>
              <a:rPr lang="ru-RU" dirty="0" smtClean="0"/>
              <a:t>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65853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Перечень инструкций по охране труда по рабочим профессиям. 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Разрабатывается в соответствии с действующим штатным расписанием, технологическими процессами и производственным оборудованием организации. Перечень утверждается работодателем и рассылается в структурные подразделения организации. Подписанный экземпляр хранится в службе охраны труда. В каждом производственном подразделении составляется свой перечень действующих инструкций по охране труда. Основание – постановление Минтруда РФ от 17.12.2002 №80 «Об утверждении методических рекомендаций по разработке государственных нормативных требований охраны труда»]</a:t>
            </a:r>
          </a:p>
        </p:txBody>
      </p:sp>
    </p:spTree>
    <p:extLst>
      <p:ext uri="{BB962C8B-B14F-4D97-AF65-F5344CB8AC3E}">
        <p14:creationId xmlns:p14="http://schemas.microsoft.com/office/powerpoint/2010/main" val="12763142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Инструкции по охране труда для работников.</a:t>
            </a:r>
            <a:r>
              <a:rPr lang="ru-RU" dirty="0"/>
              <a:t> 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/>
              <a:t>Разрабатываются руководителями соответствующих структурных подразделений в соответствии с методическими рекомендациями по разработке государственных нормативных требований охраны труда, утвержденными постановлением Минтруда России от 17.12.2002 №80 и утвержденным перечнем инструкций по охране труда, действующих в организации. Инструкция по охране труда для работника разрабатывается исходя из его профессии или вида выполняемой работы на основе межотраслевой или отраслевой типовой инструкции по охране труда </a:t>
            </a:r>
            <a:r>
              <a:rPr lang="ru-RU" dirty="0" smtClean="0"/>
              <a:t>, </a:t>
            </a:r>
            <a:r>
              <a:rPr lang="ru-RU" dirty="0"/>
              <a:t>требований безопасности, изложенных в эксплуатационной и ремонтной документации организаций – изготовителей оборудования, а также в технологической документации организации с учетом конкретных условий производства. </a:t>
            </a:r>
            <a:r>
              <a:rPr lang="ru-RU" dirty="0" smtClean="0"/>
              <a:t> </a:t>
            </a:r>
            <a:r>
              <a:rPr lang="ru-RU" dirty="0"/>
              <a:t>Утверждается руководителем организации по согласованию с профсоюзным либо иным уполномоченным работниками представительным органом. Основание – постановление Минтруда РФ от 17.12.2002 №80 «Об утверждении методических рекомендаций по разработке государственных нормативных требований охраны труда</a:t>
            </a:r>
            <a:r>
              <a:rPr lang="ru-RU" dirty="0" smtClean="0"/>
              <a:t>»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368793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Журнал учета инструкций по охране труда для работников.</a:t>
            </a:r>
            <a:r>
              <a:rPr lang="ru-RU" dirty="0"/>
              <a:t> 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Учет ведется специалистом по охране труда. [Основание – постановление Минтруда и социального развития РФ от 17.12.2002 №80 «Об утверждении методических рекомендаций по разработке государственных нормативных требований охраны труда»</a:t>
            </a:r>
          </a:p>
        </p:txBody>
      </p:sp>
    </p:spTree>
    <p:extLst>
      <p:ext uri="{BB962C8B-B14F-4D97-AF65-F5344CB8AC3E}">
        <p14:creationId xmlns:p14="http://schemas.microsoft.com/office/powerpoint/2010/main" val="33768777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b="1" dirty="0"/>
              <a:t>Журнал учета выдачи инструкций по охране труда для работников.</a:t>
            </a:r>
            <a:r>
              <a:rPr lang="ru-RU" sz="4000" dirty="0"/>
              <a:t> 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Учет ведется специалистом по охране труда. [Основание – постановление Минтруда РФ от 17.12.2002 №80 «Об утверждении методических рекомендаций по разработке государственных нормативных требований охраны труда»</a:t>
            </a:r>
          </a:p>
        </p:txBody>
      </p:sp>
    </p:spTree>
    <p:extLst>
      <p:ext uri="{BB962C8B-B14F-4D97-AF65-F5344CB8AC3E}">
        <p14:creationId xmlns:p14="http://schemas.microsoft.com/office/powerpoint/2010/main" val="24734822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b="1" dirty="0"/>
              <a:t>Приказ о продлении срока действия инструкций по охране труда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Проверка и пересмотр инструкций по охране труда для работников производится не реже одного раза в пять лет. Если в течение срока действия инструкции по охране труда для работника условия его труда не изменились, то ее действие продлевается на следующий срок. Приказ доводится до сведения всех руководителей подразделений, а на инструкции ставится штамп о сроке ее продления. Основание – постановление Минтруда РФ от 17.12.2002 №80 «Об утверждении методических рекомендаций по разработке государственных нормативных требований охраны труда»]</a:t>
            </a:r>
          </a:p>
        </p:txBody>
      </p:sp>
    </p:spTree>
    <p:extLst>
      <p:ext uri="{BB962C8B-B14F-4D97-AF65-F5344CB8AC3E}">
        <p14:creationId xmlns:p14="http://schemas.microsoft.com/office/powerpoint/2010/main" val="3345497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400" b="1" dirty="0" smtClean="0"/>
              <a:t>Журналы </a:t>
            </a:r>
            <a:r>
              <a:rPr lang="ru-RU" sz="4400" b="1" dirty="0"/>
              <a:t>регистрации инструктажей по охране труда на рабочем месте</a:t>
            </a:r>
            <a:r>
              <a:rPr lang="ru-RU" sz="4400" b="1" dirty="0" smtClean="0"/>
              <a:t>.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Журналы должны быть пронумерованы, прошнурованы, подписаны специалистом по охране труда и скреплены печатью организации. Основание – ГОСТ 12.0.004-90 «ССБТ. Организация обучения безопасности труда»]</a:t>
            </a:r>
          </a:p>
        </p:txBody>
      </p:sp>
    </p:spTree>
    <p:extLst>
      <p:ext uri="{BB962C8B-B14F-4D97-AF65-F5344CB8AC3E}">
        <p14:creationId xmlns:p14="http://schemas.microsoft.com/office/powerpoint/2010/main" val="3665080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/>
              <a:t>Приказы (распоряжения) по подразделениям о назначении лиц, под руководством которых проходят стажировку вновь принятые работники.</a:t>
            </a:r>
            <a:r>
              <a:rPr lang="ru-RU" sz="2800" dirty="0"/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Все рабочие, </a:t>
            </a:r>
            <a:r>
              <a:rPr lang="ru-RU" dirty="0" smtClean="0"/>
              <a:t> </a:t>
            </a:r>
            <a:r>
              <a:rPr lang="ru-RU" dirty="0"/>
              <a:t>после первичного инструктажа на рабочем месте должны в течение первых 2–14 смен (в зависимости от характера работы, квалификации работника) пройти стажировку под руководством лиц, назначенных приказом (распоряжением, решением) по цеху (участку, кооперативу и т. п.). Руководство </a:t>
            </a:r>
            <a:r>
              <a:rPr lang="ru-RU" dirty="0" smtClean="0"/>
              <a:t> </a:t>
            </a:r>
            <a:r>
              <a:rPr lang="ru-RU" dirty="0"/>
              <a:t>по согласованию с отделом </a:t>
            </a:r>
            <a:r>
              <a:rPr lang="ru-RU" dirty="0" smtClean="0"/>
              <a:t> </a:t>
            </a:r>
            <a:r>
              <a:rPr lang="ru-RU" dirty="0"/>
              <a:t>охраны труда и профсоюзным комитетом может освобождать от стажировки работника, имеющего стаж работы по специальности не менее трех лет, переходящего из одного цеха в другой, если характер его работы и тип оборудования, на котором он работал ранее, не меняются. Рабочие допускаются к самостоятельной работе после стажировки, проверки теоретических знаний и приобретенных навыков безопасных способов работы. Основание – ГОСТ 12.0.004-90 «ССБТ. Организация обучения безопасности труда»</a:t>
            </a:r>
          </a:p>
        </p:txBody>
      </p:sp>
    </p:spTree>
    <p:extLst>
      <p:ext uri="{BB962C8B-B14F-4D97-AF65-F5344CB8AC3E}">
        <p14:creationId xmlns:p14="http://schemas.microsoft.com/office/powerpoint/2010/main" val="34147169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/>
              <a:t>Приказ (распоряжение) руководителя организации о создании постоянно действующей комиссии по проверке знаний требований охраны труда руководителей, специалистов и ИТР организации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Комиссия назначается в составе не менее трех человек, прошедших обучение по охране труда и проверку знаний требований охраны труда в установленном порядке (председателя и членов комиссии). Приказ доводится до сведения всех руководителей подразделений. Копии приказа хранятся в службе охраны труда и в отделе кадров. Основание – постановление Минтруда РФ и Минобразования РФ от 13.01.2003 №1/29 «Об утверждении порядка обучения по охране труда и проверки знаний требований охраны труда работников организации»</a:t>
            </a:r>
          </a:p>
        </p:txBody>
      </p:sp>
    </p:spTree>
    <p:extLst>
      <p:ext uri="{BB962C8B-B14F-4D97-AF65-F5344CB8AC3E}">
        <p14:creationId xmlns:p14="http://schemas.microsoft.com/office/powerpoint/2010/main" val="815699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/>
              <a:t>Приказ (распоряжение) руководителя организации о создании постоянно действующих комиссий по проверке знаний требований охраны труда рабочего персонала в подразделениях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Комиссия создается в каждом подразделении в составе не менее трех человек. Ее председателем является руководитель подразделения. Проверку теоретических знаний требований охраны труда и практических навыков безопасной работы работников рабочих профессий проводят непосредственные руководители работ в объеме знаний требований правил и инструкций по охране труда, а при необходимости – в объеме знаний дополнительных специальных требований безопасности и охраны труда. Приказы доводятся до сведения руководителей соответствующих подразделений. Основание – постановление Минтруда РФ и Минобразования РФ от 13.01.2003 №1/29 «Об утверждении порядка обучения по охране труда и проверки знаний требований охраны труда работников организации»]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71410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/>
              <a:t>Приказы руководителя организации о проведении обучения по охране труда руководителей, специалистов и ИТР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Приказы доводятся до сведения руководителей соответствующих подразделений. Основание – постановление Минтруда РФ и Минобразования РФ от 13.01.2003 №1/29 «Об утверждении порядка обучения по охране труда и проверки знаний требований охраны труда работников организации»]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903345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/>
              <a:t>Приказы руководителя организации о проведении обучения по охране труда рабочего персонала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Приказы доводятся до сведения руководителей соответствующих подразделений. Основание – постановление Минтруда РФ и Минобразования РФ от 13.01.2003 №1/29 «Об утверждении порядка обучения по охране труда и проверки знаний требований охраны труда работников организации»]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953252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 dirty="0"/>
              <a:t>Протоколы проверки знаний требований охраны труда руководителей, специалистов и ИТР</a:t>
            </a:r>
            <a:r>
              <a:rPr lang="ru-RU" b="1" dirty="0"/>
              <a:t>.</a:t>
            </a:r>
            <a:r>
              <a:rPr lang="ru-RU" dirty="0"/>
              <a:t> 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Основание – постановление Минтруда РФ и Минобразования РФ от 13.01.2003 №1/29 «Об утверждении порядка обучения по охране труда и проверки знаний требований охраны труда работников организации»]</a:t>
            </a:r>
          </a:p>
        </p:txBody>
      </p:sp>
    </p:spTree>
    <p:extLst>
      <p:ext uri="{BB962C8B-B14F-4D97-AF65-F5344CB8AC3E}">
        <p14:creationId xmlns:p14="http://schemas.microsoft.com/office/powerpoint/2010/main" val="11172056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b="1" dirty="0"/>
              <a:t>Протоколы проверки знаний требований охраны труда рабочего персонала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Основание – постановление Минтруда РФ и Минобразования РФ от 13.01.2003 №1/29 «Об утверждении порядка обучения по охране труда и проверки знаний требований охраны труда работников организации»]</a:t>
            </a:r>
          </a:p>
        </p:txBody>
      </p:sp>
    </p:spTree>
    <p:extLst>
      <p:ext uri="{BB962C8B-B14F-4D97-AF65-F5344CB8AC3E}">
        <p14:creationId xmlns:p14="http://schemas.microsoft.com/office/powerpoint/2010/main" val="358682638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b="1" dirty="0"/>
              <a:t>Удостоверения о проверке знаний требований охраны труда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Основание – постановление Минтруда РФ и Минобразования РФ от 13.01.2003 №1/29 «Об утверждении порядка обучения по охране труда и проверки знаний требований охраны труда работников организации»]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071545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b="1" dirty="0"/>
              <a:t>Программа обучения руководителей, специалистов и ИТР по охране труда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Разрабатывается на основании типовых программ обучения, утверждается руководителем организации или руководителем обучающей организации. Основание – постановление Минтруда РФ и Минобразования РФ от 13.01.2003 №1/29 «Об утверждении порядка обучения по охране труда и проверки знаний требований охраны труда работников организации»]</a:t>
            </a:r>
          </a:p>
        </p:txBody>
      </p:sp>
    </p:spTree>
    <p:extLst>
      <p:ext uri="{BB962C8B-B14F-4D97-AF65-F5344CB8AC3E}">
        <p14:creationId xmlns:p14="http://schemas.microsoft.com/office/powerpoint/2010/main" val="56261996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Программа обучения рабочего персонала по охране труда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Разрабатывается на основании типовых программ обучения, утверждается руководителем организации. Основание – постановление Минтруда РФ и Минобразования РФ от 13.01.2003 №1/29 «Об утверждении порядка обучения по охране труда и проверки знаний требований охраны труда работников организации»]</a:t>
            </a:r>
          </a:p>
        </p:txBody>
      </p:sp>
    </p:spTree>
    <p:extLst>
      <p:ext uri="{BB962C8B-B14F-4D97-AF65-F5344CB8AC3E}">
        <p14:creationId xmlns:p14="http://schemas.microsoft.com/office/powerpoint/2010/main" val="103223450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Правила внутреннего трудового распорядка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Разрабатываются на основании типовых правил, утверждаются руководителем организации. Основание – глава 29 ТК РФ]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524725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/>
              <a:t>Перечень должностей и профессий работников с вредными условиями труда, работа в которых дает право на дополнительный отпуск и сокращенный рабочий день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Разрабатывается на основании постановления Госкомтруда СССР и Президиума ВЦСПС от 25.10.1974 №298/П-22 «Об утверждении списка производств, цехов, профессий и должностей с вредными условиями труда, работа в которых дает право на дополнительный отпуск и сокращенный рабочий день». Основание – статьи 117 и 92 ТК РФ</a:t>
            </a:r>
          </a:p>
        </p:txBody>
      </p:sp>
    </p:spTree>
    <p:extLst>
      <p:ext uri="{BB962C8B-B14F-4D97-AF65-F5344CB8AC3E}">
        <p14:creationId xmlns:p14="http://schemas.microsoft.com/office/powerpoint/2010/main" val="346265370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/>
              <a:t>Перечень должностей и профессий работников, которым по условиям труда выдается бесплатное профилактическое питание 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fontAlgn="base"/>
            <a:r>
              <a:rPr lang="ru-RU" dirty="0"/>
              <a:t>Разрабатывается на основании нормативных государственных документов (постановление Минтруда РФ от 31.03.2003 №13 «Об утверждении норм и условий бесплатной выдачи молока или других равноценных пищевых продуктов работникам, занятым на работах с вредными условиями труда», приказ Минздрава РФ от 28.03.2003 №126 «Об утверждении перечня вредных производственных факторов, при воздействии которых в профилактических целях рекомендуется употребление молока или других равноценных пищевых продуктов», постановление Минтруда РФ от 31.03.2003 №14 «Об утверждении перечня производств, профессий и должностей, работа в которых дает право на бесплатное получение лечебно-профилактического питания в связи с особо вредными условиями труда, рационов лечебно-профилактического питания, норм бесплатной выдачи витаминных препаратов и правил бесплатной выдачи лечебно-профилактического питания»). Утверждается руководителем организации по согласованию с профсоюзным либо иным уполномоченным работниками представительным органом. Доводится до сведения руководителей соответствующих подразделений. Основание – статья 222 ТК РФ]</a:t>
            </a:r>
          </a:p>
        </p:txBody>
      </p:sp>
    </p:spTree>
    <p:extLst>
      <p:ext uri="{BB962C8B-B14F-4D97-AF65-F5344CB8AC3E}">
        <p14:creationId xmlns:p14="http://schemas.microsoft.com/office/powerpoint/2010/main" val="168907171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/>
              <a:t>Перечень должностей и профессий работников, которые получают хозяйственное мыло на производственные нужды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Разрабатывается на основании норм бесплатной выдачи работникам смывающих и обезвреживающих средств, утвержденных постановлением Минтруда РФ 04.07.2003 №45. Утверждается руководителем организации по согласованию с профсоюзным либо иным уполномоченным работниками представительным органом, доводится до сведения руководителей соответствующих подразделений. Основание – статья 221 ТК РФ]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1389382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 </a:t>
            </a:r>
            <a:r>
              <a:rPr lang="ru-RU" sz="3100" b="1" dirty="0"/>
              <a:t>Перечень должностей и профессий работников, которым выдаются бесплатная спецодежда, </a:t>
            </a:r>
            <a:r>
              <a:rPr lang="ru-RU" sz="3100" b="1" dirty="0" err="1"/>
              <a:t>спецобувь</a:t>
            </a:r>
            <a:r>
              <a:rPr lang="ru-RU" sz="3100" b="1" dirty="0"/>
              <a:t> и другие средства индивидуальной защиты</a:t>
            </a:r>
            <a:r>
              <a:rPr lang="ru-RU" sz="3100" b="1" dirty="0" smtClean="0"/>
              <a:t>.</a:t>
            </a:r>
            <a:endParaRPr lang="ru-RU" sz="31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Разрабатывается на основании Типовых отраслевых норм бесплатной выдачи специальной одежды, специальной обуви и других средств индивидуальной защиты (постановление Минтруда РФ от 25.12.1997 №66) и Правил обеспечения работников специальной одеждой, специальной обувью и другими средствами индивидуальной защиты (постановление Минтруда РФ от 18.12.1998 №51). Утверждается руководителем организации по согласованию с профсоюзным либо иным уполномоченным работниками представительным органом. Основание – статья 221 ТК РФ, правила обеспечения работников специальной одеждой, специальной обувью и другими средствами индивидуальной защиты (постановление Минтруда РФ от 18.12.1998 №51)]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7831427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/>
              <a:t>Личные </a:t>
            </a:r>
            <a:r>
              <a:rPr lang="ru-RU" sz="3600" b="1" dirty="0"/>
              <a:t>карточки учета выдачи средств индивидуальной защиты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Заполняются на каждого работника, которому выдаются бесплатная спецодежда, </a:t>
            </a:r>
            <a:r>
              <a:rPr lang="ru-RU" dirty="0" err="1"/>
              <a:t>спецобувь</a:t>
            </a:r>
            <a:r>
              <a:rPr lang="ru-RU" dirty="0"/>
              <a:t> и другие средства индивидуальной защиты. Основание – Правила обеспечения работников специальной одеждой, специальной обувью и другими средствами индивидуальной защиты (постановление Минтруда РФ от 18.12.1998 №51)]</a:t>
            </a:r>
          </a:p>
        </p:txBody>
      </p:sp>
    </p:spTree>
    <p:extLst>
      <p:ext uri="{BB962C8B-B14F-4D97-AF65-F5344CB8AC3E}">
        <p14:creationId xmlns:p14="http://schemas.microsoft.com/office/powerpoint/2010/main" val="153123443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base"/>
            <a:r>
              <a:rPr lang="ru-RU" b="1" dirty="0"/>
              <a:t>Несчастный случай на производстве.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Каждый несчастный случай, происшедший на производстве, должен быть зафиксирован, учтен и расследован. Порядок расследования детально прописан в Трудовом кодексе РФ. Оформление материалов расследования несчастного случая проводится в соответствии с требованиями постановления Минтруда РФ от 24.10.2002 №73 «Об утверждении форм документов, необходимых для расследования и учета несчастных случаев на производстве», и положения об особенностях расследования несчастных случаев на производстве в отдельных отраслях и организациях. Документы хранятся в службе охраны труда 45 лет. Основание – статьи 227–231 ТК РФ</a:t>
            </a:r>
            <a:br>
              <a:rPr lang="ru-RU" dirty="0"/>
            </a:br>
            <a:r>
              <a:rPr lang="ru-RU" dirty="0"/>
              <a:t>Форма 9 (постановление Минтруда РФ от 24.10.2002 №73)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0983042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b="1" dirty="0"/>
              <a:t>Журнал регистрации несчастных случаев на производстве.</a:t>
            </a:r>
            <a:r>
              <a:rPr lang="ru-RU" sz="4000" dirty="0"/>
              <a:t/>
            </a:r>
            <a:br>
              <a:rPr lang="ru-RU" sz="4000" dirty="0"/>
            </a:b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488069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/>
              <a:t>Должностные инструкции руководителей, специалистов и ИТР организации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Разрабатываются в соответствии с Квалификационным справочником должностей руководителей, специалистов и других служащих (постановление Минтруда РФ от 21.08.1998 №37) и отраслевыми нормативными документами. Представляют собой описание должностных обязанностей, в том числе в области охраны труда. Разрабатываются сотрудниками отдела кадров, согласовываются с руководителями структурных подразделений, юридической службой, службой охраны труда и другими соответствующими специалистами. Утверждаются руководителем организации. Основание – Квалификационный справочник должностей руководителей, специалистов и других служащих (постановление Минтруда РФ от 21.08.1998 №37)]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326229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/>
              <a:t>Программы профессиональной подготовки, переподготовки, повышения квалификации работников.</a:t>
            </a:r>
            <a:r>
              <a:rPr lang="ru-RU" sz="3600" dirty="0"/>
              <a:t> 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Предназначены для проведения профессионального обучения при присвоении и повышении разрядов в процессе трудовой деятельности. Разрабатываются в соответствии с тарифно-квалификационными характеристиками по общеотраслевым профессиям рабочих (постановление Минтруда РФ от 10.11.1992 №31), едиными тарифно-квалификационными справочниками, а также отраслевыми нормативными актами. Разрабатываются руководителями подразделений. Программы должны предусматривать теоретическое и практическое обучение по специальности, в том числе безопасному производству работ и охране труда. Для проведения квалификационного экзамена должны быть разработаны вопросы. Документы утверждаются руководителем организации. Основание – статьи 196, 225 ТК РФ]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144327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Протоколы присвоения разрядов рабочим.</a:t>
            </a:r>
            <a:r>
              <a:rPr lang="ru-RU" dirty="0"/>
              <a:t> 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Перед присвоением разрядов члены комиссии проводят квалификационный экзамен: проверяют теоретические и практические знания рабочих. Протоколы подписываются членами комиссии. Основание – статьи 196, 225 ТК РФ]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614292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Договор на повышение квалификации работника.</a:t>
            </a:r>
            <a:r>
              <a:rPr lang="ru-RU" dirty="0"/>
              <a:t> 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Является дополнительным к трудовому договору. В договоре указывается срок обучения, преподаватель (высококвалифицированный работник, к которому прикрепляется работник), обязанности работодателя и работника и т. д. Основание – статьи 196, 225 ТК РФ]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568600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Коллективный договор и соглашение.</a:t>
            </a:r>
            <a:r>
              <a:rPr lang="ru-RU" dirty="0"/>
              <a:t> 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Разрабатываются в соответствии с требованиями закона РФ «О коллективных договорах и соглашениях» от 11.03.1992 №2490-1 и рекомендаций по учету обязательств работодателя по условиям и охране труда в трудовом и коллективном договорах (письмо Минтруда РФ от 23.01.1996 №38-11). Основание – глава 7 ТК РФ]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9159234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400" b="1" dirty="0"/>
              <a:t>Положение о совместном комитете (комиссии) по охране труда.</a:t>
            </a:r>
            <a:r>
              <a:rPr lang="ru-RU" dirty="0"/>
              <a:t> 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Разрабатывается с учетом специфики форм собственности и хозяйственной деятельности на основании типового положения о комитете (комиссии) по охране труда, утвержденного приказом </a:t>
            </a:r>
            <a:r>
              <a:rPr lang="ru-RU" dirty="0" err="1"/>
              <a:t>Минздравсоцразвития</a:t>
            </a:r>
            <a:r>
              <a:rPr lang="ru-RU" dirty="0"/>
              <a:t> РФ от 29.05.2006 №</a:t>
            </a:r>
            <a:r>
              <a:rPr lang="ru-RU" dirty="0" smtClean="0"/>
              <a:t>413. </a:t>
            </a:r>
            <a:r>
              <a:rPr lang="ru-RU" dirty="0"/>
              <a:t>Основание – ст. 218 ТК РФ]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4058050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b="1" dirty="0" smtClean="0"/>
              <a:t>Специальная оценка </a:t>
            </a:r>
            <a:r>
              <a:rPr lang="ru-RU" sz="4000" b="1" dirty="0"/>
              <a:t>рабочих мест по условиям труда.</a:t>
            </a:r>
            <a:r>
              <a:rPr lang="ru-RU" sz="4000" dirty="0"/>
              <a:t/>
            </a:r>
            <a:br>
              <a:rPr lang="ru-RU" sz="4000" dirty="0"/>
            </a:b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Порядок проведения СОУТ рабочих мест по условиям труда подробно отражен в приказе </a:t>
            </a:r>
            <a:r>
              <a:rPr lang="ru-RU" dirty="0" err="1"/>
              <a:t>Минздравсоцразвития</a:t>
            </a:r>
            <a:r>
              <a:rPr lang="ru-RU" dirty="0"/>
              <a:t> РФ. СОУТ рабочих мест проводится в соответствии с порядком проведения аттестации рабочих мест по условиям труда, утвержденным приказом </a:t>
            </a:r>
            <a:r>
              <a:rPr lang="ru-RU" dirty="0" err="1"/>
              <a:t>Минздравсоцразвития</a:t>
            </a:r>
            <a:r>
              <a:rPr lang="ru-RU" dirty="0"/>
              <a:t> РФ от 31.08.2013 №426. Основание – ст. 212 ТК РФ. Руководство P 2.2.2006 – 05. Руководство по гигиенической оценке факторов рабочей среды и трудового процесса. Критерии и классификация условий труда.</a:t>
            </a:r>
            <a:br>
              <a:rPr lang="ru-RU" dirty="0"/>
            </a:br>
            <a:r>
              <a:rPr lang="ru-RU" dirty="0"/>
              <a:t>Разрабатывается с учетом рекомендаций по планированию мероприятий по охране труда, утвержденных постановлением Минтруда РФ от 27.02.1995 №11. Основание – статья 22 ТК РФ.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640184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b="1" dirty="0"/>
              <a:t>План мероприятий по улучшению и оздоровлению условий труда на рабочих местах.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Разрабатывается с учетом рекомендаций по планированию мероприятий по охране труда, утвержденных постановлением Минтруда РФ от 27.02.1995 №11. Основание – статья 22 ТК РФ.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494008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b="1" dirty="0" smtClean="0"/>
              <a:t>Смета </a:t>
            </a:r>
            <a:r>
              <a:rPr lang="ru-RU" sz="4000" b="1" dirty="0"/>
              <a:t>расходов на мероприятия по улучшению условий и охраны труда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Финансирование мероприятий по улучшению условий и охраны труда работодателями (за исключением государственных унитарных предприятий и федеральных учреждений) осуществляется в размере не менее 0,2% суммы затрат на производство продукции (работ, услуг). Основание – ст. 226 ТК РФ]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51712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Акты проверки состояния охраны труда.</a:t>
            </a:r>
            <a:r>
              <a:rPr lang="ru-RU" dirty="0"/>
              <a:t> 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Служба охраны труда должна проводить совместно с представителями соответствующих подразделений организации и с участием уполномоченных (доверенных) лиц по охране труда профессиональных союзов или трудового коллектива проверки, обследования (или участвовать в проверках, обследованиях) технического состояния зданий, сооружений, оборудования, машин и механизмов на соответствие их требованиям нормативных правовых актов по охране труда, эффективности работы вентиляционных систем, состояния санитарно-технических устройств, санитарно-бытовых помещений, средств коллективной и индивидуальной защиты работников. По результатам проверок могут составляться акты или предписания о ликвидации нарушений.</a:t>
            </a:r>
            <a:br>
              <a:rPr lang="ru-RU" dirty="0"/>
            </a:br>
            <a:r>
              <a:rPr lang="ru-RU" dirty="0"/>
              <a:t>При работе трехступенчатого метода контроля за состоянием охраны труда выявленные нарушения отражаются в журнале проверки охраны труда и техники безопасности. Основание – статья 212 ТК РФ]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3013896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Предписания инженера службы охраны труда.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Журнал проверки охраны труда и техники безопасности.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5608606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/>
              <a:t>Графики планово-предупредительных ремонтов производственного оборудования.</a:t>
            </a:r>
            <a:r>
              <a:rPr lang="ru-RU" sz="3600" dirty="0"/>
              <a:t> 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Составляются ежегодно с целью рационального обслуживания оборудования, а именно: своевременного и качественного проведения профилактических и ремонтных работ. Доводятся до сведения руководителей подразделений]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166346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Журналы технического состояния оборудования.</a:t>
            </a:r>
            <a:r>
              <a:rPr lang="ru-RU" dirty="0"/>
              <a:t> 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ru-RU" dirty="0"/>
              <a:t>Заводятся на каждую единицу оборудования. При передаче оборудования по смене все обнаруженные дефекты работы оборудования должны фиксироваться в указанном журнале для их устранения обслуживающим персоналом или ремонтной службой. Основание – п. 3 ПОТРО-14000-002-98 «Положение. Обеспечение безопасности производственного оборудования» </a:t>
            </a:r>
          </a:p>
        </p:txBody>
      </p:sp>
    </p:spTree>
    <p:extLst>
      <p:ext uri="{BB962C8B-B14F-4D97-AF65-F5344CB8AC3E}">
        <p14:creationId xmlns:p14="http://schemas.microsoft.com/office/powerpoint/2010/main" val="336231102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b="1" dirty="0"/>
              <a:t>Приказ о назначении ответственных за организацию погрузочно-разгрузочных работ в организации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[Доводится до сведения руководителей соответствующих подразделений, ответственных лиц. Основание – п. 1.10 Межотраслевых правил по охране труда при погрузочно-разгрузочных работах и размещении грузов ПОТ РМ-007-98 Инструмент]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9943427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/>
              <a:t>Приказ (распоряжение) по подразделению организации о назначении лица, ответственного за сохранность и исправность электроинструмента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Основание – п. 3.2.38 Правил безопасности при работе с инструментом и приспособлениями (РД 34.03.204)]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9095352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/>
              <a:t>Журнал учета, проверки и испытаний электроинструмента и вспомогательного оборудования к нему.</a:t>
            </a:r>
            <a:r>
              <a:rPr lang="ru-RU" sz="3600" dirty="0"/>
              <a:t> 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Электроинструмент и вспомогательное оборудование к нему (трансформаторы, преобразователи частоты, защитно-отключающие устройства, кабели-удлинители) должны подвергаться периодической проверке не реже одного раза в шесть месяцев. Результаты проверок и испытаний должны заноситься в журнал, который хранится у лица, ответственного за сохранность и исправность электроинструмента. Основание – п. 3.2.38 Правил безопасности при работе с инструментом и приспособлениями (РД 34.03.204)]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582014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b="1" dirty="0"/>
              <a:t>Приказ (распоряжение) по подразделению о возложении обязанностей по проверке и браковке ручного слесарно-кузнечного инструмента на инженерно-технического работника</a:t>
            </a:r>
            <a:r>
              <a:rPr lang="ru-RU" b="1" dirty="0"/>
              <a:t>.</a:t>
            </a:r>
            <a:r>
              <a:rPr lang="ru-RU" dirty="0"/>
              <a:t> 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[Основание – п. 3.4.16 Правил безопасности при работе с инструментом и приспособлениями (РД 34.03.204)]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208780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Акты проверки и браковки инструмента.</a:t>
            </a:r>
            <a:r>
              <a:rPr lang="ru-RU" dirty="0"/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Весь ручной инструмент (как находящийся в инструментальной, так и выданный на руки) должен периодически (не реже одного раза в квартал) осматриваться и выбраковываться. Основание — п. 3.4.16 Правил безопасности при работе с инструментом и приспособлениями (РД 34.03.204)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0350722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b="1" dirty="0"/>
              <a:t>Приказ (распоряжение) по подразделению организации о назначении лица, ответственного за состояние и исправность лестниц и стремянок.</a:t>
            </a:r>
            <a:r>
              <a:rPr lang="ru-RU" dirty="0"/>
              <a:t> 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Основание – п. 5.1.33 Правил безопасности при работе с инструментом и приспособлениями (РД 34.03.204)]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832191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b="1" dirty="0"/>
              <a:t>Журнал учета и осмотра такелажных средств, механизмов и приспособлений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Результаты периодических осмотров и испытаний фиксируются в журнале. Осмотры и испытания проводятся лицом, ответственным за состоянием лестниц и стремянок в подразделении. Журнал хранится у ответственного лица. Основание – п. 5.1.44 Правил безопасности при работе с инструментом и приспособлениями (РД 34.03.204)]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8430589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b="1" dirty="0"/>
              <a:t>Приказ о назначении комиссии по приемке лесов в эксплуатацию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[Основание – п. 2.2.39 Межотраслевых правил по охране труда при работе на высоте ПОТ РМ-012-2000]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5447057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Акт приемки лесов в эксплуатацию.</a:t>
            </a:r>
            <a:r>
              <a:rPr lang="ru-RU" dirty="0"/>
              <a:t> 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Леса высотой более четырех метров допускаются к эксплуатации только после приемки их комиссией и оформления акта. Акт утверждается главным инженером организации. До утверждения акта работа с лесов запрещается. Основание – п. 2.2.39 Межотраслевых правил по охране труда при работе на высоте ПОТ РМ-012-2000]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713903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Журнал приемки и осмотра лесов и подмостей.</a:t>
            </a:r>
            <a:r>
              <a:rPr lang="ru-RU" dirty="0"/>
              <a:t> 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[Подмости и леса высотой до четырех метров допускаются к эксплуатации только после их приемки руководителем работ или мастером с записью в журнале. В строительно-монтажных организациях леса должны осматриваться: исполнителем работ перед началом работ ежедневно, прорабом или мастером – не реже одного раза в десять дней. Результаты осмотра должны записываться в журнал. Основание – п. 2.2.40 Межотраслевых правил по охране труда при работе на высоте ПОТ РМ-012-2000]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6940261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/>
              <a:t>Приказ (распоряжение) по подразделению организации о назначении лица, ответственного за испытание абразивного и </a:t>
            </a:r>
            <a:r>
              <a:rPr lang="ru-RU" sz="2800" b="1" dirty="0" err="1"/>
              <a:t>эльборового</a:t>
            </a:r>
            <a:r>
              <a:rPr lang="ru-RU" sz="2800" b="1" dirty="0"/>
              <a:t> инструмента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ru-RU" dirty="0"/>
              <a:t>[Основание – п. 3.1.4 Правил безопасности при работе с инструментом и приспособлениями (РД 34.03.204)]</a:t>
            </a:r>
          </a:p>
        </p:txBody>
      </p:sp>
    </p:spTree>
    <p:extLst>
      <p:ext uri="{BB962C8B-B14F-4D97-AF65-F5344CB8AC3E}">
        <p14:creationId xmlns:p14="http://schemas.microsoft.com/office/powerpoint/2010/main" val="2008316899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Журнал испытания абразивного и </a:t>
            </a:r>
            <a:r>
              <a:rPr lang="ru-RU" b="1" dirty="0" err="1"/>
              <a:t>эльборового</a:t>
            </a:r>
            <a:r>
              <a:rPr lang="ru-RU" b="1" dirty="0"/>
              <a:t> инструмента.</a:t>
            </a:r>
            <a:r>
              <a:rPr lang="ru-RU" dirty="0"/>
              <a:t> 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Шлифовальные и </a:t>
            </a:r>
            <a:r>
              <a:rPr lang="ru-RU" dirty="0" err="1"/>
              <a:t>эльборовые</a:t>
            </a:r>
            <a:r>
              <a:rPr lang="ru-RU" dirty="0"/>
              <a:t> круги должны быть испытаны потребителем при испытательной скорости и осмотрены. После испытания на круге должна быть сделана отметка краской. Запрещается эксплуатация кругов, не имеющих отметки об испытании или с просроченным сроком хранения. Результаты испытания кругов должны записываться в журнал. Основание – п. 3.1.61 Правил безопасности при работе с инструментом и приспособлениями (РД 34.03.204)]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441216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Журнал технического осмотра испытательного стенда.</a:t>
            </a:r>
            <a:r>
              <a:rPr lang="ru-RU" dirty="0"/>
              <a:t> 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Механическая прочность кругов должна проверяться на специальных стендах. Технический осмотр испытательных стендов должен проводиться не реже одного раза в два месяца с обязательной регистрацией результатов осмотра в журнале. Проведение испытаний на неисправном стенде запрещается. Основание – п. 3.1.48 Правил безопасности при работе с инструментом и приспособлениями (РД 34.03.204)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05719316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/>
              <a:t>Приказ о назначении лиц, ответственных за безопасную эксплуатацию транспортных средств.</a:t>
            </a:r>
            <a:r>
              <a:rPr lang="ru-RU" sz="3600" dirty="0"/>
              <a:t> 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ru-RU" dirty="0"/>
              <a:t>Основание – п. 4.1.5 Межотраслевых правил по охране труда при эксплуатации промышленного транспорта (напольный безрельсовый колесный транспорт) (ПОТ РМ-008-99)]</a:t>
            </a:r>
          </a:p>
        </p:txBody>
      </p:sp>
    </p:spTree>
    <p:extLst>
      <p:ext uri="{BB962C8B-B14F-4D97-AF65-F5344CB8AC3E}">
        <p14:creationId xmlns:p14="http://schemas.microsoft.com/office/powerpoint/2010/main" val="576858292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/>
              <a:t>Приказ о назначении лиц, ответственных за техническое состояние транспортных средств.</a:t>
            </a:r>
            <a:r>
              <a:rPr lang="ru-RU" sz="3600" dirty="0"/>
              <a:t> 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Основание – п. 4.1.5 Межотраслевых правил по охране труда при эксплуатации промышленного транспорта (напольный безрельсовый колесный транспорт) (ПОТ РМ-008-99)]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9028905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/>
              <a:t>Протоколы аттестации лиц, ответственных за безопасную эксплуатацию и техническое состояние транспортных средств.</a:t>
            </a:r>
            <a:r>
              <a:rPr lang="ru-RU" sz="3200" dirty="0"/>
              <a:t> 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Работники, ответственные за техническое состояние транспортных средств и за их безопасную эксплуатацию, не реже одного раза в пять лет проходят обучение и аттестацию, как правило, в учебных заведениях системы Минтранса России. Основание – п. 4.1.9 Межотраслевых правил по охране труда при эксплуатации промышленного транспорта (напольный безрельсовый колесный транспорт) (ПОТ РМ-008-99)]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763962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/>
              <a:t>Приказ о проведении обучения работников, осуществляющих эксплуатацию, техническое обслуживание и ремонт транспортных средств, безопасным методам и приемам труда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[Основание – п. 8.8 Межотраслевых правил по охране труда при эксплуатации промышленного транспорта (напольный безрельсовый колесный транспорт) (ПОТ РМ-008-99)]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0682798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/>
              <a:t>Приказ о назначении комиссии по проверке знаний безопасных методов и приемов труда работниками, осуществляющими эксплуатацию, техническое обслуживание и ремонт транспортных средств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[Основание – п. 8.9 Межотраслевых правил по охране труда при эксплуатации промышленного транспорта (напольный безрельсовый колесный транспорт) (ПОТ РМ-008-99)]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4805010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/>
              <a:t>Протоколы проверки знаний безопасных методов и приемов труда работниками, осуществляющими эксплуатацию, техническое обслуживание и ремонт транспортных средств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[Проверка знаний проводится ежегодно. Протоколы хранятся у руководителя подразделения, в отделе кадров и службе охраны труда. Основание – п. 8.9 Межотраслевых правил по охране труда при эксплуатации промышленного транспорта (напольный безрельсовый колесный транспорт) (ПОТ РМ-008-99)]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73711911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/>
              <a:t>Графики профилактических осмотров и технического обслуживания транспортных средств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ru-RU" dirty="0" smtClean="0"/>
              <a:t>[</a:t>
            </a:r>
            <a:r>
              <a:rPr lang="ru-RU" dirty="0"/>
              <a:t>Основание – п. 4.1.12 Межотраслевых правил по охране труда при эксплуатации промышленного транспорта (напольный безрельсовый колесный транспорт) (ПОТ РМ-008-99</a:t>
            </a:r>
            <a:r>
              <a:rPr lang="ru-RU" dirty="0" smtClean="0"/>
              <a:t>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4075384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Путевой лист. 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Лицо, ответственное за безопасную эксплуатацию транспортных средств, оформляет и выдает путевой лист выезжающим на линию водителям, принимает его от водителей по возвращении. Путевой лист выдается на все типы транспортных средств, кроме электротранспорта. Хранится у ответственного за безопасную эксплуатацию транспортных средств. Основание – п. 4.1.13 Межотраслевых правил по охране труда при эксплуатации промышленного транспорта (напольный безрельсовый колесный транспорт) (ПОТ РМ-008-99)]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1244205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Журнал учета выдачи путевых листов.</a:t>
            </a:r>
            <a:r>
              <a:rPr lang="ru-RU" dirty="0"/>
              <a:t> 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Лицо, ответственное за безопасную эксплуатацию транспортных средств, регистрирует путевые листы в журнале, который хранится у того же ответственного. Основание – п. 4.1.13 Межотраслевых правил по охране труда при эксплуатации промышленного транспорта (напольный безрельсовый колесный транспорт) (ПОТ РМ-008-99)]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03952798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b="1" dirty="0"/>
              <a:t>Журнал технического состояния и выпуска на линию транспортных средств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Лицо, ответственное за техническое состояние транспортных средств, производит регистрацию технического состояния выпускаемых на линию транспортных средств в специальном журнале. Основание – п. 4.1.12 Межотраслевых правил по охране труда при эксплуатации промышленного транспорта (напольный безрельсовый колесный транспорт) (ПОТ РМ-008-99)]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74069637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 dirty="0" smtClean="0"/>
              <a:t>Приказ </a:t>
            </a:r>
            <a:r>
              <a:rPr lang="ru-RU" sz="4000" b="1" dirty="0"/>
              <a:t>о назначении лица, ответственного за выпуск автомобиля на линию</a:t>
            </a:r>
            <a:r>
              <a:rPr lang="ru-RU" b="1" dirty="0" smtClean="0"/>
              <a:t>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Основание – п. 2.3.1.7 Правил по охране труда на автомобильном транспорте (ПОТРО-200-01-03)]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6027625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400" b="1" dirty="0"/>
              <a:t>Журнал </a:t>
            </a:r>
            <a:r>
              <a:rPr lang="ru-RU" sz="4400" b="1" dirty="0" err="1"/>
              <a:t>предрейсового</a:t>
            </a:r>
            <a:r>
              <a:rPr lang="ru-RU" sz="4400" b="1" dirty="0"/>
              <a:t> медицинского осмотра водителей</a:t>
            </a:r>
            <a:r>
              <a:rPr lang="ru-RU" dirty="0"/>
              <a:t> 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Результаты проведенного </a:t>
            </a:r>
            <a:r>
              <a:rPr lang="ru-RU" dirty="0" err="1"/>
              <a:t>предрейсового</a:t>
            </a:r>
            <a:r>
              <a:rPr lang="ru-RU" dirty="0"/>
              <a:t> медицинского осмотра в обязательном порядке заносятся в журнал. Журнал должен быть пронумерован, прошнурован, скреплен печатью организации или учреждения здравоохранения. В журнале записываются фамилия, имя, отчество, возраст, место работы водителя, дата и время проведения осмотра, заключение, принятые меры, фамилия и инициалы медицинского работника. Основание – методические рекомендации «Медицинское обеспечение безопасности дорожного движения. Организация и порядок проведения </a:t>
            </a:r>
            <a:r>
              <a:rPr lang="ru-RU" dirty="0" err="1"/>
              <a:t>предрейсовых</a:t>
            </a:r>
            <a:r>
              <a:rPr lang="ru-RU" dirty="0"/>
              <a:t> медицинских осмотров водителей транспортных средств» (утверждены Минздравом РФ и Минтрансом РФ 29 января 2002 г.). Необходимость организации проведения </a:t>
            </a:r>
            <a:r>
              <a:rPr lang="ru-RU" dirty="0" err="1"/>
              <a:t>предрейсовых</a:t>
            </a:r>
            <a:r>
              <a:rPr lang="ru-RU" dirty="0"/>
              <a:t> медицинских осмотров водителей установлена в Федеральном законе от 10.12.1995 №196-ФЗ «О безопасности дорожного движения» (статья 20)]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6979751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/>
              <a:t>Приказ о создании службы технического надзора за состоянием, содержанием и ремонтом промышленных зданий и сооружений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ru-RU" dirty="0"/>
              <a:t>[На службу технического надзора возлагается надзор и контроль за выполнением в организации комплекса организационно-технических мероприятий по эксплуатации. Основание – п. 4.1 положения «Техническая эксплуатация промышленных зданий и сооружений» (ПОТРО-14000-004-98)]</a:t>
            </a:r>
          </a:p>
        </p:txBody>
      </p:sp>
    </p:spTree>
    <p:extLst>
      <p:ext uri="{BB962C8B-B14F-4D97-AF65-F5344CB8AC3E}">
        <p14:creationId xmlns:p14="http://schemas.microsoft.com/office/powerpoint/2010/main" val="3146366174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/>
              <a:t>Приказ о назначении лиц, ответственных за техническую эксплуатацию зданий и сооружений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[Ответственность за техническую эксплуатацию зданий, сооружений или отдельных помещений должна возлагаться на руководителей подразделений, в ведении которых находится производственное здание или сооружение. Основание – п. 3.2 положения «Техническая эксплуатация промышленных зданий и сооружений» (ПОТРО-14000-004-98)]</a:t>
            </a:r>
          </a:p>
        </p:txBody>
      </p:sp>
    </p:spTree>
    <p:extLst>
      <p:ext uri="{BB962C8B-B14F-4D97-AF65-F5344CB8AC3E}">
        <p14:creationId xmlns:p14="http://schemas.microsoft.com/office/powerpoint/2010/main" val="1913657251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b="1" dirty="0"/>
              <a:t>Графики планово-предупредительных ремонтов зданий и сооружений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Обеспечение совместно с цехами, отделами, участками сохранности, надлежащего технического состояния и постоянной эксплуатационной годности строительных конструкций зданий и сооружений путем проведения текущего и капитального ремонтов, выполняемых в плановом порядке в соответствии с единой системой планово-предупредительного ремонта (ППР). Графики разрабатываются службой технического надзора на основании актов осмотров зданий и сооружений, доводятся до сведения руководителей подразделений и службы охраны труда. Основание – п. 4.6.1. положения «Техническая эксплуатация промышленных зданий и сооружений» (ПОТРО-14000-004-98)]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7494707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400" b="1" dirty="0"/>
              <a:t>Планы подготовки зданий и сооружений к осенне-зимнему периоду</a:t>
            </a:r>
            <a:r>
              <a:rPr lang="ru-RU" b="1" dirty="0"/>
              <a:t>.</a:t>
            </a:r>
            <a:r>
              <a:rPr lang="ru-RU" dirty="0"/>
              <a:t> 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Основание – п. 3.9.3 положения «Техническая эксплуатация промышленных зданий и сооружений» (ПОТРО-14000-004-98)]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8240875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Акты осмотров зданий и сооружений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Результаты всех видов осмотров оформляются актами, в которых отмечаются обнаруженные дефекты, а также меры и сроки их устранения. Основание – п. 6.13 положения «Техническая эксплуатация промышленных зданий и сооружений» (ПОТРО-14000-004-98)]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48679685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Технический паспорт на здания и сооружения.</a:t>
            </a:r>
            <a:r>
              <a:rPr lang="ru-RU" dirty="0"/>
              <a:t> 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Технический паспорт составляется на каждое капитальное здание и сооружение и является основным документом, содержащим конструктивную и технико-экономическую характеристику объекта и все основные сведения, необходимые в процессе его эксплуатации. Основание – п. 12.5 положения «Техническая эксплуатация промышленных зданий и сооружений» (ПОТРО-14000-004-98)]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3031586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b="1" dirty="0"/>
              <a:t>Приказ о назначении лиц, ответственных за электрохозяйство организации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Основание </a:t>
            </a:r>
            <a:r>
              <a:rPr lang="ru-RU" dirty="0"/>
              <a:t>– п. 1.2.3 Правил технической эксплуатации электроустановок потребителей (приказ Минэнерго РФ от 13.01.2003 №6)]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0470530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b="1" dirty="0"/>
              <a:t>Должностная инструкция ответственного за электрохозяйство.</a:t>
            </a:r>
            <a:r>
              <a:rPr lang="ru-RU" sz="4000" dirty="0"/>
              <a:t> 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Основание – п. 1.2.6 Правил технической эксплуатации электроустановок потребителей (приказ Минэнерго РФ от 13.01.2003 №6)]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340555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/>
              <a:t>Перечень должностей и профессий электротехнического и </a:t>
            </a:r>
            <a:r>
              <a:rPr lang="ru-RU" sz="2800" b="1" dirty="0" err="1"/>
              <a:t>электротехнологического</a:t>
            </a:r>
            <a:r>
              <a:rPr lang="ru-RU" sz="2800" b="1" dirty="0"/>
              <a:t> персонала, которым необходимо иметь соответствующую группу по электробезопасности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ru-RU" dirty="0"/>
              <a:t>[Утверждается руководителем организации. Основание – п. 1.4.3 Правил технической эксплуатации электроустановок потребителей (приказ Минэнерго РФ от 13.01.2003 №6)]</a:t>
            </a:r>
          </a:p>
        </p:txBody>
      </p:sp>
    </p:spTree>
    <p:extLst>
      <p:ext uri="{BB962C8B-B14F-4D97-AF65-F5344CB8AC3E}">
        <p14:creationId xmlns:p14="http://schemas.microsoft.com/office/powerpoint/2010/main" val="1518126253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/>
              <a:t>Перечень должностей и профессий, требующих присвоения персоналу группы I по электробезопасности 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err="1"/>
              <a:t>Неэлектротехническому</a:t>
            </a:r>
            <a:r>
              <a:rPr lang="ru-RU" b="1" dirty="0"/>
              <a:t> персоналу, выполняющему работы, при которых может возникнуть опасность поражения электрическим током, присваивается группа I по электробезопасности. </a:t>
            </a:r>
            <a:r>
              <a:rPr lang="ru-RU" dirty="0"/>
              <a:t> [Перечень определяется и утверждается руководителем организации. Основание – п. 1.4.4 Правил технической эксплуатации электроустановок потребителей (приказ Минэнерго РФ от 13.01.2003 №6)]</a:t>
            </a:r>
          </a:p>
        </p:txBody>
      </p:sp>
    </p:spTree>
    <p:extLst>
      <p:ext uri="{BB962C8B-B14F-4D97-AF65-F5344CB8AC3E}">
        <p14:creationId xmlns:p14="http://schemas.microsoft.com/office/powerpoint/2010/main" val="3913588984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b="1" dirty="0"/>
              <a:t>Журнал учета присвоений группы I по электробезопасности </a:t>
            </a:r>
            <a:r>
              <a:rPr lang="ru-RU" sz="4000" b="1" dirty="0" err="1"/>
              <a:t>неэлектротехническому</a:t>
            </a:r>
            <a:r>
              <a:rPr lang="ru-RU" sz="4000" b="1" dirty="0"/>
              <a:t> персоналу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Присвоение группы I производится путем проведения инструктажа, который, как правило, должен завершаться проверкой знаний в форме устного опроса и (при необходимости) проверкой приобретенных навыков безопасных способов работы или оказания первой помощи при поражении электрическим током. Присвоение группы I по электробезопасности проводится с периодичностью не реже одного раза в год. Основание – п. 1.4.4 Правил технической эксплуатации электроустановок потребителей (приказ Минэнерго РФ от 13.01.2003 №6)]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3696898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/>
              <a:t>Приказ о создании комиссии для проверки знаний электротехнического и </a:t>
            </a:r>
            <a:r>
              <a:rPr lang="ru-RU" sz="2800" b="1" dirty="0" err="1"/>
              <a:t>электротехнологического</a:t>
            </a:r>
            <a:r>
              <a:rPr lang="ru-RU" sz="2800" b="1" dirty="0"/>
              <a:t> персонала организации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Комиссия назначается в составе не менее пяти человек. Председателем комиссии назначается, как правило, ответственный за электрохозяйство. Основание – п. 1.4.30 Правил технической эксплуатации электроустановок потребителей (приказ Минэнерго РФ от 13.01.2003 №6)]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1373422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/>
              <a:t>Журнал учета проверки знаний норм и правил работы в электроустановках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Результаты проверки знаний заносятся в журнал установленной формы и подписываются всеми членами комиссии. Основание – п. 1.4.39 Правил технической эксплуатации электроустановок потребителей (приказ Минэнерго РФ от 13.01.2003 №6)]</a:t>
            </a:r>
          </a:p>
        </p:txBody>
      </p:sp>
    </p:spTree>
    <p:extLst>
      <p:ext uri="{BB962C8B-B14F-4D97-AF65-F5344CB8AC3E}">
        <p14:creationId xmlns:p14="http://schemas.microsoft.com/office/powerpoint/2010/main" val="1039640790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/>
              <a:t>Приказ о назначении лиц, ответственных за учет, обеспечение, организацию своевременного осмотра, испытания и хранение средств индивидуальной защиты, используемых в электроустановках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[Основание – п. 1.4.3 Инструкции по применению и испытанию средств защиты, используемых в электроустановках СО 153-34.03.603-2003]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4088066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/>
              <a:t>Журнал испытаний средств защиты из диэлектрической резины (перчаток, бот, галош диэлектрических и изолирующих накладок) 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Основание – п. 1.4.6 Инструкции по применению и испытанию средств защиты, используемых в электроустановках СО 153-34.03.603-2003]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1420313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Перечень работ, выполняемых в порядке текущей эксплуатации.</a:t>
            </a:r>
            <a:r>
              <a:rPr lang="ru-RU" dirty="0"/>
              <a:t> 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ru-RU" dirty="0"/>
              <a:t>Работа в порядке текущей эксплуатации, включенная в перечень, является постоянно разрешенной, на нее не требуется каких-либо дополнительных указаний, распоряжений, целевого инструктажа. Основание – п. 2.4 Межотраслевых правил по охране труда (правил безопасности) при эксплуатации электроустановок ПОТ РМ-016-2001, РД 153-34.0-03.150-00]</a:t>
            </a:r>
          </a:p>
        </p:txBody>
      </p:sp>
    </p:spTree>
    <p:extLst>
      <p:ext uri="{BB962C8B-B14F-4D97-AF65-F5344CB8AC3E}">
        <p14:creationId xmlns:p14="http://schemas.microsoft.com/office/powerpoint/2010/main" val="1217588137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/>
              <a:t>Списки </a:t>
            </a:r>
            <a:r>
              <a:rPr lang="ru-RU" sz="2800" b="1" dirty="0"/>
              <a:t>распределения инвентарных средств защиты между объектами в соответствии с системой организации эксплуатации, местными условиями и нормами комплектования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[В списках указываются места хранения средств индивидуальной защиты и нормы комплектования средствами защиты при обслуживании электроустановок. Основание – п. </a:t>
            </a:r>
            <a:r>
              <a:rPr lang="ru-RU"/>
              <a:t>1.2.3 Инструкции по применению и испытанию средств защиты, используемых в электроустановках СО 153-34.03.603-2003]</a:t>
            </a:r>
          </a:p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9489981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Программа производственного лабораторного контроля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Программа производственного контроля</a:t>
            </a:r>
            <a:r>
              <a:rPr lang="ru-RU" dirty="0"/>
              <a:t> это еще один </a:t>
            </a:r>
            <a:r>
              <a:rPr lang="ru-RU" b="1" dirty="0"/>
              <a:t>ОБЯЗАТЕЛЬНЫЙ ДОКУМЕНТ</a:t>
            </a:r>
            <a:r>
              <a:rPr lang="ru-RU" dirty="0"/>
              <a:t> для всех юридических лиц и индивидуальных предпринимателей. </a:t>
            </a:r>
            <a:r>
              <a:rPr lang="ru-RU" smtClean="0"/>
              <a:t>Основание </a:t>
            </a:r>
            <a:r>
              <a:rPr lang="ru-RU" dirty="0"/>
              <a:t>Постановление от 13 июля 2001 года № 18 «О введении в действие санитарных правил - СП 1.1.1058-01 «Организация и проведение производственного контроля за соблюдением санитарных правил и выполнением санитарно-противоэпидемических (профилактических) </a:t>
            </a:r>
            <a:r>
              <a:rPr lang="ru-RU" dirty="0" smtClean="0"/>
              <a:t>мероприятий.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154530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155</TotalTime>
  <Words>5281</Words>
  <Application>Microsoft Office PowerPoint</Application>
  <PresentationFormat>Экран (4:3)</PresentationFormat>
  <Paragraphs>184</Paragraphs>
  <Slides>93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93</vt:i4>
      </vt:variant>
    </vt:vector>
  </HeadingPairs>
  <TitlesOfParts>
    <vt:vector size="94" baseType="lpstr">
      <vt:lpstr>Поток</vt:lpstr>
      <vt:lpstr>Перечень локальных нормативных актов и иной документации по охране труда</vt:lpstr>
      <vt:lpstr>Положение о службе охраны труда. </vt:lpstr>
      <vt:lpstr>Должностная инструкция инженера по охране труда</vt:lpstr>
      <vt:lpstr>Приказ о возложении обязанностей инженера по охране труда на одного из специалистов организации или договор о привлечении специалистов (организации), оказывающих услуги в области охраны труда</vt:lpstr>
      <vt:lpstr>Программа проведения вводного инструктажа по охране труда. </vt:lpstr>
      <vt:lpstr>Инструкция проведения вводного инструктажа по охране труда. </vt:lpstr>
      <vt:lpstr>Журнал регистрации вводного инструктажа по охране труда</vt:lpstr>
      <vt:lpstr>Личная карточка прохождения обучения</vt:lpstr>
      <vt:lpstr>Перечень профессий и должностей работников, освобожденных от инструктажа на рабочем месте</vt:lpstr>
      <vt:lpstr>Перечень профессий и работ, при поступлении на которые работник должен пройти предварительный медицинский осмотр. </vt:lpstr>
      <vt:lpstr>Список работников, подлежащих периодическим медицинским осмотрам.</vt:lpstr>
      <vt:lpstr>Поименный список лиц, подлежащих периодическому медицинскому осмотру</vt:lpstr>
      <vt:lpstr>Программа проведения первичного инструктажа по охране труда на рабочем месте</vt:lpstr>
      <vt:lpstr>Перечень инструкций по охране труда по рабочим профессиям. </vt:lpstr>
      <vt:lpstr>Инструкции по охране труда для работников. </vt:lpstr>
      <vt:lpstr>Журнал учета инструкций по охране труда для работников. </vt:lpstr>
      <vt:lpstr>Журнал учета выдачи инструкций по охране труда для работников. </vt:lpstr>
      <vt:lpstr>Приказ о продлении срока действия инструкций по охране труда</vt:lpstr>
      <vt:lpstr>Журналы регистрации инструктажей по охране труда на рабочем месте.</vt:lpstr>
      <vt:lpstr>Приказы (распоряжения) по подразделениям о назначении лиц, под руководством которых проходят стажировку вновь принятые работники. </vt:lpstr>
      <vt:lpstr>Приказ (распоряжение) руководителя организации о создании постоянно действующей комиссии по проверке знаний требований охраны труда руководителей, специалистов и ИТР организации</vt:lpstr>
      <vt:lpstr>Приказ (распоряжение) руководителя организации о создании постоянно действующих комиссий по проверке знаний требований охраны труда рабочего персонала в подразделениях</vt:lpstr>
      <vt:lpstr>Приказы руководителя организации о проведении обучения по охране труда руководителей, специалистов и ИТР</vt:lpstr>
      <vt:lpstr>Приказы руководителя организации о проведении обучения по охране труда рабочего персонала</vt:lpstr>
      <vt:lpstr>Протоколы проверки знаний требований охраны труда руководителей, специалистов и ИТР. </vt:lpstr>
      <vt:lpstr>Протоколы проверки знаний требований охраны труда рабочего персонала</vt:lpstr>
      <vt:lpstr>Удостоверения о проверке знаний требований охраны труда</vt:lpstr>
      <vt:lpstr>Программа обучения руководителей, специалистов и ИТР по охране труда</vt:lpstr>
      <vt:lpstr>Программа обучения рабочего персонала по охране труда</vt:lpstr>
      <vt:lpstr>Правила внутреннего трудового распорядка</vt:lpstr>
      <vt:lpstr>Перечень должностей и профессий работников с вредными условиями труда, работа в которых дает право на дополнительный отпуск и сокращенный рабочий день</vt:lpstr>
      <vt:lpstr>Перечень должностей и профессий работников, которым по условиям труда выдается бесплатное профилактическое питание </vt:lpstr>
      <vt:lpstr>Перечень должностей и профессий работников, которые получают хозяйственное мыло на производственные нужды</vt:lpstr>
      <vt:lpstr> Перечень должностей и профессий работников, которым выдаются бесплатная спецодежда, спецобувь и другие средства индивидуальной защиты.</vt:lpstr>
      <vt:lpstr>Личные карточки учета выдачи средств индивидуальной защиты</vt:lpstr>
      <vt:lpstr>Несчастный случай на производстве.</vt:lpstr>
      <vt:lpstr>Журнал регистрации несчастных случаев на производстве. </vt:lpstr>
      <vt:lpstr>Должностные инструкции руководителей, специалистов и ИТР организации</vt:lpstr>
      <vt:lpstr>Программы профессиональной подготовки, переподготовки, повышения квалификации работников. </vt:lpstr>
      <vt:lpstr>Протоколы присвоения разрядов рабочим. </vt:lpstr>
      <vt:lpstr>Договор на повышение квалификации работника. </vt:lpstr>
      <vt:lpstr>Коллективный договор и соглашение. </vt:lpstr>
      <vt:lpstr>Положение о совместном комитете (комиссии) по охране труда. </vt:lpstr>
      <vt:lpstr>Специальная оценка рабочих мест по условиям труда. </vt:lpstr>
      <vt:lpstr>План мероприятий по улучшению и оздоровлению условий труда на рабочих местах.</vt:lpstr>
      <vt:lpstr>Смета расходов на мероприятия по улучшению условий и охраны труда</vt:lpstr>
      <vt:lpstr>Акты проверки состояния охраны труда. </vt:lpstr>
      <vt:lpstr>Предписания инженера службы охраны труда.</vt:lpstr>
      <vt:lpstr>Графики планово-предупредительных ремонтов производственного оборудования. </vt:lpstr>
      <vt:lpstr>Журналы технического состояния оборудования. </vt:lpstr>
      <vt:lpstr>Приказ о назначении ответственных за организацию погрузочно-разгрузочных работ в организации</vt:lpstr>
      <vt:lpstr>Приказ (распоряжение) по подразделению организации о назначении лица, ответственного за сохранность и исправность электроинструмента</vt:lpstr>
      <vt:lpstr>Журнал учета, проверки и испытаний электроинструмента и вспомогательного оборудования к нему. </vt:lpstr>
      <vt:lpstr>Приказ (распоряжение) по подразделению о возложении обязанностей по проверке и браковке ручного слесарно-кузнечного инструмента на инженерно-технического работника. </vt:lpstr>
      <vt:lpstr>Акты проверки и браковки инструмента. </vt:lpstr>
      <vt:lpstr>Приказ (распоряжение) по подразделению организации о назначении лица, ответственного за состояние и исправность лестниц и стремянок. </vt:lpstr>
      <vt:lpstr>Журнал учета и осмотра такелажных средств, механизмов и приспособлений</vt:lpstr>
      <vt:lpstr>Приказ о назначении комиссии по приемке лесов в эксплуатацию</vt:lpstr>
      <vt:lpstr>Акт приемки лесов в эксплуатацию. </vt:lpstr>
      <vt:lpstr>Журнал приемки и осмотра лесов и подмостей. </vt:lpstr>
      <vt:lpstr>Приказ (распоряжение) по подразделению организации о назначении лица, ответственного за испытание абразивного и эльборового инструмента</vt:lpstr>
      <vt:lpstr>Журнал испытания абразивного и эльборового инструмента. </vt:lpstr>
      <vt:lpstr>Журнал технического осмотра испытательного стенда. </vt:lpstr>
      <vt:lpstr>Приказ о назначении лиц, ответственных за безопасную эксплуатацию транспортных средств. </vt:lpstr>
      <vt:lpstr>Приказ о назначении лиц, ответственных за техническое состояние транспортных средств. </vt:lpstr>
      <vt:lpstr>Протоколы аттестации лиц, ответственных за безопасную эксплуатацию и техническое состояние транспортных средств. </vt:lpstr>
      <vt:lpstr>Приказ о проведении обучения работников, осуществляющих эксплуатацию, техническое обслуживание и ремонт транспортных средств, безопасным методам и приемам труда</vt:lpstr>
      <vt:lpstr>Приказ о назначении комиссии по проверке знаний безопасных методов и приемов труда работниками, осуществляющими эксплуатацию, техническое обслуживание и ремонт транспортных средств</vt:lpstr>
      <vt:lpstr>Протоколы проверки знаний безопасных методов и приемов труда работниками, осуществляющими эксплуатацию, техническое обслуживание и ремонт транспортных средств</vt:lpstr>
      <vt:lpstr>Графики профилактических осмотров и технического обслуживания транспортных средств</vt:lpstr>
      <vt:lpstr>Путевой лист. </vt:lpstr>
      <vt:lpstr>Журнал учета выдачи путевых листов. </vt:lpstr>
      <vt:lpstr>Журнал технического состояния и выпуска на линию транспортных средств</vt:lpstr>
      <vt:lpstr>Приказ о назначении лица, ответственного за выпуск автомобиля на линию.</vt:lpstr>
      <vt:lpstr>Журнал предрейсового медицинского осмотра водителей </vt:lpstr>
      <vt:lpstr>Приказ о создании службы технического надзора за состоянием, содержанием и ремонтом промышленных зданий и сооружений</vt:lpstr>
      <vt:lpstr>Приказ о назначении лиц, ответственных за техническую эксплуатацию зданий и сооружений</vt:lpstr>
      <vt:lpstr>Графики планово-предупредительных ремонтов зданий и сооружений</vt:lpstr>
      <vt:lpstr>Планы подготовки зданий и сооружений к осенне-зимнему периоду. </vt:lpstr>
      <vt:lpstr>Акты осмотров зданий и сооружений</vt:lpstr>
      <vt:lpstr>Технический паспорт на здания и сооружения. </vt:lpstr>
      <vt:lpstr>Приказ о назначении лиц, ответственных за электрохозяйство организации</vt:lpstr>
      <vt:lpstr>Должностная инструкция ответственного за электрохозяйство. </vt:lpstr>
      <vt:lpstr>Перечень должностей и профессий электротехнического и электротехнологического персонала, которым необходимо иметь соответствующую группу по электробезопасности</vt:lpstr>
      <vt:lpstr>Перечень должностей и профессий, требующих присвоения персоналу группы I по электробезопасности </vt:lpstr>
      <vt:lpstr>Журнал учета присвоений группы I по электробезопасности неэлектротехническому персоналу</vt:lpstr>
      <vt:lpstr>Приказ о создании комиссии для проверки знаний электротехнического и электротехнологического персонала организации</vt:lpstr>
      <vt:lpstr>Журнал учета проверки знаний норм и правил работы в электроустановках</vt:lpstr>
      <vt:lpstr>Приказ о назначении лиц, ответственных за учет, обеспечение, организацию своевременного осмотра, испытания и хранение средств индивидуальной защиты, используемых в электроустановках</vt:lpstr>
      <vt:lpstr>Журнал испытаний средств защиты из диэлектрической резины (перчаток, бот, галош диэлектрических и изолирующих накладок) </vt:lpstr>
      <vt:lpstr>Перечень работ, выполняемых в порядке текущей эксплуатации. </vt:lpstr>
      <vt:lpstr>Списки распределения инвентарных средств защиты между объектами в соответствии с системой организации эксплуатации, местными условиями и нормами комплектования</vt:lpstr>
      <vt:lpstr>Программа производственного лабораторного контроля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Перечень локальных нормативных актов и иной документации по охране труда</dc:title>
  <dc:creator>user</dc:creator>
  <cp:lastModifiedBy>Елена</cp:lastModifiedBy>
  <cp:revision>12</cp:revision>
  <dcterms:created xsi:type="dcterms:W3CDTF">2015-12-07T16:05:45Z</dcterms:created>
  <dcterms:modified xsi:type="dcterms:W3CDTF">2020-01-29T10:52:20Z</dcterms:modified>
</cp:coreProperties>
</file>