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100" d="100"/>
          <a:sy n="100" d="100"/>
        </p:scale>
        <p:origin x="1836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327321604814564E-2"/>
          <c:y val="0.49547995124250899"/>
          <c:w val="0.95077050540499641"/>
          <c:h val="0.383111750546767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телепрограммы</c:v>
                </c:pt>
                <c:pt idx="1">
                  <c:v>радиопередачи</c:v>
                </c:pt>
                <c:pt idx="2">
                  <c:v>печатные СМИ</c:v>
                </c:pt>
                <c:pt idx="3">
                  <c:v>Интернет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76</c:v>
                </c:pt>
                <c:pt idx="1">
                  <c:v>10</c:v>
                </c:pt>
                <c:pt idx="2">
                  <c:v>85</c:v>
                </c:pt>
                <c:pt idx="3">
                  <c:v>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B1-49A2-86D1-2514BF78F97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invertIfNegative val="0"/>
          <c:dLbls>
            <c:dLbl>
              <c:idx val="2"/>
              <c:layout>
                <c:manualLayout>
                  <c:x val="0"/>
                  <c:y val="-2.022713855536833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1-88B1-49A2-86D1-2514BF78F97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телепрограммы</c:v>
                </c:pt>
                <c:pt idx="1">
                  <c:v>радиопередачи</c:v>
                </c:pt>
                <c:pt idx="2">
                  <c:v>печатные СМИ</c:v>
                </c:pt>
                <c:pt idx="3">
                  <c:v>Интернет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111</c:v>
                </c:pt>
                <c:pt idx="1">
                  <c:v>35</c:v>
                </c:pt>
                <c:pt idx="2">
                  <c:v>129</c:v>
                </c:pt>
                <c:pt idx="3">
                  <c:v>217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8B1-49A2-86D1-2514BF78F97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52400" h="50800" prst="softRound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 cmpd="sng">
                <a:solidFill>
                  <a:schemeClr val="bg2">
                    <a:lumMod val="25000"/>
                  </a:schemeClr>
                </a:solidFill>
                <a:prstDash val="soli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c:spPr>
            <c:trendlineType val="linear"/>
            <c:dispRSqr val="0"/>
            <c:dispEq val="0"/>
          </c:trendline>
          <c:cat>
            <c:strRef>
              <c:f>Лист1!$A$2:$A$5</c:f>
              <c:strCache>
                <c:ptCount val="4"/>
                <c:pt idx="0">
                  <c:v>телепрограммы</c:v>
                </c:pt>
                <c:pt idx="1">
                  <c:v>радиопередачи</c:v>
                </c:pt>
                <c:pt idx="2">
                  <c:v>печатные СМИ</c:v>
                </c:pt>
                <c:pt idx="3">
                  <c:v>Интернет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112</c:v>
                </c:pt>
                <c:pt idx="1">
                  <c:v>37</c:v>
                </c:pt>
                <c:pt idx="2">
                  <c:v>163</c:v>
                </c:pt>
                <c:pt idx="3">
                  <c:v>203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8B1-49A2-86D1-2514BF78F9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5967192"/>
        <c:axId val="305971504"/>
      </c:barChart>
      <c:catAx>
        <c:axId val="305967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5971504"/>
        <c:crosses val="autoZero"/>
        <c:auto val="1"/>
        <c:lblAlgn val="ctr"/>
        <c:lblOffset val="100"/>
        <c:noMultiLvlLbl val="0"/>
      </c:catAx>
      <c:valAx>
        <c:axId val="305971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5967192"/>
        <c:crosses val="autoZero"/>
        <c:crossBetween val="between"/>
      </c:valAx>
      <c:spPr>
        <a:solidFill>
          <a:srgbClr val="A9D18E"/>
        </a:solidFill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5.303895721650792E-2"/>
          <c:y val="0.51904138228336261"/>
          <c:w val="0.75171644245036107"/>
          <c:h val="5.28175182946770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по </a:t>
          </a:r>
          <a:r>
            <a:rPr lang="ru-RU" sz="1400" b="1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району и Учреждений по противодействию коррупции,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по </a:t>
          </a:r>
          <a:r>
            <a:rPr lang="ru-RU" sz="3200" b="1" dirty="0" err="1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Талицкому</a:t>
          </a:r>
          <a:r>
            <a:rPr lang="ru-RU" sz="32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району</a:t>
          </a:r>
          <a:endParaRPr lang="ru-RU" sz="3200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</a:t>
          </a:r>
          <a:r>
            <a:rPr lang="ru-RU" sz="1600" b="1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4AA58D2A-09B5-41A0-9844-32D0BD7EC3E1}">
      <dgm:prSet phldrT="[Текст]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аналогичной комиссии в Министерстве социальной политики Свердловской области</a:t>
          </a:r>
          <a:endParaRPr lang="ru-RU" dirty="0">
            <a:solidFill>
              <a:schemeClr val="tx2"/>
            </a:solidFill>
          </a:endParaRPr>
        </a:p>
      </dgm:t>
    </dgm:pt>
    <dgm:pt modelId="{A932BFD1-15A5-4F63-85A9-157DDE10D65D}" type="parTrans" cxnId="{3E962FBC-D0FF-4C04-9EB9-F1A937D9A161}">
      <dgm:prSet/>
      <dgm:spPr/>
      <dgm:t>
        <a:bodyPr/>
        <a:lstStyle/>
        <a:p>
          <a:endParaRPr lang="ru-RU"/>
        </a:p>
      </dgm:t>
    </dgm:pt>
    <dgm:pt modelId="{46E0CD93-43FE-477A-B365-FBE600CEE243}" type="sibTrans" cxnId="{3E962FBC-D0FF-4C04-9EB9-F1A937D9A161}">
      <dgm:prSet/>
      <dgm:spPr/>
      <dgm:t>
        <a:bodyPr/>
        <a:lstStyle/>
        <a:p>
          <a:endParaRPr lang="ru-RU"/>
        </a:p>
      </dgm:t>
    </dgm:pt>
    <dgm:pt modelId="{693201CA-D133-42D9-A42B-6F25838C7A18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– 1</a:t>
          </a: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8FE412-3239-4403-AD32-1B01B2F1646F}" type="parTrans" cxnId="{3365C8DB-87CA-4310-8C25-FBDAE16529BB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333C2BB6-57C1-4897-B9CC-ACAFAAA9CEA6}" type="sibTrans" cxnId="{3365C8DB-87CA-4310-8C25-FBDAE16529BB}">
      <dgm:prSet/>
      <dgm:spPr/>
      <dgm:t>
        <a:bodyPr/>
        <a:lstStyle/>
        <a:p>
          <a:endParaRPr lang="ru-RU"/>
        </a:p>
      </dgm:t>
    </dgm:pt>
    <dgm:pt modelId="{D1641BA9-4AA9-4BFB-9DE7-434F901011C3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 (отсутствуют основания)</a:t>
          </a: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FF7BCC-848B-4DC1-B325-64954EEBBFAE}" type="parTrans" cxnId="{AAD781AE-C0E2-4E7E-997A-5800F6127256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37986727-C234-437E-986B-E8B7498FA4B3}" type="sibTrans" cxnId="{AAD781AE-C0E2-4E7E-997A-5800F6127256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A40280C4-5DED-4881-B31B-F3CD193F6DDB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0 </a:t>
          </a:r>
          <a:r>
            <a:rPr lang="ru-RU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2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05311C-7A7E-4490-9341-9CEEB38C73AD}" type="parTrans" cxnId="{60EA8B04-6AA8-4F4B-8D68-49571CE2739B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CE21F3A-2FAE-4E02-A438-896F33790871}" type="sibTrans" cxnId="{60EA8B04-6AA8-4F4B-8D68-49571CE2739B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2" custScaleX="219610" custScaleY="128850" custLinFactNeighborX="0" custLinFactNeighborY="7123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2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6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6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6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6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3AFAF-D2E8-4A7E-A1E3-538BD1C644A1}" type="pres">
      <dgm:prSet presAssocID="{4AA58D2A-09B5-41A0-9844-32D0BD7EC3E1}" presName="root" presStyleCnt="0"/>
      <dgm:spPr/>
    </dgm:pt>
    <dgm:pt modelId="{D5A92DC5-D547-499B-94C6-5C5537B2AA6C}" type="pres">
      <dgm:prSet presAssocID="{4AA58D2A-09B5-41A0-9844-32D0BD7EC3E1}" presName="rootComposite" presStyleCnt="0"/>
      <dgm:spPr/>
    </dgm:pt>
    <dgm:pt modelId="{F26DF6E7-0E60-4457-911F-35ADB60C25B8}" type="pres">
      <dgm:prSet presAssocID="{4AA58D2A-09B5-41A0-9844-32D0BD7EC3E1}" presName="rootText" presStyleLbl="node1" presStyleIdx="1" presStyleCnt="2" custScaleX="152073"/>
      <dgm:spPr/>
      <dgm:t>
        <a:bodyPr/>
        <a:lstStyle/>
        <a:p>
          <a:endParaRPr lang="ru-RU"/>
        </a:p>
      </dgm:t>
    </dgm:pt>
    <dgm:pt modelId="{643361FA-13A9-4471-9B0E-0BE67F75B82C}" type="pres">
      <dgm:prSet presAssocID="{4AA58D2A-09B5-41A0-9844-32D0BD7EC3E1}" presName="rootConnector" presStyleLbl="node1" presStyleIdx="1" presStyleCnt="2"/>
      <dgm:spPr/>
      <dgm:t>
        <a:bodyPr/>
        <a:lstStyle/>
        <a:p>
          <a:endParaRPr lang="ru-RU"/>
        </a:p>
      </dgm:t>
    </dgm:pt>
    <dgm:pt modelId="{99CBF7F1-0053-493E-AE2D-26B4D2C38CA6}" type="pres">
      <dgm:prSet presAssocID="{4AA58D2A-09B5-41A0-9844-32D0BD7EC3E1}" presName="childShape" presStyleCnt="0"/>
      <dgm:spPr/>
    </dgm:pt>
    <dgm:pt modelId="{AB3E8473-0EA1-40ED-9610-75636E4A2DD2}" type="pres">
      <dgm:prSet presAssocID="{508FE412-3239-4403-AD32-1B01B2F1646F}" presName="Name13" presStyleLbl="parChTrans1D2" presStyleIdx="3" presStyleCnt="6"/>
      <dgm:spPr/>
      <dgm:t>
        <a:bodyPr/>
        <a:lstStyle/>
        <a:p>
          <a:endParaRPr lang="ru-RU"/>
        </a:p>
      </dgm:t>
    </dgm:pt>
    <dgm:pt modelId="{4320F99B-4738-4D4B-A184-E6699BD47C13}" type="pres">
      <dgm:prSet presAssocID="{693201CA-D133-42D9-A42B-6F25838C7A18}" presName="childText" presStyleLbl="bgAcc1" presStyleIdx="3" presStyleCnt="6" custScaleX="154062" custLinFactNeighborX="-762" custLinFactNeighborY="2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4091B-4D4C-4057-B7AE-7C983E6AFC47}" type="pres">
      <dgm:prSet presAssocID="{01FF7BCC-848B-4DC1-B325-64954EEBBFAE}" presName="Name13" presStyleLbl="parChTrans1D2" presStyleIdx="4" presStyleCnt="6"/>
      <dgm:spPr/>
      <dgm:t>
        <a:bodyPr/>
        <a:lstStyle/>
        <a:p>
          <a:endParaRPr lang="ru-RU"/>
        </a:p>
      </dgm:t>
    </dgm:pt>
    <dgm:pt modelId="{AFAA4A44-9A67-4B17-8499-D304D3C9C7CB}" type="pres">
      <dgm:prSet presAssocID="{D1641BA9-4AA9-4BFB-9DE7-434F901011C3}" presName="childText" presStyleLbl="bgAcc1" presStyleIdx="4" presStyleCnt="6" custScaleX="154062" custLinFactNeighborX="-762" custLinFactNeighborY="-9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F59C5E-3E5E-4384-AB90-B08AAFB7E164}" type="pres">
      <dgm:prSet presAssocID="{DF05311C-7A7E-4490-9341-9CEEB38C73AD}" presName="Name13" presStyleLbl="parChTrans1D2" presStyleIdx="5" presStyleCnt="6"/>
      <dgm:spPr/>
      <dgm:t>
        <a:bodyPr/>
        <a:lstStyle/>
        <a:p>
          <a:endParaRPr lang="ru-RU"/>
        </a:p>
      </dgm:t>
    </dgm:pt>
    <dgm:pt modelId="{D4FE2D2C-6025-45D7-A140-0A577C11B4C8}" type="pres">
      <dgm:prSet presAssocID="{A40280C4-5DED-4881-B31B-F3CD193F6DDB}" presName="childText" presStyleLbl="bgAcc1" presStyleIdx="5" presStyleCnt="6" custScaleX="154062" custScaleY="107980" custLinFactNeighborX="875" custLinFactNeighborY="-18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213193-4ADA-43A3-AD37-E535B7FBA15A}" type="presOf" srcId="{D1641BA9-4AA9-4BFB-9DE7-434F901011C3}" destId="{AFAA4A44-9A67-4B17-8499-D304D3C9C7CB}" srcOrd="0" destOrd="0" presId="urn:microsoft.com/office/officeart/2005/8/layout/hierarchy3"/>
    <dgm:cxn modelId="{0E580279-8DF7-4C66-9F34-F06BFA138EBA}" type="presOf" srcId="{DF05311C-7A7E-4490-9341-9CEEB38C73AD}" destId="{3FF59C5E-3E5E-4384-AB90-B08AAFB7E164}" srcOrd="0" destOrd="0" presId="urn:microsoft.com/office/officeart/2005/8/layout/hierarchy3"/>
    <dgm:cxn modelId="{1DF7F7EE-1832-4F4E-8EA3-F9715B346464}" type="presOf" srcId="{20FDE401-1F17-40B1-875F-EEF6B33507A4}" destId="{DF6990CA-D4B4-48B3-AEF0-64335ABE0099}" srcOrd="0" destOrd="0" presId="urn:microsoft.com/office/officeart/2005/8/layout/hierarchy3"/>
    <dgm:cxn modelId="{3E962FBC-D0FF-4C04-9EB9-F1A937D9A161}" srcId="{F8286D90-4B67-446B-A3DB-1CAC97C8FD1A}" destId="{4AA58D2A-09B5-41A0-9844-32D0BD7EC3E1}" srcOrd="1" destOrd="0" parTransId="{A932BFD1-15A5-4F63-85A9-157DDE10D65D}" sibTransId="{46E0CD93-43FE-477A-B365-FBE600CEE243}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3365C8DB-87CA-4310-8C25-FBDAE16529BB}" srcId="{4AA58D2A-09B5-41A0-9844-32D0BD7EC3E1}" destId="{693201CA-D133-42D9-A42B-6F25838C7A18}" srcOrd="0" destOrd="0" parTransId="{508FE412-3239-4403-AD32-1B01B2F1646F}" sibTransId="{333C2BB6-57C1-4897-B9CC-ACAFAAA9CEA6}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B3F654C0-6537-4909-B09C-49123979BDDA}" type="presOf" srcId="{4AA58D2A-09B5-41A0-9844-32D0BD7EC3E1}" destId="{F26DF6E7-0E60-4457-911F-35ADB60C25B8}" srcOrd="0" destOrd="0" presId="urn:microsoft.com/office/officeart/2005/8/layout/hierarchy3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0A8866B6-4274-43AF-AFAA-EA10DE22F8E0}" type="presOf" srcId="{508FE412-3239-4403-AD32-1B01B2F1646F}" destId="{AB3E8473-0EA1-40ED-9610-75636E4A2DD2}" srcOrd="0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60C70263-416A-4234-A9B8-250D4C1CE592}" type="presOf" srcId="{8881F7BA-5C6A-4EBD-8366-E43DB309FC21}" destId="{08127882-A062-442E-8704-9912D83EB6B7}" srcOrd="0" destOrd="0" presId="urn:microsoft.com/office/officeart/2005/8/layout/hierarchy3"/>
    <dgm:cxn modelId="{AAD781AE-C0E2-4E7E-997A-5800F6127256}" srcId="{4AA58D2A-09B5-41A0-9844-32D0BD7EC3E1}" destId="{D1641BA9-4AA9-4BFB-9DE7-434F901011C3}" srcOrd="1" destOrd="0" parTransId="{01FF7BCC-848B-4DC1-B325-64954EEBBFAE}" sibTransId="{37986727-C234-437E-986B-E8B7498FA4B3}"/>
    <dgm:cxn modelId="{60EA8B04-6AA8-4F4B-8D68-49571CE2739B}" srcId="{4AA58D2A-09B5-41A0-9844-32D0BD7EC3E1}" destId="{A40280C4-5DED-4881-B31B-F3CD193F6DDB}" srcOrd="2" destOrd="0" parTransId="{DF05311C-7A7E-4490-9341-9CEEB38C73AD}" sibTransId="{DCE21F3A-2FAE-4E02-A438-896F33790871}"/>
    <dgm:cxn modelId="{8D326E30-C52D-4C73-ACDA-B6B89DD40FCB}" type="presOf" srcId="{4AA58D2A-09B5-41A0-9844-32D0BD7EC3E1}" destId="{643361FA-13A9-4471-9B0E-0BE67F75B82C}" srcOrd="1" destOrd="0" presId="urn:microsoft.com/office/officeart/2005/8/layout/hierarchy3"/>
    <dgm:cxn modelId="{C66BDFE9-9A7F-4C0D-86CB-4238F2E66949}" type="presOf" srcId="{693201CA-D133-42D9-A42B-6F25838C7A18}" destId="{4320F99B-4738-4D4B-A184-E6699BD47C13}" srcOrd="0" destOrd="0" presId="urn:microsoft.com/office/officeart/2005/8/layout/hierarchy3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6943755A-EFF0-450A-AB83-610B5A4D9255}" type="presOf" srcId="{41E4A1B6-8835-4057-A942-EB663DC40B93}" destId="{D87A3276-DC32-4917-A30B-B74513FAF140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C0390ED9-F2A8-4AB1-A295-7E042145A7B2}" type="presOf" srcId="{DE5E2668-DC79-41EC-A726-F1809464048F}" destId="{A35E033D-6B7E-489B-981C-DE36F1B24FB7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E9D352D4-AE3A-4145-A081-9D32FD6D95CB}" type="presOf" srcId="{A40280C4-5DED-4881-B31B-F3CD193F6DDB}" destId="{D4FE2D2C-6025-45D7-A140-0A577C11B4C8}" srcOrd="0" destOrd="0" presId="urn:microsoft.com/office/officeart/2005/8/layout/hierarchy3"/>
    <dgm:cxn modelId="{86AEE022-424E-4299-8100-9DD9AA4F778D}" type="presOf" srcId="{01FF7BCC-848B-4DC1-B325-64954EEBBFAE}" destId="{F984091B-4D4C-4057-B7AE-7C983E6AFC47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  <dgm:cxn modelId="{DC1BBE94-0F72-43FB-8E1F-3EB02B875790}" type="presParOf" srcId="{6F0BFD8B-3902-48D7-87F9-9803D2018101}" destId="{A35E033D-6B7E-489B-981C-DE36F1B24FB7}" srcOrd="2" destOrd="0" presId="urn:microsoft.com/office/officeart/2005/8/layout/hierarchy3"/>
    <dgm:cxn modelId="{95CF2B9B-F4DE-403D-A67A-43B33C2C9DFC}" type="presParOf" srcId="{6F0BFD8B-3902-48D7-87F9-9803D2018101}" destId="{D87A3276-DC32-4917-A30B-B74513FAF140}" srcOrd="3" destOrd="0" presId="urn:microsoft.com/office/officeart/2005/8/layout/hierarchy3"/>
    <dgm:cxn modelId="{4AD37810-9042-4DD6-B6F1-84941CD7A2D3}" type="presParOf" srcId="{6F0BFD8B-3902-48D7-87F9-9803D2018101}" destId="{08127882-A062-442E-8704-9912D83EB6B7}" srcOrd="4" destOrd="0" presId="urn:microsoft.com/office/officeart/2005/8/layout/hierarchy3"/>
    <dgm:cxn modelId="{70F506A5-ED34-44B4-ACA4-6564A027A887}" type="presParOf" srcId="{6F0BFD8B-3902-48D7-87F9-9803D2018101}" destId="{DF6990CA-D4B4-48B3-AEF0-64335ABE0099}" srcOrd="5" destOrd="0" presId="urn:microsoft.com/office/officeart/2005/8/layout/hierarchy3"/>
    <dgm:cxn modelId="{EEBCF1A2-584B-4B36-AD41-4F1BAC2933D5}" type="presParOf" srcId="{D9F80D71-7814-4C4A-BC43-B09E39842F88}" destId="{BF03AFAF-D2E8-4A7E-A1E3-538BD1C644A1}" srcOrd="1" destOrd="0" presId="urn:microsoft.com/office/officeart/2005/8/layout/hierarchy3"/>
    <dgm:cxn modelId="{3A47A8B2-FF34-427A-BDD5-ED626ADEC0CC}" type="presParOf" srcId="{BF03AFAF-D2E8-4A7E-A1E3-538BD1C644A1}" destId="{D5A92DC5-D547-499B-94C6-5C5537B2AA6C}" srcOrd="0" destOrd="0" presId="urn:microsoft.com/office/officeart/2005/8/layout/hierarchy3"/>
    <dgm:cxn modelId="{804FD49F-8502-4737-8CE5-11245BCD54BC}" type="presParOf" srcId="{D5A92DC5-D547-499B-94C6-5C5537B2AA6C}" destId="{F26DF6E7-0E60-4457-911F-35ADB60C25B8}" srcOrd="0" destOrd="0" presId="urn:microsoft.com/office/officeart/2005/8/layout/hierarchy3"/>
    <dgm:cxn modelId="{AE71F6ED-4510-4266-91C8-7C9B75CFCA94}" type="presParOf" srcId="{D5A92DC5-D547-499B-94C6-5C5537B2AA6C}" destId="{643361FA-13A9-4471-9B0E-0BE67F75B82C}" srcOrd="1" destOrd="0" presId="urn:microsoft.com/office/officeart/2005/8/layout/hierarchy3"/>
    <dgm:cxn modelId="{D2D19A26-5E9B-4040-AACC-EA5BBD169128}" type="presParOf" srcId="{BF03AFAF-D2E8-4A7E-A1E3-538BD1C644A1}" destId="{99CBF7F1-0053-493E-AE2D-26B4D2C38CA6}" srcOrd="1" destOrd="0" presId="urn:microsoft.com/office/officeart/2005/8/layout/hierarchy3"/>
    <dgm:cxn modelId="{7F6D86D6-BF45-4B31-8240-B15D8D03F944}" type="presParOf" srcId="{99CBF7F1-0053-493E-AE2D-26B4D2C38CA6}" destId="{AB3E8473-0EA1-40ED-9610-75636E4A2DD2}" srcOrd="0" destOrd="0" presId="urn:microsoft.com/office/officeart/2005/8/layout/hierarchy3"/>
    <dgm:cxn modelId="{C22AFDEA-4BEB-4634-B007-E4C8A0DBEEE1}" type="presParOf" srcId="{99CBF7F1-0053-493E-AE2D-26B4D2C38CA6}" destId="{4320F99B-4738-4D4B-A184-E6699BD47C13}" srcOrd="1" destOrd="0" presId="urn:microsoft.com/office/officeart/2005/8/layout/hierarchy3"/>
    <dgm:cxn modelId="{E4225C54-99D8-448E-B95F-9BD0486DC879}" type="presParOf" srcId="{99CBF7F1-0053-493E-AE2D-26B4D2C38CA6}" destId="{F984091B-4D4C-4057-B7AE-7C983E6AFC47}" srcOrd="2" destOrd="0" presId="urn:microsoft.com/office/officeart/2005/8/layout/hierarchy3"/>
    <dgm:cxn modelId="{BF41B97A-A6BD-452D-A53B-7B5654FDB934}" type="presParOf" srcId="{99CBF7F1-0053-493E-AE2D-26B4D2C38CA6}" destId="{AFAA4A44-9A67-4B17-8499-D304D3C9C7CB}" srcOrd="3" destOrd="0" presId="urn:microsoft.com/office/officeart/2005/8/layout/hierarchy3"/>
    <dgm:cxn modelId="{9621AF81-8EAB-441D-9155-39BC3CB3312B}" type="presParOf" srcId="{99CBF7F1-0053-493E-AE2D-26B4D2C38CA6}" destId="{3FF59C5E-3E5E-4384-AB90-B08AAFB7E164}" srcOrd="4" destOrd="0" presId="urn:microsoft.com/office/officeart/2005/8/layout/hierarchy3"/>
    <dgm:cxn modelId="{D1988A27-CFC3-4579-BC21-5671288595A5}" type="presParOf" srcId="{99CBF7F1-0053-493E-AE2D-26B4D2C38CA6}" destId="{D4FE2D2C-6025-45D7-A140-0A577C11B4C8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по </a:t>
          </a:r>
          <a:r>
            <a:rPr lang="ru-RU" sz="1400" b="1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району и Учреждений по противодействию коррупции,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31236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по </a:t>
          </a:r>
          <a:r>
            <a:rPr lang="ru-RU" sz="3200" b="1" kern="1200" dirty="0" err="1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Талицкому</a:t>
          </a:r>
          <a:r>
            <a:rPr lang="ru-RU" sz="32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району</a:t>
          </a:r>
          <a:endParaRPr lang="ru-RU" sz="32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560840" cy="1788678"/>
      </dsp:txXfrm>
    </dsp:sp>
    <dsp:sp modelId="{5C044014-61C3-4E0E-887D-6A2462010FF8}">
      <dsp:nvSpPr>
        <dsp:cNvPr id="0" name=""/>
        <dsp:cNvSpPr/>
      </dsp:nvSpPr>
      <dsp:spPr>
        <a:xfrm>
          <a:off x="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0" y="1722431"/>
        <a:ext cx="3780419" cy="1523689"/>
      </dsp:txXfrm>
    </dsp:sp>
    <dsp:sp modelId="{3FE6316E-F234-435F-8F8E-8609AFCE4C6D}">
      <dsp:nvSpPr>
        <dsp:cNvPr id="0" name=""/>
        <dsp:cNvSpPr/>
      </dsp:nvSpPr>
      <dsp:spPr>
        <a:xfrm>
          <a:off x="3780420" y="1722431"/>
          <a:ext cx="3780419" cy="15236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26670" rIns="149352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100" b="1" kern="1200" dirty="0" smtClean="0">
              <a:solidFill>
                <a:srgbClr val="FF0000"/>
              </a:solidFill>
            </a:rPr>
            <a:t>1</a:t>
          </a:r>
          <a:endParaRPr lang="ru-RU" sz="2100" b="1" kern="1200" dirty="0">
            <a:solidFill>
              <a:srgbClr val="FF0000"/>
            </a:solidFill>
          </a:endParaRPr>
        </a:p>
      </dsp:txBody>
      <dsp:txXfrm>
        <a:off x="3780420" y="1722431"/>
        <a:ext cx="3780419" cy="15236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582727" y="70212"/>
          <a:ext cx="4201434" cy="1232536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</a:t>
          </a:r>
          <a:r>
            <a:rPr lang="ru-RU" sz="1600" b="1" kern="1200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827" y="106312"/>
        <a:ext cx="4129234" cy="1160336"/>
      </dsp:txXfrm>
    </dsp:sp>
    <dsp:sp modelId="{CD3AC7B0-8D48-4C22-9368-078FB63BD0A5}">
      <dsp:nvSpPr>
        <dsp:cNvPr id="0" name=""/>
        <dsp:cNvSpPr/>
      </dsp:nvSpPr>
      <dsp:spPr>
        <a:xfrm>
          <a:off x="1002871" y="1302749"/>
          <a:ext cx="420143" cy="6492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9289"/>
              </a:lnTo>
              <a:lnTo>
                <a:pt x="420143" y="649289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423014" y="1473755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51031" y="1501772"/>
        <a:ext cx="1474473" cy="900533"/>
      </dsp:txXfrm>
    </dsp:sp>
    <dsp:sp modelId="{A35E033D-6B7E-489B-981C-DE36F1B24FB7}">
      <dsp:nvSpPr>
        <dsp:cNvPr id="0" name=""/>
        <dsp:cNvSpPr/>
      </dsp:nvSpPr>
      <dsp:spPr>
        <a:xfrm>
          <a:off x="1002871" y="1302749"/>
          <a:ext cx="460671" cy="1736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6973"/>
              </a:lnTo>
              <a:lnTo>
                <a:pt x="460671" y="1736973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463542" y="2561439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91559" y="2589456"/>
        <a:ext cx="1474473" cy="900533"/>
      </dsp:txXfrm>
    </dsp:sp>
    <dsp:sp modelId="{08127882-A062-442E-8704-9912D83EB6B7}">
      <dsp:nvSpPr>
        <dsp:cNvPr id="0" name=""/>
        <dsp:cNvSpPr/>
      </dsp:nvSpPr>
      <dsp:spPr>
        <a:xfrm>
          <a:off x="1002871" y="1302749"/>
          <a:ext cx="420143" cy="3040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0707"/>
              </a:lnTo>
              <a:lnTo>
                <a:pt x="420143" y="3040707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423014" y="3865173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51031" y="3893190"/>
        <a:ext cx="1474473" cy="900533"/>
      </dsp:txXfrm>
    </dsp:sp>
    <dsp:sp modelId="{F26DF6E7-0E60-4457-911F-35ADB60C25B8}">
      <dsp:nvSpPr>
        <dsp:cNvPr id="0" name=""/>
        <dsp:cNvSpPr/>
      </dsp:nvSpPr>
      <dsp:spPr>
        <a:xfrm>
          <a:off x="5262445" y="2076"/>
          <a:ext cx="2909360" cy="956567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аналогичной комиссии в Министерстве социальной политики Свердловской области</a:t>
          </a:r>
          <a:endParaRPr lang="ru-RU" sz="1600" kern="1200" dirty="0">
            <a:solidFill>
              <a:schemeClr val="tx2"/>
            </a:solidFill>
          </a:endParaRPr>
        </a:p>
      </dsp:txBody>
      <dsp:txXfrm>
        <a:off x="5290462" y="30093"/>
        <a:ext cx="2853326" cy="900533"/>
      </dsp:txXfrm>
    </dsp:sp>
    <dsp:sp modelId="{AB3E8473-0EA1-40ED-9610-75636E4A2DD2}">
      <dsp:nvSpPr>
        <dsp:cNvPr id="0" name=""/>
        <dsp:cNvSpPr/>
      </dsp:nvSpPr>
      <dsp:spPr>
        <a:xfrm>
          <a:off x="5553381" y="958643"/>
          <a:ext cx="279273" cy="7437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3778"/>
              </a:lnTo>
              <a:lnTo>
                <a:pt x="279273" y="743778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832655" y="1224138"/>
          <a:ext cx="2357930" cy="95656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– 1</a:t>
          </a: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60672" y="1252155"/>
        <a:ext cx="2301896" cy="900533"/>
      </dsp:txXfrm>
    </dsp:sp>
    <dsp:sp modelId="{F984091B-4D4C-4057-B7AE-7C983E6AFC47}">
      <dsp:nvSpPr>
        <dsp:cNvPr id="0" name=""/>
        <dsp:cNvSpPr/>
      </dsp:nvSpPr>
      <dsp:spPr>
        <a:xfrm>
          <a:off x="5553381" y="958643"/>
          <a:ext cx="279273" cy="18238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23896"/>
              </a:lnTo>
              <a:lnTo>
                <a:pt x="279273" y="1823896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832655" y="2304256"/>
          <a:ext cx="2357930" cy="95656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 (отсутствуют основания)</a:t>
          </a: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60672" y="2332273"/>
        <a:ext cx="2301896" cy="900533"/>
      </dsp:txXfrm>
    </dsp:sp>
    <dsp:sp modelId="{3FF59C5E-3E5E-4384-AB90-B08AAFB7E164}">
      <dsp:nvSpPr>
        <dsp:cNvPr id="0" name=""/>
        <dsp:cNvSpPr/>
      </dsp:nvSpPr>
      <dsp:spPr>
        <a:xfrm>
          <a:off x="5553381" y="958643"/>
          <a:ext cx="304328" cy="2968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68916"/>
              </a:lnTo>
              <a:lnTo>
                <a:pt x="304328" y="2968916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857709" y="3411109"/>
          <a:ext cx="2357930" cy="1032901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0 </a:t>
          </a:r>
          <a:r>
            <a:rPr lang="ru-RU" sz="12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87962" y="3441362"/>
        <a:ext cx="2297424" cy="9723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2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2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6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6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8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8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7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7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5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5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4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4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65000"/>
                <a:lumMod val="110000"/>
              </a:schemeClr>
            </a:gs>
            <a:gs pos="88000">
              <a:schemeClr val="accent4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kern="1200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29.01.2020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chart" Target="../charts/char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2019 году планов мероприятий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2018-2020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12372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27 января 2020 года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403648" y="3861048"/>
            <a:ext cx="5760640" cy="1449480"/>
            <a:chOff x="666105" y="3645024"/>
            <a:chExt cx="7388021" cy="19442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76" t="19201" r="41337" b="59799"/>
            <a:stretch/>
          </p:blipFill>
          <p:spPr>
            <a:xfrm>
              <a:off x="666105" y="3645024"/>
              <a:ext cx="7388021" cy="1944216"/>
            </a:xfrm>
            <a:prstGeom prst="rect">
              <a:avLst/>
            </a:prstGeom>
          </p:spPr>
        </p:pic>
        <p:sp>
          <p:nvSpPr>
            <p:cNvPr id="5" name="Прямоугольник 4"/>
            <p:cNvSpPr/>
            <p:nvPr/>
          </p:nvSpPr>
          <p:spPr>
            <a:xfrm>
              <a:off x="2987824" y="4797152"/>
              <a:ext cx="2520280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Талицком районе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социальной политики</a:t>
            </a: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п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о Талицкому району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социального обслуживания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4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1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1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38773334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7361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служащий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8104" y="1340768"/>
            <a:ext cx="3384376" cy="1008112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более 3-х лет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584414440"/>
              </p:ext>
            </p:extLst>
          </p:nvPr>
        </p:nvGraphicFramePr>
        <p:xfrm>
          <a:off x="899592" y="2852936"/>
          <a:ext cx="756084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951550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2019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году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Сведения о доходах, расходах, имуществе и обязательствах имущественного характера за 2018 год представили: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sz="2000" b="1" dirty="0" smtClean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960946"/>
            <a:ext cx="44644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13 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по </a:t>
            </a:r>
            <a:r>
              <a:rPr lang="ru-RU" sz="1600" b="1" dirty="0" err="1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Талицкому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району</a:t>
            </a:r>
            <a:r>
              <a:rPr lang="ru-RU" sz="16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</a:t>
            </a:r>
            <a:endParaRPr lang="ru-RU" sz="16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sz="1600" b="1" dirty="0" smtClean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ru-RU" sz="16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руководителя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22" t="10558" r="23421" b="20370"/>
          <a:stretch/>
        </p:blipFill>
        <p:spPr>
          <a:xfrm>
            <a:off x="4860032" y="3237036"/>
            <a:ext cx="4036615" cy="3024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3"/>
          <a:srcRect l="24544" t="9054" r="23332" b="13365"/>
          <a:stretch/>
        </p:blipFill>
        <p:spPr>
          <a:xfrm>
            <a:off x="899592" y="1358442"/>
            <a:ext cx="3098576" cy="2649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органов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социальной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защиты населения Свердловской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области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24364" t="12182" r="22340" b="9312"/>
          <a:stretch/>
        </p:blipFill>
        <p:spPr>
          <a:xfrm>
            <a:off x="4355976" y="1358442"/>
            <a:ext cx="3211892" cy="26612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464858968"/>
              </p:ext>
            </p:extLst>
          </p:nvPr>
        </p:nvGraphicFramePr>
        <p:xfrm>
          <a:off x="39890" y="3212976"/>
          <a:ext cx="8752114" cy="3767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9993" y="418615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Обеспечение доступа к  информации о деятельности органов социальной защиты населения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области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08761270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60719452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частично удовлетворены качеством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94,12 %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7072</TotalTime>
  <Words>594</Words>
  <Application>Microsoft Office PowerPoint</Application>
  <PresentationFormat>Экран (4:3)</PresentationFormat>
  <Paragraphs>79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Candara</vt:lpstr>
      <vt:lpstr>Symbol</vt:lpstr>
      <vt:lpstr>Times New Roman</vt:lpstr>
      <vt:lpstr>Trebuchet MS</vt:lpstr>
      <vt:lpstr>Wingdings 3</vt:lpstr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ksenya hmeleva</cp:lastModifiedBy>
  <cp:revision>464</cp:revision>
  <cp:lastPrinted>2014-01-31T04:56:33Z</cp:lastPrinted>
  <dcterms:created xsi:type="dcterms:W3CDTF">2013-09-24T14:29:11Z</dcterms:created>
  <dcterms:modified xsi:type="dcterms:W3CDTF">2020-01-29T04:51:49Z</dcterms:modified>
</cp:coreProperties>
</file>