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1" r:id="rId7"/>
    <p:sldId id="264" r:id="rId8"/>
    <p:sldId id="262" r:id="rId9"/>
    <p:sldId id="265" r:id="rId10"/>
    <p:sldId id="266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1203"/>
    <a:srgbClr val="000000"/>
    <a:srgbClr val="4F43EF"/>
    <a:srgbClr val="2BB2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2018 год </c:v>
                </c:pt>
                <c:pt idx="1">
                  <c:v>2019 год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029-42E0-9CC5-3DCFA005654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через МФЦ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2018 год </c:v>
                </c:pt>
                <c:pt idx="1">
                  <c:v>2019 год</c:v>
                </c:pt>
              </c:strCache>
            </c:strRef>
          </c:cat>
          <c:val>
            <c:numRef>
              <c:f>Лист1!$C$2:$C$3</c:f>
              <c:numCache>
                <c:formatCode>0.00%</c:formatCode>
                <c:ptCount val="2"/>
                <c:pt idx="0">
                  <c:v>0.74650000000000005</c:v>
                </c:pt>
                <c:pt idx="1">
                  <c:v>0.7057000000000001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029-42E0-9CC5-3DCFA005654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через Управление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2018 год </c:v>
                </c:pt>
                <c:pt idx="1">
                  <c:v>2019 год</c:v>
                </c:pt>
              </c:strCache>
            </c:strRef>
          </c:cat>
          <c:val>
            <c:numRef>
              <c:f>Лист1!$D$2:$D$3</c:f>
              <c:numCache>
                <c:formatCode>0.00%</c:formatCode>
                <c:ptCount val="2"/>
                <c:pt idx="0">
                  <c:v>0.2535</c:v>
                </c:pt>
                <c:pt idx="1">
                  <c:v>0.29430000000000006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029-42E0-9CC5-3DCFA005654C}"/>
            </c:ext>
          </c:extLst>
        </c:ser>
        <c:axId val="54493184"/>
        <c:axId val="54494720"/>
      </c:barChart>
      <c:catAx>
        <c:axId val="54493184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>
                <a:solidFill>
                  <a:srgbClr val="002060"/>
                </a:solidFill>
              </a:defRPr>
            </a:pPr>
            <a:endParaRPr lang="ru-RU"/>
          </a:p>
        </c:txPr>
        <c:crossAx val="54494720"/>
        <c:crosses val="autoZero"/>
        <c:auto val="1"/>
        <c:lblAlgn val="ctr"/>
        <c:lblOffset val="100"/>
      </c:catAx>
      <c:valAx>
        <c:axId val="54494720"/>
        <c:scaling>
          <c:orientation val="minMax"/>
        </c:scaling>
        <c:axPos val="b"/>
        <c:majorGridlines/>
        <c:numFmt formatCode="0%" sourceLinked="1"/>
        <c:tickLblPos val="nextTo"/>
        <c:crossAx val="54493184"/>
        <c:crosses val="autoZero"/>
        <c:crossBetween val="between"/>
      </c:valAx>
      <c:spPr>
        <a:noFill/>
        <a:ln w="24716">
          <a:noFill/>
        </a:ln>
      </c:spPr>
    </c:plotArea>
    <c:legend>
      <c:legendPos val="r"/>
      <c:layout>
        <c:manualLayout>
          <c:xMode val="edge"/>
          <c:yMode val="edge"/>
          <c:x val="0.72848360655737765"/>
          <c:y val="1.9762845849802403E-2"/>
          <c:w val="0.27151636966431847"/>
          <c:h val="0.27467820075286942"/>
        </c:manualLayout>
      </c:layout>
      <c:txPr>
        <a:bodyPr/>
        <a:lstStyle/>
        <a:p>
          <a:pPr>
            <a:defRPr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</c:chart>
  <c:spPr>
    <a:ln>
      <a:solidFill>
        <a:schemeClr val="tx1"/>
      </a:solidFill>
    </a:ln>
  </c:spPr>
  <c:txPr>
    <a:bodyPr/>
    <a:lstStyle/>
    <a:p>
      <a:pPr>
        <a:defRPr sz="1751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27DB4D-64DE-41C2-BA80-D89B27A0160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1DF354-7278-4DF9-B596-DFC769AA0F52}" type="pres">
      <dgm:prSet presAssocID="{7927DB4D-64DE-41C2-BA80-D89B27A0160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</dgm:ptLst>
  <dgm:cxnLst>
    <dgm:cxn modelId="{B3FDA73D-413C-44BC-81EA-0F9FE35A40D7}" type="presOf" srcId="{7927DB4D-64DE-41C2-BA80-D89B27A0160F}" destId="{C91DF354-7278-4DF9-B596-DFC769AA0F52}" srcOrd="0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5942" y="556492"/>
            <a:ext cx="8915399" cy="1854199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200" dirty="0" smtClean="0">
                <a:solidFill>
                  <a:srgbClr val="5D1203"/>
                </a:solidFill>
                <a:effectLst/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dirty="0" smtClean="0">
                <a:solidFill>
                  <a:srgbClr val="5D1203"/>
                </a:solidFill>
                <a:effectLst/>
                <a:latin typeface="Liberation Serif" panose="02020603050405020304" pitchFamily="18" charset="0"/>
              </a:rPr>
            </a:br>
            <a:r>
              <a:rPr lang="ru-RU" sz="2200" dirty="0" smtClean="0">
                <a:solidFill>
                  <a:srgbClr val="5D1203"/>
                </a:solidFill>
                <a:effectLst/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dirty="0" smtClean="0">
                <a:solidFill>
                  <a:srgbClr val="5D1203"/>
                </a:solidFill>
                <a:effectLst/>
                <a:latin typeface="Liberation Serif" panose="02020603050405020304" pitchFamily="18" charset="0"/>
              </a:rPr>
            </a:br>
            <a:r>
              <a:rPr lang="ru-RU" sz="2200" dirty="0" smtClean="0">
                <a:solidFill>
                  <a:srgbClr val="5D1203"/>
                </a:solidFill>
                <a:effectLst/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dirty="0" smtClean="0">
                <a:solidFill>
                  <a:srgbClr val="5D1203"/>
                </a:solidFill>
                <a:effectLst/>
                <a:latin typeface="Liberation Serif" panose="02020603050405020304" pitchFamily="18" charset="0"/>
              </a:rPr>
            </a:br>
            <a:r>
              <a:rPr lang="ru-RU" sz="2200" dirty="0" smtClean="0">
                <a:solidFill>
                  <a:srgbClr val="5D1203"/>
                </a:solidFill>
                <a:effectLst/>
                <a:latin typeface="Liberation Serif" panose="02020603050405020304" pitchFamily="18" charset="0"/>
              </a:rPr>
              <a:t> Свердловской области по городу Краснотурьинску </a:t>
            </a:r>
            <a:endParaRPr lang="ru-RU" sz="2200" dirty="0">
              <a:solidFill>
                <a:srgbClr val="5D1203"/>
              </a:solidFill>
              <a:effectLst/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5941" y="3456580"/>
            <a:ext cx="8915399" cy="142945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по 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противодействию 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коррупции </a:t>
            </a:r>
            <a:endParaRPr lang="ru-RU" sz="2800" b="1" i="1" dirty="0" smtClean="0">
              <a:solidFill>
                <a:schemeClr val="accent5">
                  <a:lumMod val="7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за 2019  год</a:t>
            </a:r>
            <a:endParaRPr lang="ru-RU" sz="2800" b="1" i="1" dirty="0">
              <a:solidFill>
                <a:schemeClr val="accent5">
                  <a:lumMod val="7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6"/>
            <a:ext cx="8915400" cy="4535055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Выполнение национального плана противодействия коррупции на 2019-2020;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услуг.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3" y="282364"/>
            <a:ext cx="8890721" cy="133268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2019 год</a:t>
            </a:r>
            <a:endParaRPr lang="ru-RU" sz="2400" b="1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1528" y="1742260"/>
            <a:ext cx="8257309" cy="59956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9" y="282894"/>
            <a:ext cx="9084685" cy="113027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5D1203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предупреждению  коррупции </a:t>
            </a:r>
            <a:endParaRPr lang="ru-RU" sz="2800" b="1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521527" y="2558071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Социологический опрос уровня  восприятия коррупции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7" y="3423278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7" y="4380446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7" y="5196257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7" y="1199408"/>
            <a:ext cx="9010795" cy="4417621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организацией.</a:t>
            </a:r>
            <a:endParaRPr lang="ru-RU" sz="1600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  <a:blipFill>
            <a:blip r:embed="rId4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Реализация запланированных мероприятий 2019 год</a:t>
            </a:r>
            <a:endParaRPr lang="ru-RU" sz="2800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3422263" y="2846872"/>
            <a:ext cx="5575852" cy="27034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61039908"/>
              </p:ext>
            </p:extLst>
          </p:nvPr>
        </p:nvGraphicFramePr>
        <p:xfrm>
          <a:off x="1810327" y="2216152"/>
          <a:ext cx="8914823" cy="859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7" cy="1352472"/>
          </a:xfrm>
          <a:blipFill>
            <a:blip r:embed="rId6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5D1203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 политики по городу Краснотурьинску</a:t>
            </a:r>
            <a:endParaRPr lang="ru-RU" sz="2000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14401" y="1757548"/>
            <a:ext cx="3942608" cy="3669475"/>
          </a:xfrm>
          <a:prstGeom prst="ellipse">
            <a:avLst/>
          </a:prstGeom>
          <a:blipFill>
            <a:blip r:embed="rId7"/>
            <a:tile tx="0" ty="0" sx="100000" sy="100000" flip="none" algn="tl"/>
          </a:blip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2018 год – 2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(в 1 квартале состоялись  два заседания комиссии, на которых были рассмотрены вопросы выполнения 8 государственными гражданскими служащими  иной оплачиваемой работы; конфликта интересов          выявлено не было)</a:t>
            </a:r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6542698" y="1971304"/>
            <a:ext cx="4976367" cy="3705101"/>
          </a:xfrm>
          <a:prstGeom prst="ellipse">
            <a:avLst/>
          </a:prstGeom>
          <a:blipFill>
            <a:blip r:embed="rId7"/>
            <a:tile tx="0" ty="0" sx="100000" sy="100000" flip="none" algn="tl"/>
          </a:blip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2019 год – 1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(во 2 квартале состоялось одно заседание комиссии, на котором был  рассмотрен вопрос о выполнении государственным гражданским служащим  иной оплачиваемой работы: конфликта  интересов выявлено не было)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0001" y="337782"/>
            <a:ext cx="8927667" cy="1684982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  <a:endParaRPr lang="ru-RU" sz="2800" b="1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407565" y="2743857"/>
            <a:ext cx="4350328" cy="34352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 smtClean="0">
                <a:latin typeface="Liberation Serif" panose="02020603050405020304" pitchFamily="18" charset="0"/>
              </a:rPr>
              <a:t>В 2019 году сведения о доходах, расходах, </a:t>
            </a:r>
            <a:r>
              <a:rPr lang="ru-RU" sz="2400" dirty="0" err="1" smtClean="0">
                <a:latin typeface="Liberation Serif" panose="02020603050405020304" pitchFamily="18" charset="0"/>
              </a:rPr>
              <a:t>иму-ществе</a:t>
            </a:r>
            <a:r>
              <a:rPr lang="ru-RU" sz="2400" dirty="0" smtClean="0">
                <a:latin typeface="Liberation Serif" panose="02020603050405020304" pitchFamily="18" charset="0"/>
              </a:rPr>
              <a:t> и обязательствах имущественного характера представили 8 государственных служащих Управления социальной политики по городу Краснотурьинску</a:t>
            </a: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7421" y="2208809"/>
            <a:ext cx="4436486" cy="3752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4412" y="2493818"/>
            <a:ext cx="8915400" cy="377762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txBody>
          <a:bodyPr/>
          <a:lstStyle/>
          <a:p>
            <a:pPr>
              <a:buClr>
                <a:schemeClr val="accent6">
                  <a:lumMod val="50000"/>
                </a:schemeClr>
              </a:buClr>
            </a:pP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pPr>
              <a:buClr>
                <a:schemeClr val="accent6">
                  <a:lumMod val="50000"/>
                </a:schemeClr>
              </a:buClr>
            </a:pPr>
            <a:endParaRPr lang="ru-RU" sz="2000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>
              <a:buClr>
                <a:schemeClr val="accent6">
                  <a:lumMod val="50000"/>
                </a:schemeClr>
              </a:buClr>
            </a:pP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pPr>
              <a:buClr>
                <a:schemeClr val="accent6">
                  <a:lumMod val="50000"/>
                </a:schemeClr>
              </a:buClr>
            </a:pPr>
            <a:endParaRPr lang="ru-RU" sz="2000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>
              <a:buClr>
                <a:schemeClr val="accent6">
                  <a:lumMod val="50000"/>
                </a:schemeClr>
              </a:buClr>
            </a:pP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394695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</a:t>
            </a:r>
            <a:b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служащими в 2019 году </a:t>
            </a:r>
            <a:endParaRPr lang="ru-RU" sz="2400" b="1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4401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03404316"/>
              </p:ext>
            </p:extLst>
          </p:nvPr>
        </p:nvGraphicFramePr>
        <p:xfrm>
          <a:off x="2776846" y="2511571"/>
          <a:ext cx="7239000" cy="3754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831" y="236183"/>
            <a:ext cx="8915400" cy="171269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государственных услуг </a:t>
            </a:r>
            <a: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/>
            </a:r>
            <a:b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</a:br>
            <a: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через </a:t>
            </a:r>
            <a:r>
              <a:rPr lang="ru-RU" alt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филиалы многофункциональных центров (МФЦ)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0043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50949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</a:t>
            </a: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2019 </a:t>
            </a: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год</a:t>
            </a:r>
            <a:endParaRPr lang="ru-RU" sz="2800" b="1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9345" y="3565237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2017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34401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2019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96873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2018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416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5073" y="154379"/>
            <a:ext cx="8911687" cy="1270659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о деятельности Управления социальной </a:t>
            </a:r>
            <a:b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политики по городу Краснотурьинску</a:t>
            </a:r>
            <a:endParaRPr lang="ru-RU" sz="2400" dirty="0">
              <a:solidFill>
                <a:srgbClr val="5D1203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4473" y="1436914"/>
            <a:ext cx="6305798" cy="4595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416609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660862"/>
            <a:ext cx="10911840" cy="105156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dirty="0">
              <a:solidFill>
                <a:srgbClr val="5D1203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3559957" y="1917208"/>
            <a:ext cx="5828145" cy="674255"/>
          </a:xfrm>
          <a:prstGeom prst="flowChartTermina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b="1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3595582" y="2891644"/>
            <a:ext cx="5828147" cy="674255"/>
          </a:xfrm>
          <a:prstGeom prst="flowChartTerminator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b="1" dirty="0" smtClean="0">
                <a:latin typeface="Liberation Serif" panose="02020603050405020304" pitchFamily="18" charset="0"/>
              </a:rPr>
              <a:t>В электронном виде на официальном сайте в сети Интернет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18213" y="3854202"/>
            <a:ext cx="6626431" cy="789050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1900" b="1" dirty="0" smtClean="0">
                <a:latin typeface="Liberation Serif" panose="02020603050405020304" pitchFamily="18" charset="0"/>
              </a:rPr>
              <a:t>По «телефону доверия» по вопросам противодействия коррупции 8(34384)6-64-44</a:t>
            </a:r>
            <a:endParaRPr lang="ru-RU" sz="1900" b="1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3823857" y="4983020"/>
            <a:ext cx="5828145" cy="674255"/>
          </a:xfrm>
          <a:prstGeom prst="flowChartTermina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b="1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0805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567</TotalTime>
  <Words>549</Words>
  <Application>Microsoft Office PowerPoint</Application>
  <PresentationFormat>Произвольный</PresentationFormat>
  <Paragraphs>61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по городу Краснотурьинску </vt:lpstr>
      <vt:lpstr>Основные направления работы Управления в целях выполнения плана мероприятий по противодействию коррупции за 2019 год</vt:lpstr>
      <vt:lpstr>Контроль за исполнением мер по  предупреждению  коррупции </vt:lpstr>
      <vt:lpstr>Реализация запланированных мероприятий 2019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по городу Краснотурьинску</vt:lpstr>
      <vt:lpstr>Предоставление сведений о доходах,  расходах, имуществе и обязательствах имущественного характера</vt:lpstr>
      <vt:lpstr>Сведения о проверке достоверности сведений, представленных гражданскими  служащими в 2019 году </vt:lpstr>
      <vt:lpstr>Предоставление государственных услуг  через филиалы многофункциональных центров (МФЦ)</vt:lpstr>
      <vt:lpstr>Результаты деятельности Управления в рамках работы с обращениями граждан и организаций по фактам коррупции за 2019 год</vt:lpstr>
      <vt:lpstr>Обеспечение доступа к информации  о деятельности Управления социальной  политики по городу Краснотурьинску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Ejova</cp:lastModifiedBy>
  <cp:revision>59</cp:revision>
  <dcterms:created xsi:type="dcterms:W3CDTF">2019-10-09T06:51:55Z</dcterms:created>
  <dcterms:modified xsi:type="dcterms:W3CDTF">2020-01-28T10:04:52Z</dcterms:modified>
</cp:coreProperties>
</file>