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76" r:id="rId3"/>
    <p:sldId id="257" r:id="rId4"/>
    <p:sldId id="277" r:id="rId5"/>
    <p:sldId id="275" r:id="rId6"/>
    <p:sldId id="268" r:id="rId7"/>
    <p:sldId id="270" r:id="rId8"/>
    <p:sldId id="272" r:id="rId9"/>
    <p:sldId id="269" r:id="rId10"/>
    <p:sldId id="264" r:id="rId11"/>
    <p:sldId id="278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60" autoAdjust="0"/>
    <p:restoredTop sz="93124" autoAdjust="0"/>
  </p:normalViewPr>
  <p:slideViewPr>
    <p:cSldViewPr>
      <p:cViewPr varScale="1">
        <p:scale>
          <a:sx n="66" d="100"/>
          <a:sy n="66" d="100"/>
        </p:scale>
        <p:origin x="15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5C2F46-3F1B-47E0-862E-5F3CE513830C}" type="datetimeFigureOut">
              <a:rPr lang="ru-RU" smtClean="0"/>
              <a:pPr/>
              <a:t>27.02.2016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37957-7B41-4A2F-8CCA-95660CA823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116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037957-7B41-4A2F-8CCA-95660CA8238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9576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037957-7B41-4A2F-8CCA-95660CA82389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380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ACCB7-2FB6-458C-9676-4024F4746A51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5BA1B-B93D-4124-9A32-A73FD2935988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EB5E-7C4F-4191-BE5D-480C6F7C71E6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148CE-CECA-4EA3-97A6-76D37A39A376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7F6E-42EF-4FF3-97F8-85B705748193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9B981-046A-4AD2-A52E-2F9805179B5C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B9F3-0D73-4FB9-AEE2-D479A6FB2A84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AB8FB-CB61-4935-8377-67FFE8AC8F11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09AE4-FAC5-4E1E-807F-3F2C4088455E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61552-90A7-467D-AB6F-8B84045B24B9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29700-70DE-4576-A777-E353E3F7D6D1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00605-0893-4408-896E-11B0EBD0E83F}" type="datetime1">
              <a:rPr lang="ru-RU" smtClean="0"/>
              <a:pPr/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2043658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Внедрение стандарта профессиональной деятельности на базе </a:t>
            </a:r>
            <a:r>
              <a:rPr lang="ru-RU" sz="2000" b="1" dirty="0" err="1" smtClean="0"/>
              <a:t>пилотных</a:t>
            </a:r>
            <a:r>
              <a:rPr lang="ru-RU" sz="2000" b="1" dirty="0" smtClean="0"/>
              <a:t> площадок, созданных в субъектах Российской Федерации с целью апробации и распространения лучших практик и примерных моделей межведомственного взаимодействия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797152"/>
            <a:ext cx="6400800" cy="1512168"/>
          </a:xfrm>
        </p:spPr>
        <p:txBody>
          <a:bodyPr>
            <a:normAutofit/>
          </a:bodyPr>
          <a:lstStyle/>
          <a:p>
            <a:endParaRPr lang="ru-RU" sz="2000" b="1" i="1" dirty="0" smtClean="0">
              <a:solidFill>
                <a:schemeClr val="tx1"/>
              </a:solidFill>
            </a:endParaRPr>
          </a:p>
          <a:p>
            <a:r>
              <a:rPr lang="ru-RU" sz="2000" dirty="0" smtClean="0">
                <a:solidFill>
                  <a:schemeClr val="tx1"/>
                </a:solidFill>
              </a:rPr>
              <a:t>Забродин Ю.М., проректор МГППУ, научный руководитель работ по внедрению профстандартов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260648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Министерство образования и науки РФ</a:t>
            </a: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УМО Вузов России по психолого-педагогическому образованию</a:t>
            </a: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Московский городской психолого-педагогический университет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033341"/>
              </p:ext>
            </p:extLst>
          </p:nvPr>
        </p:nvGraphicFramePr>
        <p:xfrm>
          <a:off x="455352" y="1616986"/>
          <a:ext cx="8233297" cy="47333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13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5496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2130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9774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399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61392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1796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№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Мероприятия</a:t>
                      </a:r>
                      <a:endParaRPr lang="ru-RU" sz="10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Ожидаемые результаты</a:t>
                      </a:r>
                      <a:endParaRPr lang="ru-RU" sz="10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Заказчики и исполнители</a:t>
                      </a:r>
                      <a:endParaRPr lang="ru-RU" sz="10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/>
                </a:tc>
                <a:tc gridSpan="2">
                  <a:txBody>
                    <a:bodyPr/>
                    <a:lstStyle/>
                    <a:p>
                      <a:pPr marR="2082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Срок выполнения</a:t>
                      </a:r>
                      <a:endParaRPr lang="ru-RU" sz="10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796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/>
                </a:tc>
                <a:tc gridSpan="5"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96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000" dirty="0" smtClean="0">
                          <a:effectLst/>
                        </a:rPr>
                        <a:t>1.</a:t>
                      </a: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effectLst/>
                        </a:rPr>
                        <a:t>Организационно-подготовительный этап</a:t>
                      </a:r>
                      <a:endParaRPr lang="ru-RU" sz="1200" b="1" dirty="0" smtClean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58596" marR="5859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Июнь 201</a:t>
                      </a:r>
                      <a:r>
                        <a:rPr lang="en-US" sz="1000" dirty="0">
                          <a:effectLst/>
                        </a:rPr>
                        <a:t>6 </a:t>
                      </a:r>
                      <a:r>
                        <a:rPr lang="ru-RU" sz="1000" dirty="0">
                          <a:effectLst/>
                        </a:rPr>
                        <a:t>года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78173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000" dirty="0" smtClean="0">
                          <a:effectLst/>
                        </a:rPr>
                        <a:t>2.</a:t>
                      </a: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Подготовка проекта нормативных документов, регламентирующих работу площадок по апробации и внедрению профессионального </a:t>
                      </a:r>
                      <a:r>
                        <a:rPr lang="ru-RU" sz="1000" dirty="0" smtClean="0">
                          <a:effectLst/>
                        </a:rPr>
                        <a:t>стандарта</a:t>
                      </a:r>
                      <a:r>
                        <a:rPr lang="en-US" sz="1000" dirty="0" smtClean="0">
                          <a:effectLst/>
                        </a:rPr>
                        <a:t>  </a:t>
                      </a:r>
                      <a:r>
                        <a:rPr lang="ru-RU" sz="1000" dirty="0" err="1" smtClean="0">
                          <a:effectLst/>
                        </a:rPr>
                        <a:t>соц</a:t>
                      </a:r>
                      <a:r>
                        <a:rPr lang="ru-RU" sz="1000" baseline="0" dirty="0" smtClean="0">
                          <a:effectLst/>
                        </a:rPr>
                        <a:t> сферы</a:t>
                      </a:r>
                      <a:r>
                        <a:rPr lang="ru-RU" sz="1000" dirty="0" smtClean="0">
                          <a:effectLst/>
                        </a:rPr>
                        <a:t> </a:t>
                      </a:r>
                      <a:r>
                        <a:rPr lang="ru-RU" sz="1000" dirty="0">
                          <a:effectLst/>
                        </a:rPr>
                        <a:t>(далее - ПС </a:t>
                      </a:r>
                      <a:r>
                        <a:rPr lang="ru-RU" sz="1000" dirty="0" smtClean="0">
                          <a:effectLst/>
                        </a:rPr>
                        <a:t> СС)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Положение о пилотной региональной (муниципальной) площадке и примерный регламент ее деятельности 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Минтруд России, Минобрнауки </a:t>
                      </a:r>
                      <a:r>
                        <a:rPr lang="ru-RU" sz="1000" dirty="0">
                          <a:effectLst/>
                        </a:rPr>
                        <a:t>России, МГППУ, </a:t>
                      </a:r>
                      <a:r>
                        <a:rPr lang="ru-RU" sz="1000" dirty="0" smtClean="0">
                          <a:effectLst/>
                        </a:rPr>
                        <a:t>руководители </a:t>
                      </a:r>
                      <a:r>
                        <a:rPr lang="ru-RU" sz="1000" dirty="0">
                          <a:effectLst/>
                        </a:rPr>
                        <a:t>пилотных региональных (муниципальных) площадок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Декабрь 2015 – февраль 2016 года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9847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000" dirty="0" smtClean="0">
                          <a:effectLst/>
                        </a:rPr>
                        <a:t>3.</a:t>
                      </a: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Формирование группы экспертов для оценки результатов апробации и  внедрения ПС </a:t>
                      </a:r>
                      <a:r>
                        <a:rPr lang="ru-RU" sz="1000" dirty="0" smtClean="0">
                          <a:effectLst/>
                        </a:rPr>
                        <a:t> СС </a:t>
                      </a:r>
                      <a:r>
                        <a:rPr lang="ru-RU" sz="1000" dirty="0">
                          <a:effectLst/>
                        </a:rPr>
                        <a:t>на базе </a:t>
                      </a:r>
                      <a:r>
                        <a:rPr lang="ru-RU" sz="1000" dirty="0" err="1">
                          <a:effectLst/>
                        </a:rPr>
                        <a:t>пилотных</a:t>
                      </a:r>
                      <a:r>
                        <a:rPr lang="ru-RU" sz="1000" dirty="0">
                          <a:effectLst/>
                        </a:rPr>
                        <a:t> региональных (муниципальных) площадок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Состав группы экспертов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Минтруд России, МГППУ</a:t>
                      </a:r>
                      <a:r>
                        <a:rPr lang="ru-RU" sz="1000" dirty="0">
                          <a:effectLst/>
                        </a:rPr>
                        <a:t>, </a:t>
                      </a:r>
                      <a:r>
                        <a:rPr lang="ru-RU" sz="1000" dirty="0" smtClean="0">
                          <a:effectLst/>
                        </a:rPr>
                        <a:t>руководители </a:t>
                      </a:r>
                      <a:r>
                        <a:rPr lang="ru-RU" sz="1000" dirty="0">
                          <a:effectLst/>
                        </a:rPr>
                        <a:t>пилотных региональных (муниципальных) площадок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Декабрь 2015 – февраль 2016 года </a:t>
                      </a:r>
                      <a:endParaRPr lang="ru-RU" sz="100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25786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000" dirty="0" smtClean="0">
                          <a:effectLst/>
                        </a:rPr>
                        <a:t>4.</a:t>
                      </a: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Организация деятельности </a:t>
                      </a:r>
                      <a:r>
                        <a:rPr lang="ru-RU" sz="1000" dirty="0" err="1">
                          <a:effectLst/>
                        </a:rPr>
                        <a:t>пилотных</a:t>
                      </a:r>
                      <a:r>
                        <a:rPr lang="ru-RU" sz="1000" dirty="0">
                          <a:effectLst/>
                        </a:rPr>
                        <a:t> региональных (муниципальных) площадок, в т.ч. разработка плана проведения апробации и поэтапного внедрения ПС </a:t>
                      </a:r>
                      <a:r>
                        <a:rPr lang="ru-RU" sz="1000" dirty="0" smtClean="0">
                          <a:effectLst/>
                        </a:rPr>
                        <a:t>СС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Проект плана проведения апробации и поэтапного внедрения ПС 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Минтруд России, Минобрнауки </a:t>
                      </a:r>
                      <a:r>
                        <a:rPr lang="ru-RU" sz="1000" dirty="0">
                          <a:effectLst/>
                        </a:rPr>
                        <a:t>России, МГППУ, ФПОР,  региональные (муниципальные) органы </a:t>
                      </a:r>
                      <a:r>
                        <a:rPr lang="ru-RU" sz="1000" dirty="0" smtClean="0">
                          <a:effectLst/>
                        </a:rPr>
                        <a:t>управления, </a:t>
                      </a:r>
                      <a:r>
                        <a:rPr lang="ru-RU" sz="1000" dirty="0">
                          <a:effectLst/>
                        </a:rPr>
                        <a:t>руководители пилотных региональных  площадок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Февраль-декабрь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2016 </a:t>
                      </a:r>
                      <a:r>
                        <a:rPr lang="ru-RU" sz="1000" dirty="0">
                          <a:effectLst/>
                        </a:rPr>
                        <a:t>года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1878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000" dirty="0" smtClean="0">
                          <a:effectLst/>
                        </a:rPr>
                        <a:t>5.</a:t>
                      </a: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Всероссийский семинар - вебинар по обсуждению промежуточных итогов подготовительного этапа внедрения стандарта ПС </a:t>
                      </a:r>
                      <a:r>
                        <a:rPr lang="ru-RU" sz="1000" baseline="0" dirty="0" smtClean="0">
                          <a:effectLst/>
                        </a:rPr>
                        <a:t> СС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Согласованный план проведения апробации и поэтапного внедрения ПС 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</a:rPr>
                        <a:t>Минтруд. Минобрнауки </a:t>
                      </a:r>
                      <a:r>
                        <a:rPr lang="ru-RU" sz="1000" dirty="0">
                          <a:effectLst/>
                        </a:rPr>
                        <a:t>России, </a:t>
                      </a:r>
                      <a:r>
                        <a:rPr lang="ru-RU" sz="1000" dirty="0" smtClean="0">
                          <a:effectLst/>
                        </a:rPr>
                        <a:t>  </a:t>
                      </a:r>
                      <a:r>
                        <a:rPr lang="ru-RU" sz="1000" dirty="0">
                          <a:effectLst/>
                        </a:rPr>
                        <a:t>МГППУ, региональные органы управления </a:t>
                      </a:r>
                      <a:r>
                        <a:rPr lang="ru-RU" sz="1000" dirty="0" smtClean="0">
                          <a:effectLst/>
                        </a:rPr>
                        <a:t>,</a:t>
                      </a:r>
                      <a:endParaRPr lang="ru-RU" sz="10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руководители пилотных площадок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Декабрь 2015 – февраль 2016 года</a:t>
                      </a:r>
                      <a:endParaRPr lang="ru-RU" sz="1000" dirty="0">
                        <a:effectLst/>
                        <a:latin typeface="Cambria"/>
                        <a:ea typeface="Times New Roman"/>
                        <a:cs typeface="Times New Roman"/>
                      </a:endParaRPr>
                    </a:p>
                  </a:txBody>
                  <a:tcPr marL="58596" marR="58596" marT="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5612" y="577805"/>
            <a:ext cx="822084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ПЛАН совместных действий </a:t>
            </a:r>
            <a:endParaRPr kumimoji="0" lang="en-US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Московского городского психолого-педагогического университета (МГППУ)</a:t>
            </a:r>
            <a:endParaRPr kumimoji="0" lang="en-US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/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рабочей группы Минтруда России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мероприятия по апробации и внедрению ПРОФЕССИОНАЛЬН</a:t>
            </a:r>
            <a:r>
              <a:rPr lang="ru-RU" altLang="ru-RU" sz="1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ЫХ</a:t>
            </a: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СТАНДАРТОВ</a:t>
            </a:r>
            <a:r>
              <a:rPr kumimoji="0" lang="ru-RU" altLang="ru-RU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социальной сфере</a:t>
            </a:r>
            <a:endParaRPr kumimoji="0" lang="en-US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839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 задачи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340768"/>
            <a:ext cx="8820472" cy="4925143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Цель – </a:t>
            </a:r>
            <a:r>
              <a:rPr lang="ru-RU" dirty="0" smtClean="0"/>
              <a:t>обеспечение условий для эффективного внедрения стандарта профессиональной деятельности работника социальной сферы в субъектах Российской Федерации на базе </a:t>
            </a:r>
            <a:r>
              <a:rPr lang="ru-RU" dirty="0" err="1" smtClean="0"/>
              <a:t>пилотных</a:t>
            </a:r>
            <a:r>
              <a:rPr lang="ru-RU" dirty="0" smtClean="0"/>
              <a:t> площадок </a:t>
            </a:r>
          </a:p>
          <a:p>
            <a:r>
              <a:rPr lang="ru-RU" b="1" dirty="0" smtClean="0"/>
              <a:t>Задачи: </a:t>
            </a:r>
            <a:endParaRPr lang="ru-RU" dirty="0" smtClean="0"/>
          </a:p>
          <a:p>
            <a:pPr lvl="1"/>
            <a:r>
              <a:rPr lang="ru-RU" dirty="0" smtClean="0"/>
              <a:t>Проведение </a:t>
            </a:r>
            <a:r>
              <a:rPr lang="ru-RU" i="1" dirty="0" smtClean="0"/>
              <a:t>общественно-профессионального обсуждения модели стандарта профессиональной деятельности</a:t>
            </a:r>
            <a:endParaRPr lang="ru-RU" dirty="0" smtClean="0"/>
          </a:p>
          <a:p>
            <a:pPr lvl="1"/>
            <a:r>
              <a:rPr lang="ru-RU" dirty="0" smtClean="0"/>
              <a:t>Анализ содержания </a:t>
            </a:r>
            <a:r>
              <a:rPr lang="ru-RU" i="1" dirty="0" smtClean="0"/>
              <a:t>существующих федеральных государственных образовательных стандартов высшего образования </a:t>
            </a:r>
            <a:r>
              <a:rPr lang="ru-RU" dirty="0" smtClean="0"/>
              <a:t>по подготовке специалистов социальной сферы и разработка предложений по модернизации содержания ФГОС ВО и программ ДПО в соответствии со стандартом профессиональной деятельности (получение дополнительной квалификации) </a:t>
            </a:r>
          </a:p>
          <a:p>
            <a:pPr lvl="1"/>
            <a:r>
              <a:rPr lang="ru-RU" dirty="0" smtClean="0"/>
              <a:t>Внедрение </a:t>
            </a:r>
            <a:r>
              <a:rPr lang="ru-RU" i="1" dirty="0" smtClean="0"/>
              <a:t>стандарта профессиональной деятельности </a:t>
            </a:r>
            <a:r>
              <a:rPr lang="ru-RU" dirty="0" smtClean="0"/>
              <a:t>на базе региональной стажировочной площадки с учетом региональных особенностей и регламентов (моделей) межведомственного взаимодействия.</a:t>
            </a:r>
          </a:p>
          <a:p>
            <a:endParaRPr lang="ru-RU" dirty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513" y="260648"/>
            <a:ext cx="6986737" cy="799565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С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хема организации деятельности по проекту на федеральном и региональном  уровнях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76398" y="1282552"/>
            <a:ext cx="7128792" cy="504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black"/>
                </a:solidFill>
              </a:rPr>
              <a:t>Министерство труда Российской Федерации,  </a:t>
            </a:r>
          </a:p>
          <a:p>
            <a:pPr algn="ctr"/>
            <a:r>
              <a:rPr lang="ru-RU" sz="1400" b="1" dirty="0" smtClean="0">
                <a:solidFill>
                  <a:prstClr val="black"/>
                </a:solidFill>
              </a:rPr>
              <a:t>Министерство образования и науки Российской Федерации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76398" y="3708566"/>
            <a:ext cx="2114356" cy="87997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black"/>
                </a:solidFill>
              </a:rPr>
              <a:t>Рабочая группа Минтруда России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97404" y="4952004"/>
            <a:ext cx="2419672" cy="119490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black"/>
                </a:solidFill>
              </a:rPr>
              <a:t>Федеральное Учебно-методическое объединение по УГСН «Образование и педагогические науки»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95748" y="2611819"/>
            <a:ext cx="2275656" cy="80219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black"/>
                </a:solidFill>
              </a:rPr>
              <a:t>МГППУ, исполнительная дирекция Проекта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800278" y="2230561"/>
            <a:ext cx="3593154" cy="576064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black"/>
                </a:solidFill>
              </a:rPr>
              <a:t>Региональный орган управления, регион </a:t>
            </a:r>
            <a:r>
              <a:rPr lang="en-US" sz="1400" b="1" dirty="0" smtClean="0">
                <a:solidFill>
                  <a:prstClr val="black"/>
                </a:solidFill>
              </a:rPr>
              <a:t>N</a:t>
            </a:r>
            <a:endParaRPr lang="ru-RU" sz="1400" b="1" dirty="0">
              <a:solidFill>
                <a:prstClr val="black"/>
              </a:solidFill>
            </a:endParaRPr>
          </a:p>
        </p:txBody>
      </p:sp>
      <p:cxnSp>
        <p:nvCxnSpPr>
          <p:cNvPr id="38" name="Прямая со стрелкой 37"/>
          <p:cNvCxnSpPr/>
          <p:nvPr/>
        </p:nvCxnSpPr>
        <p:spPr>
          <a:xfrm>
            <a:off x="4889122" y="1850058"/>
            <a:ext cx="0" cy="35417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H="1">
            <a:off x="1792258" y="1849304"/>
            <a:ext cx="381744" cy="76251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25" idx="3"/>
          </p:cNvCxnSpPr>
          <p:nvPr/>
        </p:nvCxnSpPr>
        <p:spPr>
          <a:xfrm flipV="1">
            <a:off x="2717076" y="4653408"/>
            <a:ext cx="400570" cy="89604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кругленный прямоугольник 25"/>
          <p:cNvSpPr/>
          <p:nvPr/>
        </p:nvSpPr>
        <p:spPr>
          <a:xfrm>
            <a:off x="3131840" y="2924944"/>
            <a:ext cx="4464496" cy="3168352"/>
          </a:xfrm>
          <a:prstGeom prst="roundRect">
            <a:avLst>
              <a:gd name="adj" fmla="val 9046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400" b="1" u="sng" dirty="0">
                <a:solidFill>
                  <a:prstClr val="black"/>
                </a:solidFill>
              </a:rPr>
              <a:t>Подпроект </a:t>
            </a:r>
            <a:r>
              <a:rPr lang="en-US" sz="1400" b="1" u="sng" dirty="0" smtClean="0">
                <a:solidFill>
                  <a:prstClr val="black"/>
                </a:solidFill>
              </a:rPr>
              <a:t>N </a:t>
            </a:r>
            <a:endParaRPr lang="ru-RU" sz="1400" b="1" u="sng" dirty="0" smtClean="0">
              <a:solidFill>
                <a:prstClr val="black"/>
              </a:solidFill>
            </a:endParaRPr>
          </a:p>
          <a:p>
            <a:pPr algn="ctr"/>
            <a:r>
              <a:rPr lang="ru-RU" sz="1400" b="1" dirty="0" smtClean="0">
                <a:solidFill>
                  <a:prstClr val="black"/>
                </a:solidFill>
              </a:rPr>
              <a:t>Стажировочная </a:t>
            </a:r>
            <a:r>
              <a:rPr lang="ru-RU" sz="1400" b="1" dirty="0">
                <a:solidFill>
                  <a:prstClr val="black"/>
                </a:solidFill>
              </a:rPr>
              <a:t>площадка </a:t>
            </a:r>
            <a:r>
              <a:rPr lang="en-US" sz="1400" b="1" dirty="0">
                <a:solidFill>
                  <a:prstClr val="black"/>
                </a:solidFill>
              </a:rPr>
              <a:t>N</a:t>
            </a:r>
            <a:endParaRPr lang="ru-RU" sz="1400" b="1" dirty="0">
              <a:solidFill>
                <a:prstClr val="black"/>
              </a:solidFill>
            </a:endParaRPr>
          </a:p>
          <a:p>
            <a:pPr algn="ctr"/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458048" y="3951944"/>
            <a:ext cx="1742289" cy="114014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prstClr val="black"/>
                </a:solidFill>
              </a:rPr>
              <a:t>Базовая организация (вуз, ипк)</a:t>
            </a:r>
            <a:endParaRPr lang="ru-RU" sz="1600" b="1" dirty="0">
              <a:solidFill>
                <a:prstClr val="black"/>
              </a:solidFill>
            </a:endParaRPr>
          </a:p>
        </p:txBody>
      </p:sp>
      <p:cxnSp>
        <p:nvCxnSpPr>
          <p:cNvPr id="45" name="Прямая со стрелкой 44"/>
          <p:cNvCxnSpPr>
            <a:stCxn id="34" idx="3"/>
            <a:endCxn id="19" idx="1"/>
          </p:cNvCxnSpPr>
          <p:nvPr/>
        </p:nvCxnSpPr>
        <p:spPr>
          <a:xfrm flipV="1">
            <a:off x="5200337" y="4163907"/>
            <a:ext cx="233707" cy="35810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34" idx="3"/>
            <a:endCxn id="23" idx="1"/>
          </p:cNvCxnSpPr>
          <p:nvPr/>
        </p:nvCxnSpPr>
        <p:spPr>
          <a:xfrm>
            <a:off x="5200337" y="4522016"/>
            <a:ext cx="236464" cy="30305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34" idx="3"/>
            <a:endCxn id="24" idx="1"/>
          </p:cNvCxnSpPr>
          <p:nvPr/>
        </p:nvCxnSpPr>
        <p:spPr>
          <a:xfrm>
            <a:off x="5200337" y="4522016"/>
            <a:ext cx="19735" cy="91471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Скругленный прямоугольник 22"/>
          <p:cNvSpPr/>
          <p:nvPr/>
        </p:nvSpPr>
        <p:spPr>
          <a:xfrm>
            <a:off x="5436801" y="4598609"/>
            <a:ext cx="1770211" cy="45291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Региональные центры социальных услуг</a:t>
            </a:r>
            <a:endParaRPr lang="ru-RU" sz="1200" b="1" dirty="0">
              <a:solidFill>
                <a:prstClr val="black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434044" y="3857888"/>
            <a:ext cx="1822938" cy="612037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Учреждения социальной сферы</a:t>
            </a:r>
            <a:endParaRPr lang="ru-RU" sz="1200" b="1" dirty="0">
              <a:solidFill>
                <a:prstClr val="black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220072" y="5229200"/>
            <a:ext cx="2304256" cy="41505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Муниципальные учреждения</a:t>
            </a:r>
            <a:r>
              <a:rPr lang="ru-RU" sz="1400" b="1" dirty="0" smtClean="0">
                <a:solidFill>
                  <a:prstClr val="black"/>
                </a:solidFill>
              </a:rPr>
              <a:t> </a:t>
            </a:r>
            <a:r>
              <a:rPr lang="ru-RU" sz="1200" b="1" dirty="0" smtClean="0">
                <a:solidFill>
                  <a:prstClr val="black"/>
                </a:solidFill>
              </a:rPr>
              <a:t>социальной помощи и защиты</a:t>
            </a:r>
            <a:endParaRPr lang="ru-RU" sz="1200" b="1" dirty="0">
              <a:solidFill>
                <a:prstClr val="black"/>
              </a:solidFill>
            </a:endParaRPr>
          </a:p>
        </p:txBody>
      </p:sp>
      <p:grpSp>
        <p:nvGrpSpPr>
          <p:cNvPr id="6" name="Группа 101"/>
          <p:cNvGrpSpPr/>
          <p:nvPr/>
        </p:nvGrpSpPr>
        <p:grpSpPr>
          <a:xfrm>
            <a:off x="7207012" y="2518593"/>
            <a:ext cx="317316" cy="2918135"/>
            <a:chOff x="7207012" y="2518593"/>
            <a:chExt cx="317316" cy="2918135"/>
          </a:xfrm>
        </p:grpSpPr>
        <p:cxnSp>
          <p:nvCxnSpPr>
            <p:cNvPr id="57" name="Соединительная линия уступом 56"/>
            <p:cNvCxnSpPr>
              <a:stCxn id="28" idx="3"/>
              <a:endCxn id="19" idx="3"/>
            </p:cNvCxnSpPr>
            <p:nvPr/>
          </p:nvCxnSpPr>
          <p:spPr>
            <a:xfrm flipH="1">
              <a:off x="7256982" y="2518593"/>
              <a:ext cx="136450" cy="1645314"/>
            </a:xfrm>
            <a:prstGeom prst="bentConnector3">
              <a:avLst>
                <a:gd name="adj1" fmla="val -167534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Соединительная линия уступом 60"/>
            <p:cNvCxnSpPr>
              <a:stCxn id="28" idx="3"/>
              <a:endCxn id="23" idx="3"/>
            </p:cNvCxnSpPr>
            <p:nvPr/>
          </p:nvCxnSpPr>
          <p:spPr>
            <a:xfrm flipH="1">
              <a:off x="7207012" y="2518593"/>
              <a:ext cx="186420" cy="2306473"/>
            </a:xfrm>
            <a:prstGeom prst="bentConnector3">
              <a:avLst>
                <a:gd name="adj1" fmla="val -122626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Соединительная линия уступом 64"/>
            <p:cNvCxnSpPr>
              <a:stCxn id="28" idx="3"/>
              <a:endCxn id="24" idx="3"/>
            </p:cNvCxnSpPr>
            <p:nvPr/>
          </p:nvCxnSpPr>
          <p:spPr>
            <a:xfrm>
              <a:off x="7393432" y="2518593"/>
              <a:ext cx="130896" cy="2918135"/>
            </a:xfrm>
            <a:prstGeom prst="bentConnector3">
              <a:avLst>
                <a:gd name="adj1" fmla="val 274642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4" name="Picture 2" descr="D:\Фотошоп\Картинки в помощь\эмблемы\золотой глобус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04448" y="6193656"/>
            <a:ext cx="373973" cy="5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1" name="Прямая со стрелкой 80"/>
          <p:cNvCxnSpPr>
            <a:stCxn id="27" idx="3"/>
          </p:cNvCxnSpPr>
          <p:nvPr/>
        </p:nvCxnSpPr>
        <p:spPr>
          <a:xfrm>
            <a:off x="2671404" y="3012917"/>
            <a:ext cx="446242" cy="69564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>
            <a:stCxn id="16" idx="3"/>
          </p:cNvCxnSpPr>
          <p:nvPr/>
        </p:nvCxnSpPr>
        <p:spPr>
          <a:xfrm flipV="1">
            <a:off x="2590754" y="4148553"/>
            <a:ext cx="526892" cy="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Скругленный прямоугольник 88"/>
          <p:cNvSpPr/>
          <p:nvPr/>
        </p:nvSpPr>
        <p:spPr>
          <a:xfrm>
            <a:off x="3253241" y="5429720"/>
            <a:ext cx="1894823" cy="49288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Специализированные центры - партнеры</a:t>
            </a:r>
            <a:endParaRPr lang="ru-RU" sz="1200" b="1" dirty="0">
              <a:solidFill>
                <a:prstClr val="black"/>
              </a:solidFill>
            </a:endParaRPr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5580112" y="5805264"/>
            <a:ext cx="1483078" cy="31877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prstClr val="black"/>
                </a:solidFill>
              </a:rPr>
              <a:t>АПК, ИПК</a:t>
            </a:r>
            <a:endParaRPr lang="ru-RU" sz="1200" b="1" dirty="0">
              <a:solidFill>
                <a:prstClr val="black"/>
              </a:solidFill>
            </a:endParaRPr>
          </a:p>
        </p:txBody>
      </p:sp>
      <p:cxnSp>
        <p:nvCxnSpPr>
          <p:cNvPr id="71" name="Прямая со стрелкой 70"/>
          <p:cNvCxnSpPr>
            <a:endCxn id="84" idx="1"/>
          </p:cNvCxnSpPr>
          <p:nvPr/>
        </p:nvCxnSpPr>
        <p:spPr>
          <a:xfrm>
            <a:off x="4788024" y="5085184"/>
            <a:ext cx="792088" cy="87946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>
            <a:off x="3951097" y="5106321"/>
            <a:ext cx="0" cy="31985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Соединительная линия уступом 144"/>
          <p:cNvCxnSpPr>
            <a:stCxn id="28" idx="3"/>
            <a:endCxn id="84" idx="3"/>
          </p:cNvCxnSpPr>
          <p:nvPr/>
        </p:nvCxnSpPr>
        <p:spPr>
          <a:xfrm flipH="1">
            <a:off x="7063190" y="2518593"/>
            <a:ext cx="330242" cy="3446060"/>
          </a:xfrm>
          <a:prstGeom prst="bentConnector3">
            <a:avLst>
              <a:gd name="adj1" fmla="val -69222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>
            <a:endCxn id="28" idx="1"/>
          </p:cNvCxnSpPr>
          <p:nvPr/>
        </p:nvCxnSpPr>
        <p:spPr>
          <a:xfrm flipV="1">
            <a:off x="2671404" y="2518593"/>
            <a:ext cx="1128874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b="1" smtClean="0">
                <a:solidFill>
                  <a:prstClr val="black"/>
                </a:solidFill>
              </a:rPr>
              <a:pPr/>
              <a:t>4</a:t>
            </a:fld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228305" y="6446497"/>
            <a:ext cx="4622973" cy="365125"/>
          </a:xfrm>
        </p:spPr>
        <p:txBody>
          <a:bodyPr/>
          <a:lstStyle/>
          <a:p>
            <a:pPr algn="ctr"/>
            <a:r>
              <a:rPr lang="ru-RU" sz="1400" b="1" dirty="0" smtClean="0">
                <a:solidFill>
                  <a:srgbClr val="0070C0"/>
                </a:solidFill>
              </a:rPr>
              <a:t>Москва, </a:t>
            </a:r>
            <a:r>
              <a:rPr lang="ru-RU" sz="1400" b="1" dirty="0">
                <a:solidFill>
                  <a:srgbClr val="0070C0"/>
                </a:solidFill>
              </a:rPr>
              <a:t>9</a:t>
            </a:r>
            <a:r>
              <a:rPr lang="ru-RU" sz="1400" b="1" dirty="0" smtClean="0">
                <a:solidFill>
                  <a:srgbClr val="0070C0"/>
                </a:solidFill>
              </a:rPr>
              <a:t> декабря 2015 г</a:t>
            </a: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>
            <a:off x="1403648" y="3391512"/>
            <a:ext cx="0" cy="29455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1441800" y="4562395"/>
            <a:ext cx="0" cy="38960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4398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Прямая со стрелкой 35"/>
          <p:cNvCxnSpPr/>
          <p:nvPr/>
        </p:nvCxnSpPr>
        <p:spPr>
          <a:xfrm>
            <a:off x="3707904" y="2996952"/>
            <a:ext cx="0" cy="201622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stCxn id="19" idx="2"/>
            <a:endCxn id="8" idx="3"/>
          </p:cNvCxnSpPr>
          <p:nvPr/>
        </p:nvCxnSpPr>
        <p:spPr>
          <a:xfrm flipH="1">
            <a:off x="1763688" y="2996952"/>
            <a:ext cx="900100" cy="175334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424936" cy="1080120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Методические материалы по результатам поэтапного внедрения профстандарта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1800" b="1" i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Профстандарт и схема получения квалификации</a:t>
            </a:r>
            <a:endParaRPr lang="ru-RU" sz="1800" i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1520" y="4293096"/>
            <a:ext cx="1512168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Работник 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123728" y="5013176"/>
            <a:ext cx="2520280" cy="10801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solidFill>
                  <a:schemeClr val="tx1"/>
                </a:solidFill>
              </a:rPr>
              <a:t>освоение программ ДПО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23728" y="3717032"/>
            <a:ext cx="2520280" cy="10801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 smtClean="0">
                <a:solidFill>
                  <a:schemeClr val="tx1"/>
                </a:solidFill>
              </a:rPr>
              <a:t>освоение ОПОП ВО </a:t>
            </a:r>
          </a:p>
          <a:p>
            <a:pPr lvl="0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ПС педагога и схема получения квалификации</a:t>
            </a:r>
            <a:endParaRPr lang="ru-RU" sz="16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76056" y="2924944"/>
            <a:ext cx="158417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 smtClean="0">
                <a:solidFill>
                  <a:schemeClr val="tx1"/>
                </a:solidFill>
              </a:rPr>
              <a:t>Квалификация – диплом бакалавра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076056" y="4005064"/>
            <a:ext cx="158417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 smtClean="0">
                <a:solidFill>
                  <a:schemeClr val="tx1"/>
                </a:solidFill>
              </a:rPr>
              <a:t>Квалификация – диплом магистра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164288" y="2204864"/>
            <a:ext cx="1656184" cy="914400"/>
          </a:xfrm>
          <a:prstGeom prst="roundRect">
            <a:avLst/>
          </a:prstGeom>
          <a:solidFill>
            <a:srgbClr val="FFFFCC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solidFill>
                  <a:schemeClr val="tx1"/>
                </a:solidFill>
              </a:rPr>
              <a:t>оценка уровня квалификации 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164288" y="3284984"/>
            <a:ext cx="1656184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solidFill>
                  <a:schemeClr val="tx1"/>
                </a:solidFill>
              </a:rPr>
              <a:t>поступление на работу – замещение должности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940152" y="5013176"/>
            <a:ext cx="2880320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solidFill>
                  <a:schemeClr val="tx1"/>
                </a:solidFill>
              </a:rPr>
              <a:t>диплом о новой квалификации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940152" y="5805264"/>
            <a:ext cx="2376264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solidFill>
                  <a:schemeClr val="tx1"/>
                </a:solidFill>
              </a:rPr>
              <a:t>сертификат повышения квалификации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83568" y="2132856"/>
            <a:ext cx="3960440" cy="86409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 smtClean="0">
                <a:solidFill>
                  <a:schemeClr val="tx1"/>
                </a:solidFill>
              </a:rPr>
              <a:t>Профессиональный стандарт - ТФ и ТД: требования к перечню компетенций во ФГОС и ФГТ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24" name="Прямая соединительная линия 23"/>
          <p:cNvCxnSpPr>
            <a:stCxn id="8" idx="3"/>
            <a:endCxn id="11" idx="1"/>
          </p:cNvCxnSpPr>
          <p:nvPr/>
        </p:nvCxnSpPr>
        <p:spPr>
          <a:xfrm flipV="1">
            <a:off x="1763688" y="4257092"/>
            <a:ext cx="360040" cy="4932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8" idx="3"/>
            <a:endCxn id="9" idx="1"/>
          </p:cNvCxnSpPr>
          <p:nvPr/>
        </p:nvCxnSpPr>
        <p:spPr>
          <a:xfrm>
            <a:off x="1763688" y="4750296"/>
            <a:ext cx="360040" cy="8029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3131840" y="2996952"/>
            <a:ext cx="0" cy="72008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stCxn id="11" idx="3"/>
            <a:endCxn id="12" idx="1"/>
          </p:cNvCxnSpPr>
          <p:nvPr/>
        </p:nvCxnSpPr>
        <p:spPr>
          <a:xfrm flipV="1">
            <a:off x="4644008" y="3320988"/>
            <a:ext cx="432048" cy="9361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11" idx="3"/>
            <a:endCxn id="13" idx="1"/>
          </p:cNvCxnSpPr>
          <p:nvPr/>
        </p:nvCxnSpPr>
        <p:spPr>
          <a:xfrm>
            <a:off x="4644008" y="4257092"/>
            <a:ext cx="432048" cy="14401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>
            <a:stCxn id="12" idx="3"/>
            <a:endCxn id="14" idx="1"/>
          </p:cNvCxnSpPr>
          <p:nvPr/>
        </p:nvCxnSpPr>
        <p:spPr>
          <a:xfrm flipV="1">
            <a:off x="6660232" y="2662064"/>
            <a:ext cx="504056" cy="6589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>
            <a:stCxn id="12" idx="3"/>
            <a:endCxn id="15" idx="1"/>
          </p:cNvCxnSpPr>
          <p:nvPr/>
        </p:nvCxnSpPr>
        <p:spPr>
          <a:xfrm>
            <a:off x="6660232" y="3320988"/>
            <a:ext cx="504056" cy="42119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>
            <a:stCxn id="9" idx="3"/>
            <a:endCxn id="16" idx="1"/>
          </p:cNvCxnSpPr>
          <p:nvPr/>
        </p:nvCxnSpPr>
        <p:spPr>
          <a:xfrm flipV="1">
            <a:off x="4644008" y="5337212"/>
            <a:ext cx="1296144" cy="2160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>
            <a:stCxn id="9" idx="3"/>
            <a:endCxn id="17" idx="1"/>
          </p:cNvCxnSpPr>
          <p:nvPr/>
        </p:nvCxnSpPr>
        <p:spPr>
          <a:xfrm>
            <a:off x="4644008" y="5553236"/>
            <a:ext cx="1296144" cy="57606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Нижний колонтитул 2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316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ru-RU" sz="2400" dirty="0" smtClean="0"/>
              <a:t>Методические материалы по результатам поэтапного внедрения профстандарта  </a:t>
            </a:r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39181"/>
            <a:ext cx="8507288" cy="676671"/>
          </a:xfrm>
        </p:spPr>
        <p:txBody>
          <a:bodyPr>
            <a:noAutofit/>
          </a:bodyPr>
          <a:lstStyle/>
          <a:p>
            <a:pPr lvl="0"/>
            <a:r>
              <a:rPr lang="ru-RU" sz="2000" i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«Общий порядок организации аттестации на основе профессионального стандарта»</a:t>
            </a:r>
            <a:endParaRPr lang="ru-RU" sz="2000" i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7840" y="3774102"/>
            <a:ext cx="1440160" cy="86025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ПРЕТЕНДЕНТ</a:t>
            </a: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2029644"/>
            <a:ext cx="4114200" cy="87018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 smtClean="0">
                <a:solidFill>
                  <a:schemeClr val="tx1"/>
                </a:solidFill>
              </a:rPr>
              <a:t>профстандарт – ТФ,ТД</a:t>
            </a:r>
            <a:r>
              <a:rPr lang="ru-RU" sz="1600" dirty="0">
                <a:solidFill>
                  <a:schemeClr val="tx1"/>
                </a:solidFill>
              </a:rPr>
              <a:t>:  требования к уровню квалификации </a:t>
            </a:r>
            <a:r>
              <a:rPr lang="ru-RU" sz="1600" dirty="0" smtClean="0">
                <a:solidFill>
                  <a:schemeClr val="tx1"/>
                </a:solidFill>
              </a:rPr>
              <a:t>(диплом) и квалификационной категории (сертификат)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27684" y="4851241"/>
            <a:ext cx="2124236" cy="152002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</a:rPr>
              <a:t>Независимая система оценки квалификации - сертификация персонала с позиций ОРК - ЦОК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35696" y="3307928"/>
            <a:ext cx="2088232" cy="119159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</a:rPr>
              <a:t>Аттестация и оценка соответствия 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при замещении должности</a:t>
            </a:r>
            <a:endParaRPr lang="ru-RU" sz="16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67984" y="2132856"/>
            <a:ext cx="1536536" cy="59058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</a:rPr>
              <a:t>испытание, решение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483184" y="3012638"/>
            <a:ext cx="1536536" cy="59058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</a:rPr>
              <a:t>условная аттестация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499992" y="3908940"/>
            <a:ext cx="1536536" cy="5905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</a:rPr>
              <a:t>повторная аттестация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516216" y="2604537"/>
            <a:ext cx="2160240" cy="59058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</a:rPr>
              <a:t>отказать</a:t>
            </a:r>
            <a:endParaRPr lang="ru-RU" sz="16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516216" y="1815852"/>
            <a:ext cx="2160240" cy="59058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</a:rPr>
              <a:t>принять, допустить к работе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516216" y="3583008"/>
            <a:ext cx="2160240" cy="59058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</a:rPr>
              <a:t>условия и сроки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143368" y="4677848"/>
            <a:ext cx="3024336" cy="102436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 smtClean="0">
                <a:solidFill>
                  <a:schemeClr val="tx1"/>
                </a:solidFill>
              </a:rPr>
              <a:t>Оценка и определение  </a:t>
            </a:r>
            <a:r>
              <a:rPr lang="ru-RU" sz="1600" dirty="0">
                <a:solidFill>
                  <a:schemeClr val="tx1"/>
                </a:solidFill>
              </a:rPr>
              <a:t>квалификационной категории через </a:t>
            </a:r>
            <a:r>
              <a:rPr lang="ru-RU" sz="1600" dirty="0" smtClean="0">
                <a:solidFill>
                  <a:schemeClr val="tx1"/>
                </a:solidFill>
              </a:rPr>
              <a:t>профессиональный экзамен </a:t>
            </a:r>
            <a:r>
              <a:rPr lang="ru-RU" sz="1600" dirty="0">
                <a:solidFill>
                  <a:schemeClr val="tx1"/>
                </a:solidFill>
              </a:rPr>
              <a:t>- четыре уровня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067944" y="5877272"/>
            <a:ext cx="3416384" cy="8439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 smtClean="0">
                <a:solidFill>
                  <a:schemeClr val="tx1"/>
                </a:solidFill>
              </a:rPr>
              <a:t>Входной </a:t>
            </a:r>
            <a:r>
              <a:rPr lang="ru-RU" sz="1600" dirty="0">
                <a:solidFill>
                  <a:schemeClr val="tx1"/>
                </a:solidFill>
              </a:rPr>
              <a:t>квалификационный экзамен (для "новичков") - сертификат </a:t>
            </a:r>
            <a:r>
              <a:rPr lang="ru-RU" sz="1600" dirty="0" smtClean="0">
                <a:solidFill>
                  <a:schemeClr val="tx1"/>
                </a:solidFill>
              </a:rPr>
              <a:t>допуска к деятельности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311920" y="4707943"/>
            <a:ext cx="1654672" cy="96417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</a:rPr>
              <a:t>Сертификат </a:t>
            </a:r>
            <a:r>
              <a:rPr lang="ru-RU" sz="1600" dirty="0" smtClean="0">
                <a:solidFill>
                  <a:schemeClr val="tx1"/>
                </a:solidFill>
              </a:rPr>
              <a:t>квалификационной категории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19" name="Прямая соединительная линия 18"/>
          <p:cNvCxnSpPr>
            <a:stCxn id="5" idx="3"/>
            <a:endCxn id="8" idx="1"/>
          </p:cNvCxnSpPr>
          <p:nvPr/>
        </p:nvCxnSpPr>
        <p:spPr>
          <a:xfrm flipV="1">
            <a:off x="1518000" y="3903724"/>
            <a:ext cx="317696" cy="30050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5" idx="3"/>
            <a:endCxn id="7" idx="1"/>
          </p:cNvCxnSpPr>
          <p:nvPr/>
        </p:nvCxnSpPr>
        <p:spPr>
          <a:xfrm>
            <a:off x="1518000" y="4204230"/>
            <a:ext cx="209684" cy="140702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stCxn id="5" idx="0"/>
          </p:cNvCxnSpPr>
          <p:nvPr/>
        </p:nvCxnSpPr>
        <p:spPr>
          <a:xfrm flipV="1">
            <a:off x="797920" y="2899829"/>
            <a:ext cx="288032" cy="87427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8" idx="3"/>
            <a:endCxn id="9" idx="1"/>
          </p:cNvCxnSpPr>
          <p:nvPr/>
        </p:nvCxnSpPr>
        <p:spPr>
          <a:xfrm flipV="1">
            <a:off x="3923928" y="2428146"/>
            <a:ext cx="544056" cy="147557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8" idx="3"/>
            <a:endCxn id="10" idx="1"/>
          </p:cNvCxnSpPr>
          <p:nvPr/>
        </p:nvCxnSpPr>
        <p:spPr>
          <a:xfrm flipV="1">
            <a:off x="3923928" y="3307928"/>
            <a:ext cx="559256" cy="59579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8" idx="3"/>
            <a:endCxn id="11" idx="1"/>
          </p:cNvCxnSpPr>
          <p:nvPr/>
        </p:nvCxnSpPr>
        <p:spPr>
          <a:xfrm>
            <a:off x="3923928" y="3903724"/>
            <a:ext cx="576064" cy="30050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stCxn id="9" idx="3"/>
          </p:cNvCxnSpPr>
          <p:nvPr/>
        </p:nvCxnSpPr>
        <p:spPr>
          <a:xfrm flipV="1">
            <a:off x="6004520" y="2111142"/>
            <a:ext cx="511696" cy="3170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>
            <a:stCxn id="9" idx="3"/>
            <a:endCxn id="12" idx="1"/>
          </p:cNvCxnSpPr>
          <p:nvPr/>
        </p:nvCxnSpPr>
        <p:spPr>
          <a:xfrm>
            <a:off x="6004520" y="2428146"/>
            <a:ext cx="511696" cy="47168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stCxn id="10" idx="3"/>
            <a:endCxn id="14" idx="1"/>
          </p:cNvCxnSpPr>
          <p:nvPr/>
        </p:nvCxnSpPr>
        <p:spPr>
          <a:xfrm>
            <a:off x="6019720" y="3307928"/>
            <a:ext cx="496496" cy="5703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>
            <a:stCxn id="7" idx="3"/>
            <a:endCxn id="15" idx="1"/>
          </p:cNvCxnSpPr>
          <p:nvPr/>
        </p:nvCxnSpPr>
        <p:spPr>
          <a:xfrm flipV="1">
            <a:off x="3851920" y="5190031"/>
            <a:ext cx="291448" cy="42122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7" idx="3"/>
            <a:endCxn id="16" idx="1"/>
          </p:cNvCxnSpPr>
          <p:nvPr/>
        </p:nvCxnSpPr>
        <p:spPr>
          <a:xfrm>
            <a:off x="3851920" y="5611253"/>
            <a:ext cx="216024" cy="6880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stCxn id="15" idx="3"/>
            <a:endCxn id="17" idx="1"/>
          </p:cNvCxnSpPr>
          <p:nvPr/>
        </p:nvCxnSpPr>
        <p:spPr>
          <a:xfrm>
            <a:off x="7167704" y="5190031"/>
            <a:ext cx="1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flipV="1">
            <a:off x="2627784" y="2899829"/>
            <a:ext cx="0" cy="40809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Нижний колонтитул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492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ru-RU" sz="2400" dirty="0" smtClean="0"/>
              <a:t>Методические материалы по результатам поэтапного внедрения профстандарта </a:t>
            </a:r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052736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i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«Основные </a:t>
            </a:r>
            <a:r>
              <a:rPr lang="ru-RU" sz="1600" i="1" dirty="0">
                <a:solidFill>
                  <a:srgbClr val="0070C0"/>
                </a:solidFill>
                <a:latin typeface="Arial Black" panose="020B0A04020102020204" pitchFamily="34" charset="0"/>
              </a:rPr>
              <a:t>требования к должностным обязанностям </a:t>
            </a:r>
            <a:r>
              <a:rPr lang="ru-RU" sz="1600" i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работников </a:t>
            </a:r>
            <a:r>
              <a:rPr lang="ru-RU" sz="1600" i="1" dirty="0">
                <a:solidFill>
                  <a:srgbClr val="0070C0"/>
                </a:solidFill>
                <a:latin typeface="Arial Black" panose="020B0A04020102020204" pitchFamily="34" charset="0"/>
              </a:rPr>
              <a:t>с использованием </a:t>
            </a:r>
            <a:r>
              <a:rPr lang="ru-RU" sz="1600" i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требований профессионального </a:t>
            </a:r>
            <a:r>
              <a:rPr lang="ru-RU" sz="1600" i="1" dirty="0">
                <a:solidFill>
                  <a:srgbClr val="0070C0"/>
                </a:solidFill>
                <a:latin typeface="Arial Black" panose="020B0A04020102020204" pitchFamily="34" charset="0"/>
              </a:rPr>
              <a:t>стандарта и состава </a:t>
            </a:r>
            <a:r>
              <a:rPr lang="ru-RU" sz="1600" i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профессиональных действий ПС»</a:t>
            </a:r>
            <a:endParaRPr lang="ru-RU" sz="1600" i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499195"/>
              </p:ext>
            </p:extLst>
          </p:nvPr>
        </p:nvGraphicFramePr>
        <p:xfrm>
          <a:off x="251519" y="1883732"/>
          <a:ext cx="8749545" cy="494868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436419"/>
                <a:gridCol w="2388118"/>
                <a:gridCol w="1152128"/>
                <a:gridCol w="1184930"/>
                <a:gridCol w="1587950"/>
              </a:tblGrid>
              <a:tr h="82528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Уровень НРК/подуровень профессионального </a:t>
                      </a:r>
                      <a:r>
                        <a:rPr lang="ru-RU" sz="1200" dirty="0">
                          <a:effectLst/>
                        </a:rPr>
                        <a:t>развития (квалификационная категория)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>
                          <a:effectLst/>
                        </a:rPr>
                        <a:t>Минимальные требования к уровню образования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>
                          <a:effectLst/>
                        </a:rPr>
                        <a:t>Минимальные требования к стажу работы</a:t>
                      </a:r>
                      <a:endParaRPr lang="ru-RU" sz="120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>
                          <a:effectLst/>
                        </a:rPr>
                        <a:t>Минимальные требования к ДПО</a:t>
                      </a:r>
                      <a:endParaRPr lang="ru-RU" sz="120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Наименование должности и </a:t>
                      </a:r>
                      <a:r>
                        <a:rPr lang="ru-RU" sz="1200" dirty="0">
                          <a:effectLst/>
                        </a:rPr>
                        <a:t>квалификационной </a:t>
                      </a:r>
                      <a:r>
                        <a:rPr lang="ru-RU" sz="1200" dirty="0" smtClean="0">
                          <a:effectLst/>
                        </a:rPr>
                        <a:t>категории (</a:t>
                      </a:r>
                      <a:r>
                        <a:rPr lang="ru-RU" sz="1200" dirty="0" err="1" smtClean="0">
                          <a:effectLst/>
                        </a:rPr>
                        <a:t>возм</a:t>
                      </a:r>
                      <a:r>
                        <a:rPr lang="ru-RU" sz="1200" dirty="0" smtClean="0">
                          <a:effectLst/>
                        </a:rPr>
                        <a:t>.)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</a:tr>
              <a:tr h="677546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6/ 6.0</a:t>
                      </a: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(начальный уровень, допуск к деятельности)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47288" marR="47288" marT="656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СПО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ВО (бакалавриат)</a:t>
                      </a:r>
                      <a:endParaRPr lang="ru-RU" sz="1200" dirty="0" smtClean="0">
                        <a:effectLst/>
                        <a:latin typeface="+mn-lt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Нет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effectLst/>
                        </a:rPr>
                        <a:t>Нет </a:t>
                      </a:r>
                      <a:endParaRPr lang="ru-RU" sz="1200" dirty="0" smtClean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endParaRPr lang="ru-RU" sz="1200" dirty="0" smtClean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endParaRPr lang="ru-RU" sz="1200" dirty="0" smtClean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baseline="0" dirty="0" smtClean="0">
                          <a:effectLst/>
                        </a:rPr>
                        <a:t>Нет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aseline="0" dirty="0" smtClean="0">
                          <a:effectLst/>
                        </a:rPr>
                        <a:t>Нет </a:t>
                      </a:r>
                      <a:endParaRPr lang="ru-RU" sz="1200" dirty="0" smtClean="0"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baseline="0" dirty="0" smtClean="0">
                          <a:effectLst/>
                        </a:rPr>
                        <a:t> 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Ассистент, помощник 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</a:tr>
              <a:tr h="631714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6/</a:t>
                      </a:r>
                      <a:r>
                        <a:rPr lang="ru-RU" sz="1200" baseline="0" dirty="0" smtClean="0">
                          <a:effectLst/>
                        </a:rPr>
                        <a:t> 6.1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>
                          <a:effectLst/>
                        </a:rPr>
                        <a:t>(уровень </a:t>
                      </a:r>
                      <a:r>
                        <a:rPr lang="ru-RU" sz="1200" dirty="0" smtClean="0">
                          <a:effectLst/>
                        </a:rPr>
                        <a:t>знаний</a:t>
                      </a:r>
                      <a:r>
                        <a:rPr lang="ru-RU" sz="1200" dirty="0">
                          <a:effectLst/>
                        </a:rPr>
                        <a:t>, практико-накопительный)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47288" marR="47288" marT="656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</a:rPr>
                        <a:t>СПО + профессиональная переподготовка по профилю </a:t>
                      </a:r>
                      <a:r>
                        <a:rPr lang="ru-RU" sz="1200" dirty="0" smtClean="0">
                          <a:effectLst/>
                        </a:rPr>
                        <a:t>деятельности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ВО (бакалавриат)</a:t>
                      </a:r>
                      <a:endParaRPr lang="ru-RU" sz="1200" dirty="0" smtClean="0">
                        <a:effectLst/>
                        <a:latin typeface="+mn-lt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Не менее 5 лет </a:t>
                      </a:r>
                    </a:p>
                    <a:p>
                      <a:pPr>
                        <a:lnSpc>
                          <a:spcPct val="110000"/>
                        </a:lnSpc>
                      </a:pPr>
                      <a:endParaRPr lang="ru-RU" sz="1200" dirty="0" smtClean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endParaRPr lang="ru-RU" sz="1200" dirty="0" smtClean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Не </a:t>
                      </a:r>
                      <a:r>
                        <a:rPr lang="ru-RU" sz="1200" dirty="0">
                          <a:effectLst/>
                        </a:rPr>
                        <a:t>менее  </a:t>
                      </a:r>
                      <a:r>
                        <a:rPr lang="ru-RU" sz="1200" dirty="0" smtClean="0">
                          <a:effectLst/>
                        </a:rPr>
                        <a:t>2 </a:t>
                      </a:r>
                      <a:r>
                        <a:rPr lang="ru-RU" sz="1200" dirty="0">
                          <a:effectLst/>
                        </a:rPr>
                        <a:t>лет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>
                          <a:effectLst/>
                        </a:rPr>
                        <a:t>Не менее 500 ч</a:t>
                      </a:r>
                      <a:endParaRPr lang="ru-RU" sz="120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  <a:latin typeface="+mn-lt"/>
                        </a:rPr>
                        <a:t>С</a:t>
                      </a:r>
                      <a:r>
                        <a:rPr lang="ru-RU" sz="1200" baseline="0" dirty="0" smtClean="0">
                          <a:effectLst/>
                          <a:latin typeface="+mn-lt"/>
                        </a:rPr>
                        <a:t>пециалист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</a:tr>
              <a:tr h="82528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6/6.2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>
                          <a:effectLst/>
                        </a:rPr>
                        <a:t>(уровень практико-ориентированный, организационно-творческий)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47288" marR="47288" marT="656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ВО (бакалавриат) + </a:t>
                      </a:r>
                      <a:r>
                        <a:rPr lang="ru-RU" sz="1200" dirty="0">
                          <a:effectLst/>
                        </a:rPr>
                        <a:t>профессиональная переподготовка по профилю </a:t>
                      </a:r>
                      <a:r>
                        <a:rPr lang="ru-RU" sz="1200" dirty="0" smtClean="0">
                          <a:effectLst/>
                        </a:rPr>
                        <a:t>деятельности;</a:t>
                      </a:r>
                      <a:endParaRPr lang="ru-RU" sz="1200" dirty="0">
                        <a:effectLst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Не </a:t>
                      </a:r>
                      <a:r>
                        <a:rPr lang="ru-RU" sz="1200" dirty="0">
                          <a:effectLst/>
                        </a:rPr>
                        <a:t>менее трех лет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>
                          <a:effectLst/>
                        </a:rPr>
                        <a:t>Не менее 144 ч</a:t>
                      </a:r>
                      <a:endParaRPr lang="ru-RU" sz="120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>
                          <a:effectLst/>
                        </a:rPr>
                        <a:t>Старший </a:t>
                      </a:r>
                      <a:r>
                        <a:rPr lang="ru-RU" sz="1200" baseline="0" dirty="0" smtClean="0">
                          <a:effectLst/>
                          <a:latin typeface="+mn-lt"/>
                        </a:rPr>
                        <a:t>специалист</a:t>
                      </a:r>
                      <a:r>
                        <a:rPr lang="ru-RU" sz="1200" dirty="0" smtClean="0">
                          <a:effectLst/>
                        </a:rPr>
                        <a:t>, 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методист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</a:tr>
              <a:tr h="577366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7/7.1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>
                          <a:effectLst/>
                        </a:rPr>
                        <a:t>(уровень практико-диагностический, методический)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47288" marR="47288" marT="6568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>
                          <a:effectLst/>
                        </a:rPr>
                        <a:t>ВО (специалитет/ магистратура)</a:t>
                      </a:r>
                      <a:endParaRPr lang="ru-RU" sz="120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>
                          <a:effectLst/>
                        </a:rPr>
                        <a:t>Не менее </a:t>
                      </a:r>
                      <a:r>
                        <a:rPr lang="ru-RU" sz="1200" dirty="0" smtClean="0">
                          <a:effectLst/>
                        </a:rPr>
                        <a:t>5 </a:t>
                      </a:r>
                      <a:r>
                        <a:rPr lang="ru-RU" sz="1200" dirty="0">
                          <a:effectLst/>
                        </a:rPr>
                        <a:t>лет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>
                          <a:effectLst/>
                        </a:rPr>
                        <a:t>Не менее 72 ч</a:t>
                      </a:r>
                      <a:endParaRPr lang="ru-RU" sz="120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Ведущий </a:t>
                      </a:r>
                      <a:r>
                        <a:rPr lang="ru-RU" sz="1200" baseline="0" dirty="0" smtClean="0">
                          <a:effectLst/>
                          <a:latin typeface="+mn-lt"/>
                        </a:rPr>
                        <a:t>специалист</a:t>
                      </a:r>
                      <a:r>
                        <a:rPr lang="ru-RU" sz="1200" dirty="0" smtClean="0">
                          <a:effectLst/>
                        </a:rPr>
                        <a:t>,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методист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</a:tr>
              <a:tr h="82528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 smtClean="0">
                          <a:effectLst/>
                        </a:rPr>
                        <a:t>7/7.2</a:t>
                      </a:r>
                      <a:endParaRPr lang="ru-RU" sz="1200" dirty="0">
                        <a:effectLst/>
                      </a:endParaRP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>
                          <a:effectLst/>
                        </a:rPr>
                        <a:t>(уровень исследовательский, руководящий, </a:t>
                      </a:r>
                      <a:r>
                        <a:rPr lang="ru-RU" sz="1200" dirty="0" smtClean="0">
                          <a:effectLst/>
                        </a:rPr>
                        <a:t>наставнический</a:t>
                      </a:r>
                      <a:r>
                        <a:rPr lang="ru-RU" sz="1200" dirty="0">
                          <a:effectLst/>
                        </a:rPr>
                        <a:t>)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47288" marR="47288" marT="656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</a:rPr>
                        <a:t>ВО (магистратура</a:t>
                      </a:r>
                      <a:r>
                        <a:rPr lang="ru-RU" sz="1200" dirty="0" smtClean="0">
                          <a:effectLst/>
                        </a:rPr>
                        <a:t>) СПО + профессиональная переподготовка по профилю деятельности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dirty="0">
                          <a:effectLst/>
                        </a:rPr>
                        <a:t>Более </a:t>
                      </a:r>
                      <a:r>
                        <a:rPr lang="ru-RU" sz="1200" dirty="0" smtClean="0">
                          <a:effectLst/>
                        </a:rPr>
                        <a:t>5 </a:t>
                      </a:r>
                      <a:r>
                        <a:rPr lang="ru-RU" sz="1200" dirty="0">
                          <a:effectLst/>
                        </a:rPr>
                        <a:t>лет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>
                          <a:effectLst/>
                        </a:rPr>
                        <a:t>Не менее 144 ч </a:t>
                      </a:r>
                      <a:endParaRPr lang="ru-RU" sz="120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Эксперт, </a:t>
                      </a:r>
                    </a:p>
                    <a:p>
                      <a:pPr>
                        <a:lnSpc>
                          <a:spcPct val="110000"/>
                        </a:lnSpc>
                      </a:pPr>
                      <a:r>
                        <a:rPr lang="ru-RU" sz="1200" baseline="0" dirty="0" smtClean="0">
                          <a:effectLst/>
                          <a:latin typeface="+mn-lt"/>
                        </a:rPr>
                        <a:t>специалист</a:t>
                      </a:r>
                      <a:r>
                        <a:rPr lang="ru-RU" sz="1200" dirty="0" smtClean="0">
                          <a:effectLst/>
                        </a:rPr>
                        <a:t>-наставник</a:t>
                      </a:r>
                      <a:endParaRPr lang="ru-RU" sz="1200" dirty="0">
                        <a:effectLst/>
                        <a:latin typeface="Calibri"/>
                      </a:endParaRPr>
                    </a:p>
                  </a:txBody>
                  <a:tcPr marL="63051" marR="63051" marT="31525" marB="31525"/>
                </a:tc>
              </a:tr>
            </a:tbl>
          </a:graphicData>
        </a:graphic>
      </p:graphicFrame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385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70C0"/>
                </a:solidFill>
              </a:rPr>
              <a:t>Ожидаемые результаты проекта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229600" cy="4785395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Методические материалы:</a:t>
            </a:r>
            <a:endParaRPr lang="ru-RU" dirty="0"/>
          </a:p>
          <a:p>
            <a:pPr lvl="1"/>
            <a:r>
              <a:rPr lang="ru-RU" sz="23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Перечень нормативных правовых документов, регламентирующих </a:t>
            </a:r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</a:t>
            </a:r>
            <a:r>
              <a:rPr lang="ru-RU" sz="23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стандарта в условиях межведомственного взаимодействия;</a:t>
            </a:r>
            <a:endParaRPr lang="ru-RU" sz="23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к </a:t>
            </a:r>
            <a:r>
              <a:rPr lang="ru-RU" sz="23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списку </a:t>
            </a:r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профессиональных </a:t>
            </a:r>
            <a:r>
              <a:rPr lang="ru-RU" sz="23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компетенций, </a:t>
            </a:r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точки зрения требований профессионального стандарта;</a:t>
            </a:r>
          </a:p>
          <a:p>
            <a:pPr lvl="1"/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Общий порядок </a:t>
            </a:r>
            <a:r>
              <a:rPr lang="ru-RU" sz="23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аттестации работников на </a:t>
            </a:r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основе профессионального стандарта;</a:t>
            </a:r>
          </a:p>
          <a:p>
            <a:pPr lvl="1"/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Инструктивные </a:t>
            </a:r>
            <a:r>
              <a:rPr lang="ru-RU" sz="23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материалы для органов управления и руководителей организации</a:t>
            </a:r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lvl="1"/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Инструкции </a:t>
            </a:r>
            <a:r>
              <a:rPr lang="ru-RU" sz="23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(рекомендации) для работников;</a:t>
            </a:r>
            <a:endParaRPr lang="ru-RU" sz="23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требования к должностным обязанностям </a:t>
            </a:r>
            <a:r>
              <a:rPr lang="ru-RU" sz="23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работников </a:t>
            </a:r>
            <a:r>
              <a:rPr lang="ru-RU" sz="23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использованием перечня трудовых функций профессионального стандарта и состава его профессиональных действий.</a:t>
            </a:r>
          </a:p>
          <a:p>
            <a:endParaRPr lang="ru-RU" sz="23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486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Методические материалы по результатам поэтапного внедрения профстандарта </a:t>
            </a:r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24536"/>
          </a:xfrm>
        </p:spPr>
        <p:txBody>
          <a:bodyPr>
            <a:normAutofit fontScale="85000" lnSpcReduction="20000"/>
          </a:bodyPr>
          <a:lstStyle/>
          <a:p>
            <a:pPr marL="0" lvl="0">
              <a:lnSpc>
                <a:spcPct val="120000"/>
              </a:lnSpc>
              <a:spcBef>
                <a:spcPts val="0"/>
              </a:spcBef>
            </a:pPr>
            <a:r>
              <a:rPr lang="ru-RU" sz="2400" i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«Инструктивные материалы»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2600" i="1" dirty="0" smtClean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marL="0" lvl="1"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«Инструкции для руководителей организации»</a:t>
            </a:r>
          </a:p>
          <a:p>
            <a:pPr marL="630238" lvl="1" indent="-182563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600" dirty="0"/>
              <a:t>Инструктивное письмо по составлению должностных инструкций в условиях применения </a:t>
            </a:r>
            <a:r>
              <a:rPr lang="ru-RU" sz="2600" dirty="0" smtClean="0"/>
              <a:t>профстандарта</a:t>
            </a:r>
          </a:p>
          <a:p>
            <a:pPr marL="630238" lvl="1" indent="-182563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600" dirty="0"/>
              <a:t>Инструкция руководителю по оплате труда </a:t>
            </a:r>
            <a:r>
              <a:rPr lang="ru-RU" sz="2600" dirty="0" smtClean="0"/>
              <a:t>работников </a:t>
            </a:r>
            <a:r>
              <a:rPr lang="ru-RU" sz="2600" dirty="0"/>
              <a:t>в соответствии с профессиональным </a:t>
            </a:r>
            <a:r>
              <a:rPr lang="ru-RU" sz="2600" dirty="0" smtClean="0"/>
              <a:t>стандартом</a:t>
            </a:r>
            <a:endParaRPr lang="ru-RU" sz="26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lvl="1">
              <a:lnSpc>
                <a:spcPct val="120000"/>
              </a:lnSpc>
              <a:spcBef>
                <a:spcPts val="0"/>
              </a:spcBef>
            </a:pPr>
            <a:endParaRPr lang="ru-RU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lvl="1">
              <a:lnSpc>
                <a:spcPct val="120000"/>
              </a:lnSpc>
              <a:spcBef>
                <a:spcPts val="0"/>
              </a:spcBef>
            </a:pPr>
            <a:r>
              <a:rPr lang="ru-RU" sz="2900" dirty="0" smtClean="0">
                <a:solidFill>
                  <a:schemeClr val="accent6">
                    <a:lumMod val="75000"/>
                  </a:schemeClr>
                </a:solidFill>
              </a:rPr>
              <a:t>«Инструкции для работников»</a:t>
            </a:r>
          </a:p>
          <a:p>
            <a:pPr marL="539750" lvl="2" indent="-92075">
              <a:lnSpc>
                <a:spcPct val="120000"/>
              </a:lnSpc>
              <a:spcBef>
                <a:spcPts val="0"/>
              </a:spcBef>
            </a:pPr>
            <a:r>
              <a:rPr lang="ru-RU" sz="2600" dirty="0" smtClean="0"/>
              <a:t>Инструктивное </a:t>
            </a:r>
            <a:r>
              <a:rPr lang="ru-RU" sz="2600" dirty="0"/>
              <a:t>письмо по оценке и самооценке квалификации с учетом нового </a:t>
            </a:r>
            <a:r>
              <a:rPr lang="ru-RU" sz="2600" dirty="0" smtClean="0"/>
              <a:t>законопроекта</a:t>
            </a:r>
          </a:p>
          <a:p>
            <a:pPr marL="539750" lvl="2" indent="-92075">
              <a:lnSpc>
                <a:spcPct val="120000"/>
              </a:lnSpc>
              <a:spcBef>
                <a:spcPts val="0"/>
              </a:spcBef>
            </a:pPr>
            <a:r>
              <a:rPr lang="ru-RU" sz="2600" dirty="0"/>
              <a:t>Инструктивное письмо по проведению профессионального экзамена </a:t>
            </a:r>
            <a:r>
              <a:rPr lang="ru-RU" sz="2600" dirty="0" smtClean="0"/>
              <a:t>работников </a:t>
            </a:r>
            <a:r>
              <a:rPr lang="ru-RU" sz="2600" dirty="0"/>
              <a:t>в условиях применения профстандарта </a:t>
            </a:r>
            <a:endParaRPr lang="ru-RU" sz="2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08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Контактный адрес</a:t>
            </a:r>
            <a:br>
              <a:rPr lang="ru-RU" sz="3600" dirty="0" smtClean="0"/>
            </a:br>
            <a:r>
              <a:rPr lang="en-US" sz="3600" dirty="0" smtClean="0"/>
              <a:t>mgppu.ru</a:t>
            </a:r>
            <a:r>
              <a:rPr lang="en-US" sz="3600" smtClean="0"/>
              <a:t/>
            </a:r>
            <a:br>
              <a:rPr lang="en-US" sz="3600" smtClean="0"/>
            </a:br>
            <a:r>
              <a:rPr lang="en-US" sz="3600" smtClean="0"/>
              <a:t>psyumo.ru</a:t>
            </a:r>
            <a:endParaRPr lang="ru-RU" sz="36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683568" y="213285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 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26 февраля 2016 года</a:t>
            </a:r>
            <a:endParaRPr lang="ru-RU"/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683568" y="213285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СПАСИБО ЗА ВНИМАНИЕ! 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1015</Words>
  <Application>Microsoft Office PowerPoint</Application>
  <PresentationFormat>Экран (4:3)</PresentationFormat>
  <Paragraphs>173</Paragraphs>
  <Slides>11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Cambria</vt:lpstr>
      <vt:lpstr>Times New Roman</vt:lpstr>
      <vt:lpstr>Тема Office</vt:lpstr>
      <vt:lpstr>Внедрение стандарта профессиональной деятельности на базе пилотных площадок, созданных в субъектах Российской Федерации с целью апробации и распространения лучших практик и примерных моделей межведомственного взаимодействия</vt:lpstr>
      <vt:lpstr>Презентация PowerPoint</vt:lpstr>
      <vt:lpstr>Цель и задачи </vt:lpstr>
      <vt:lpstr>  Схема организации деятельности по проекту на федеральном и региональном  уровнях</vt:lpstr>
      <vt:lpstr>Методические материалы по результатам поэтапного внедрения профстандарта   Профстандарт и схема получения квалификации</vt:lpstr>
      <vt:lpstr>Методические материалы по результатам поэтапного внедрения профстандарта  </vt:lpstr>
      <vt:lpstr>Методические материалы по результатам поэтапного внедрения профстандарта </vt:lpstr>
      <vt:lpstr>Ожидаемые результаты проекта</vt:lpstr>
      <vt:lpstr>Методические материалы по результатам поэтапного внедрения профстандарта </vt:lpstr>
      <vt:lpstr>Контактный адрес mgppu.ru psyumo.ru</vt:lpstr>
      <vt:lpstr>СПАСИБО ЗА ВНИМАНИЕ!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Внедрение стандарта профессиональной деятельности педагога (для дошкольного, начального общего, основного общего, среднего общего образования) на базе 21 стажировочной площадки, созданных в субъектах Российской Федерации с целью распространения моделей государственно-общественного управления образованием в системе российского педагогического образования</dc:title>
  <dc:creator>Гаязова Лариса Альфисовна</dc:creator>
  <cp:lastModifiedBy>Учетная запись Майкрософт</cp:lastModifiedBy>
  <cp:revision>70</cp:revision>
  <dcterms:created xsi:type="dcterms:W3CDTF">2015-10-06T13:12:40Z</dcterms:created>
  <dcterms:modified xsi:type="dcterms:W3CDTF">2016-02-27T20:02:19Z</dcterms:modified>
</cp:coreProperties>
</file>