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0" r:id="rId3"/>
    <p:sldId id="280" r:id="rId4"/>
    <p:sldId id="271" r:id="rId5"/>
    <p:sldId id="257" r:id="rId6"/>
    <p:sldId id="272" r:id="rId7"/>
    <p:sldId id="258" r:id="rId8"/>
    <p:sldId id="273" r:id="rId9"/>
    <p:sldId id="259" r:id="rId10"/>
    <p:sldId id="263" r:id="rId11"/>
    <p:sldId id="265" r:id="rId12"/>
    <p:sldId id="277" r:id="rId13"/>
    <p:sldId id="275" r:id="rId14"/>
    <p:sldId id="279" r:id="rId15"/>
    <p:sldId id="285" r:id="rId16"/>
    <p:sldId id="284" r:id="rId17"/>
    <p:sldId id="282" r:id="rId18"/>
    <p:sldId id="283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F3399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713" autoAdjust="0"/>
  </p:normalViewPr>
  <p:slideViewPr>
    <p:cSldViewPr>
      <p:cViewPr varScale="1">
        <p:scale>
          <a:sx n="108" d="100"/>
          <a:sy n="108" d="100"/>
        </p:scale>
        <p:origin x="-97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706A7-8AD7-4CC7-BDFF-396ECEE2E212}" type="datetimeFigureOut">
              <a:rPr lang="ru-RU"/>
              <a:pPr>
                <a:defRPr/>
              </a:pPr>
              <a:t>24.04.2014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565EE-43AF-4E62-A05D-60ED2E1FBB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EDFA5-56BC-449C-89FB-3FC798CF57A2}" type="datetimeFigureOut">
              <a:rPr lang="ru-RU"/>
              <a:pPr>
                <a:defRPr/>
              </a:pPr>
              <a:t>24.04.2014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52434F-2EC1-4E74-AA7D-9CD2E7A7DC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A4FE3-7A3B-4D06-9279-5D1C6990B4CB}" type="datetimeFigureOut">
              <a:rPr lang="ru-RU"/>
              <a:pPr>
                <a:defRPr/>
              </a:pPr>
              <a:t>24.04.2014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1A0C5-CBE2-4F2A-8869-7F64BB80DD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76ECC-DE35-4601-BAEF-663349001919}" type="datetimeFigureOut">
              <a:rPr lang="ru-RU"/>
              <a:pPr>
                <a:defRPr/>
              </a:pPr>
              <a:t>24.04.2014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E5A6D-72C5-4EC3-9812-89A0C6D308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FD613-B8B3-4C7C-A017-4442C565B58C}" type="datetimeFigureOut">
              <a:rPr lang="ru-RU"/>
              <a:pPr>
                <a:defRPr/>
              </a:pPr>
              <a:t>24.04.2014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3C404-7F1F-4E80-A13D-2A0CB28E4F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7729F-7DB8-4C98-B724-4790D569B984}" type="datetimeFigureOut">
              <a:rPr lang="ru-RU"/>
              <a:pPr>
                <a:defRPr/>
              </a:pPr>
              <a:t>24.04.2014</a:t>
            </a:fld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2FD4E-0919-4DD4-A094-AC851CFB51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97B8C-8577-48D9-A1D4-E6B6710584F8}" type="datetimeFigureOut">
              <a:rPr lang="ru-RU"/>
              <a:pPr>
                <a:defRPr/>
              </a:pPr>
              <a:t>24.04.2014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2BA45-3DF3-4FD4-A82E-7049904769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85AF3-5B71-4F5F-B96A-8F7BB84EF44F}" type="datetimeFigureOut">
              <a:rPr lang="ru-RU"/>
              <a:pPr>
                <a:defRPr/>
              </a:pPr>
              <a:t>24.04.2014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6727B-D062-4B8B-8BD0-9E19D2E006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1A997-A8A6-4432-A082-2E94A044C772}" type="datetimeFigureOut">
              <a:rPr lang="ru-RU"/>
              <a:pPr>
                <a:defRPr/>
              </a:pPr>
              <a:t>24.04.2014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B6E25-9408-48FA-A780-C7FFEA83E0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B955E-A1EC-4078-B3C5-921B237D3739}" type="datetimeFigureOut">
              <a:rPr lang="ru-RU"/>
              <a:pPr>
                <a:defRPr/>
              </a:pPr>
              <a:t>24.04.2014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0673B-8E61-42F9-BCEE-5562056EBE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EAD9A-3BE7-46E0-88D2-BCF779221BF2}" type="datetimeFigureOut">
              <a:rPr lang="ru-RU"/>
              <a:pPr>
                <a:defRPr/>
              </a:pPr>
              <a:t>24.04.2014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01A5F-D9B1-4EA4-9498-5B53ABECA7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DCDC29-4958-4F75-A9BF-DCCCFD032931}" type="datetimeFigureOut">
              <a:rPr lang="ru-RU"/>
              <a:pPr>
                <a:defRPr/>
              </a:pPr>
              <a:t>24.04.2014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4F3E06-4D83-40A0-9C8B-DBA8332368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3" r:id="rId4"/>
    <p:sldLayoutId id="2147483687" r:id="rId5"/>
    <p:sldLayoutId id="2147483682" r:id="rId6"/>
    <p:sldLayoutId id="2147483688" r:id="rId7"/>
    <p:sldLayoutId id="2147483689" r:id="rId8"/>
    <p:sldLayoutId id="2147483690" r:id="rId9"/>
    <p:sldLayoutId id="2147483681" r:id="rId10"/>
    <p:sldLayoutId id="21474836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/>
              <a:t>Свердловская региональная общественная организация</a:t>
            </a:r>
            <a:br>
              <a:rPr lang="ru-RU" b="1" dirty="0" smtClean="0"/>
            </a:br>
            <a:r>
              <a:rPr lang="ru-RU" b="1" dirty="0" smtClean="0"/>
              <a:t>«аистенок»</a:t>
            </a:r>
            <a:br>
              <a:rPr lang="ru-RU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>
                <a:solidFill>
                  <a:srgbClr val="FF0000"/>
                </a:solidFill>
              </a:rPr>
              <a:t>«о взаимодействии с органами и учреждениями социальной защиты населения в рамках реализации проекта «</a:t>
            </a:r>
            <a:r>
              <a:rPr lang="ru-RU" i="1" dirty="0" err="1" smtClean="0">
                <a:solidFill>
                  <a:srgbClr val="FF0000"/>
                </a:solidFill>
              </a:rPr>
              <a:t>слюбовью</a:t>
            </a:r>
            <a:r>
              <a:rPr lang="ru-RU" i="1" dirty="0" smtClean="0">
                <a:solidFill>
                  <a:srgbClr val="FF0000"/>
                </a:solidFill>
              </a:rPr>
              <a:t> к детям»»</a:t>
            </a:r>
            <a:br>
              <a:rPr lang="ru-RU" i="1" dirty="0" smtClean="0">
                <a:solidFill>
                  <a:srgbClr val="FF0000"/>
                </a:solidFill>
              </a:rPr>
            </a:b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sz="4000" b="1" dirty="0" smtClean="0"/>
              <a:t>24 апреля 2014 г.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Объем финансирования: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388" y="1268413"/>
            <a:ext cx="8686800" cy="4525962"/>
          </a:xfrm>
        </p:spPr>
        <p:txBody>
          <a:bodyPr>
            <a:normAutofit/>
          </a:bodyPr>
          <a:lstStyle/>
          <a:p>
            <a:pPr marL="18000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400" dirty="0" smtClean="0">
                <a:solidFill>
                  <a:srgbClr val="C00000"/>
                </a:solidFill>
              </a:rPr>
              <a:t>Первый областной форум замещающих семей</a:t>
            </a:r>
          </a:p>
          <a:p>
            <a:pPr marL="18000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400" dirty="0" smtClean="0"/>
              <a:t>500 000.00</a:t>
            </a:r>
          </a:p>
          <a:p>
            <a:pPr marL="18000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44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4400" dirty="0"/>
          </a:p>
        </p:txBody>
      </p:sp>
      <p:pic>
        <p:nvPicPr>
          <p:cNvPr id="14339" name="Рисунок 3" descr="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3500438"/>
            <a:ext cx="32004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Рисунок 4" descr="1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3500438"/>
            <a:ext cx="3168650" cy="223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2" descr="Z:\форум фото на вертикальную растяжку\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71775" y="5084763"/>
            <a:ext cx="3095625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217971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Реализация проектов </a:t>
            </a:r>
            <a:br>
              <a:rPr lang="ru-RU" dirty="0" smtClean="0"/>
            </a:br>
            <a:r>
              <a:rPr lang="ru-RU" dirty="0" smtClean="0"/>
              <a:t>при поддержке правительства Свердловской области и министерства социальной политики со</a:t>
            </a:r>
            <a:endParaRPr lang="ru-RU" dirty="0"/>
          </a:p>
        </p:txBody>
      </p:sp>
      <p:pic>
        <p:nvPicPr>
          <p:cNvPr id="15362" name="Picture 3" descr="C:\Users\Владелец\AppData\Local\Microsoft\Windows\Temporary Internet Files\Content.IE5\7S7KBVCK\MC900233020[1]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79613" y="2708275"/>
            <a:ext cx="5256212" cy="3889375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Объем финансирования: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388" y="1268413"/>
            <a:ext cx="8686800" cy="4525962"/>
          </a:xfrm>
        </p:spPr>
        <p:txBody>
          <a:bodyPr>
            <a:normAutofit/>
          </a:bodyPr>
          <a:lstStyle/>
          <a:p>
            <a:pPr marL="18000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400" dirty="0" smtClean="0">
                <a:solidFill>
                  <a:srgbClr val="C00000"/>
                </a:solidFill>
              </a:rPr>
              <a:t>Проект «С любовью к детям»</a:t>
            </a: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400" dirty="0" smtClean="0"/>
              <a:t>1 000 000.00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4400" dirty="0"/>
          </a:p>
        </p:txBody>
      </p:sp>
      <p:pic>
        <p:nvPicPr>
          <p:cNvPr id="16387" name="Рисунок 3" descr="IMG_18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4625975"/>
            <a:ext cx="302418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Рисунок 4" descr="IMG_405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4652963"/>
            <a:ext cx="3097212" cy="220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Рисунок 5" descr="IMG_210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76938" y="2781300"/>
            <a:ext cx="3167062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Рисунок 6" descr="IMG_1727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708275"/>
            <a:ext cx="3238500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8062664" cy="1080119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цели  проектов: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288" y="1700213"/>
            <a:ext cx="8280400" cy="3097212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800" dirty="0" smtClean="0"/>
              <a:t>Профилактика семейного неблагополучия и социального сиротства;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800" dirty="0" smtClean="0"/>
              <a:t>Профилактика жестокого обращения с детьми;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800" dirty="0" smtClean="0"/>
              <a:t> Пропаганда семейного устройства детей-сирот и детей, оставшихся без попечения родителей.</a:t>
            </a:r>
            <a:endParaRPr lang="ru-RU" sz="2800" dirty="0"/>
          </a:p>
        </p:txBody>
      </p:sp>
      <p:pic>
        <p:nvPicPr>
          <p:cNvPr id="17411" name="Рисунок 3" descr="DSC_039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0425" y="188913"/>
            <a:ext cx="320357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Рисунок 4" descr="IMG_008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5013325"/>
            <a:ext cx="2482850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Рисунок 5" descr="IMG_793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25" y="5084763"/>
            <a:ext cx="2519363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Целевая группа:</a:t>
            </a:r>
            <a:endParaRPr lang="ru-RU" dirty="0"/>
          </a:p>
        </p:txBody>
      </p:sp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250825" y="1341438"/>
            <a:ext cx="8686800" cy="3311525"/>
          </a:xfrm>
        </p:spPr>
        <p:txBody>
          <a:bodyPr/>
          <a:lstStyle/>
          <a:p>
            <a:pPr eaLnBrk="1" hangingPunct="1"/>
            <a:r>
              <a:rPr lang="ru-RU" sz="2800" smtClean="0"/>
              <a:t>Семьи с детьми, находящиеся в трудной жизненной ситуации;</a:t>
            </a:r>
          </a:p>
          <a:p>
            <a:pPr eaLnBrk="1" hangingPunct="1"/>
            <a:r>
              <a:rPr lang="ru-RU" sz="2800" smtClean="0"/>
              <a:t>Замещающие семьи;</a:t>
            </a:r>
          </a:p>
          <a:p>
            <a:pPr eaLnBrk="1" hangingPunct="1"/>
            <a:r>
              <a:rPr lang="ru-RU" sz="2800" smtClean="0"/>
              <a:t>Кандидаты в приемные родители, опекуны, усыновители;</a:t>
            </a:r>
          </a:p>
          <a:p>
            <a:pPr eaLnBrk="1" hangingPunct="1"/>
            <a:r>
              <a:rPr lang="ru-RU" sz="2800" smtClean="0"/>
              <a:t>Специалисты учреждений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800" smtClean="0"/>
              <a:t>    социальной политики.</a:t>
            </a:r>
          </a:p>
        </p:txBody>
      </p:sp>
      <p:pic>
        <p:nvPicPr>
          <p:cNvPr id="18435" name="Рисунок 3" descr="IMG_25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4724400"/>
            <a:ext cx="2881312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Рисунок 4" descr="IMG_405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4797425"/>
            <a:ext cx="2879725" cy="191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Рисунок 6" descr="IMG_186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9350" y="4797425"/>
            <a:ext cx="291465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dirty="0" smtClean="0"/>
              <a:t>в рамках проектов было проведены социально-значимые мероприятия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250825" y="1700213"/>
            <a:ext cx="8713788" cy="5157787"/>
          </a:xfrm>
        </p:spPr>
        <p:txBody>
          <a:bodyPr/>
          <a:lstStyle/>
          <a:p>
            <a:pPr eaLnBrk="1" hangingPunct="1"/>
            <a:r>
              <a:rPr lang="ru-RU" sz="2000" smtClean="0"/>
              <a:t>Форум замещающих семей 30 мая 2013г. </a:t>
            </a:r>
            <a:r>
              <a:rPr lang="ru-RU" sz="2000" smtClean="0">
                <a:solidFill>
                  <a:srgbClr val="C00000"/>
                </a:solidFill>
              </a:rPr>
              <a:t>– 200 чел</a:t>
            </a:r>
            <a:r>
              <a:rPr lang="ru-RU" sz="2000" smtClean="0"/>
              <a:t>. (представители власти, семьи, специалисты управления социальной политики Свердловской области, осуществляющие деятельность по опеке и попечительству) </a:t>
            </a:r>
          </a:p>
          <a:p>
            <a:pPr eaLnBrk="1" hangingPunct="1"/>
            <a:r>
              <a:rPr lang="ru-RU" sz="2000" smtClean="0"/>
              <a:t>Выездной 2-х дневный семинар для специалистов отделов опеки и попечительства, семейной политики, управлений социальной политики Свердловской области) - «Организация работы по защите прав и законных интересов детей-сирот и детей, оставшихся без попечения родителей» 19-20 декабря 2013г. - </a:t>
            </a:r>
            <a:r>
              <a:rPr lang="ru-RU" sz="2000" smtClean="0">
                <a:solidFill>
                  <a:srgbClr val="C00000"/>
                </a:solidFill>
              </a:rPr>
              <a:t>70чел</a:t>
            </a:r>
            <a:r>
              <a:rPr lang="ru-RU" sz="2000" smtClean="0"/>
              <a:t>.</a:t>
            </a:r>
          </a:p>
        </p:txBody>
      </p:sp>
      <p:pic>
        <p:nvPicPr>
          <p:cNvPr id="19459" name="Рисунок 4" descr="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4868863"/>
            <a:ext cx="2162175" cy="153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Рисунок 6" descr="5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5373688"/>
            <a:ext cx="1871662" cy="137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Рисунок 7" descr="7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68538" y="5372100"/>
            <a:ext cx="2087562" cy="139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Рисунок 9" descr="18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4868863"/>
            <a:ext cx="1866900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Мероприятия проекта:</a:t>
            </a:r>
            <a:endParaRPr lang="ru-RU" dirty="0"/>
          </a:p>
        </p:txBody>
      </p:sp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304800" y="1268413"/>
            <a:ext cx="8686800" cy="3240087"/>
          </a:xfrm>
        </p:spPr>
        <p:txBody>
          <a:bodyPr/>
          <a:lstStyle/>
          <a:p>
            <a:pPr eaLnBrk="1" hangingPunct="1"/>
            <a:r>
              <a:rPr lang="ru-RU" sz="1800" smtClean="0"/>
              <a:t>Оказана юридическая, психологическая и социальная помощь </a:t>
            </a:r>
            <a:r>
              <a:rPr lang="ru-RU" sz="1800" smtClean="0">
                <a:solidFill>
                  <a:srgbClr val="C00000"/>
                </a:solidFill>
              </a:rPr>
              <a:t>300</a:t>
            </a:r>
            <a:r>
              <a:rPr lang="ru-RU" sz="2400" smtClean="0">
                <a:solidFill>
                  <a:srgbClr val="C00000"/>
                </a:solidFill>
              </a:rPr>
              <a:t> </a:t>
            </a:r>
            <a:r>
              <a:rPr lang="ru-RU" sz="1800" smtClean="0">
                <a:solidFill>
                  <a:srgbClr val="C00000"/>
                </a:solidFill>
              </a:rPr>
              <a:t>семьям</a:t>
            </a:r>
            <a:r>
              <a:rPr lang="ru-RU" sz="2400" smtClean="0">
                <a:solidFill>
                  <a:srgbClr val="C00000"/>
                </a:solidFill>
              </a:rPr>
              <a:t>, </a:t>
            </a:r>
            <a:r>
              <a:rPr lang="ru-RU" sz="1800" smtClean="0"/>
              <a:t>состоящим на учете в организации (многодетные, малообеспеченные, одинокие семьи)</a:t>
            </a:r>
          </a:p>
          <a:p>
            <a:pPr eaLnBrk="1" hangingPunct="1"/>
            <a:r>
              <a:rPr lang="ru-RU" sz="1800" smtClean="0"/>
              <a:t>Проведено праздничное мероприятие, посвященное Дню Матери, в форме конкурса «Мисс «Аистенок», приняло участие </a:t>
            </a:r>
            <a:r>
              <a:rPr lang="ru-RU" sz="1800" smtClean="0">
                <a:solidFill>
                  <a:srgbClr val="C00000"/>
                </a:solidFill>
              </a:rPr>
              <a:t>100 чел.</a:t>
            </a:r>
          </a:p>
          <a:p>
            <a:pPr eaLnBrk="1" hangingPunct="1"/>
            <a:r>
              <a:rPr lang="ru-RU" sz="1800" smtClean="0"/>
              <a:t>Разработаны и напечатаны </a:t>
            </a:r>
            <a:r>
              <a:rPr lang="ru-RU" sz="1800" smtClean="0">
                <a:solidFill>
                  <a:srgbClr val="C00000"/>
                </a:solidFill>
              </a:rPr>
              <a:t>500 информационных буклетов</a:t>
            </a:r>
            <a:r>
              <a:rPr lang="ru-RU" sz="1800" smtClean="0"/>
              <a:t>, пропагандирующих «ЗОЖ», Ответственное отношение к родительству</a:t>
            </a:r>
          </a:p>
          <a:p>
            <a:pPr eaLnBrk="1" hangingPunct="1"/>
            <a:r>
              <a:rPr lang="ru-RU" sz="1800" smtClean="0"/>
              <a:t>Разработано методическое пособие и напечатано в количестве </a:t>
            </a:r>
            <a:r>
              <a:rPr lang="ru-RU" sz="1800" smtClean="0">
                <a:solidFill>
                  <a:srgbClr val="C00000"/>
                </a:solidFill>
              </a:rPr>
              <a:t>100 экз.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smtClean="0"/>
              <a:t>     «Временное жилье для женщин с детьми в трудной жизненной ситуации. Технология оказания помощи».</a:t>
            </a:r>
          </a:p>
          <a:p>
            <a:pPr eaLnBrk="1" hangingPunct="1"/>
            <a:endParaRPr lang="ru-RU" sz="1800" smtClean="0"/>
          </a:p>
        </p:txBody>
      </p:sp>
      <p:pic>
        <p:nvPicPr>
          <p:cNvPr id="20483" name="Рисунок 3" descr="IMG_13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51725" y="4724400"/>
            <a:ext cx="1327150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Рисунок 4" descr="IMG_145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4797425"/>
            <a:ext cx="2592387" cy="190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Рисунок 5" descr="ZYWP42gMNxc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4868863"/>
            <a:ext cx="1800225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Рисунок 6" descr="tVJ8wfDxXj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68538" y="4868863"/>
            <a:ext cx="202723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2944" y="1084486"/>
            <a:ext cx="8229600" cy="295232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Мероприятия проекта:</a:t>
            </a:r>
            <a:br>
              <a:rPr lang="ru-RU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2200" dirty="0" smtClean="0"/>
              <a:t>- проведено </a:t>
            </a:r>
            <a:r>
              <a:rPr lang="ru-RU" sz="2200" dirty="0" smtClean="0">
                <a:solidFill>
                  <a:srgbClr val="C00000"/>
                </a:solidFill>
              </a:rPr>
              <a:t>18</a:t>
            </a:r>
            <a:r>
              <a:rPr lang="ru-RU" sz="2200" dirty="0" smtClean="0"/>
              <a:t> </a:t>
            </a:r>
            <a:r>
              <a:rPr lang="ru-RU" sz="2200" dirty="0" smtClean="0">
                <a:solidFill>
                  <a:srgbClr val="C00000"/>
                </a:solidFill>
              </a:rPr>
              <a:t>занятий</a:t>
            </a:r>
            <a:r>
              <a:rPr lang="ru-RU" sz="2200" dirty="0" smtClean="0"/>
              <a:t> в «Школе приемных родителей», выдано </a:t>
            </a:r>
            <a:r>
              <a:rPr lang="ru-RU" sz="2200" dirty="0" smtClean="0">
                <a:solidFill>
                  <a:srgbClr val="C00000"/>
                </a:solidFill>
              </a:rPr>
              <a:t>30</a:t>
            </a:r>
            <a:r>
              <a:rPr lang="ru-RU" sz="2200" dirty="0" smtClean="0"/>
              <a:t>  </a:t>
            </a:r>
            <a:r>
              <a:rPr lang="ru-RU" sz="2200" dirty="0" smtClean="0">
                <a:solidFill>
                  <a:srgbClr val="C00000"/>
                </a:solidFill>
              </a:rPr>
              <a:t>свидетельств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- Семинар- тренинг для замещающих семей с детьми подросткового возраста – </a:t>
            </a:r>
            <a:r>
              <a:rPr lang="ru-RU" sz="2200" dirty="0" smtClean="0">
                <a:solidFill>
                  <a:srgbClr val="C00000"/>
                </a:solidFill>
              </a:rPr>
              <a:t>60 чел. (30 семей);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- проведен Семинар «повышение эффективности </a:t>
            </a:r>
            <a:r>
              <a:rPr lang="ru-RU" sz="2200" dirty="0" err="1" smtClean="0"/>
              <a:t>организа-ции</a:t>
            </a:r>
            <a:r>
              <a:rPr lang="ru-RU" sz="2200" dirty="0" smtClean="0"/>
              <a:t> работы по предупреждению детской и подростковой </a:t>
            </a:r>
            <a:r>
              <a:rPr lang="ru-RU" sz="2200" dirty="0" err="1" smtClean="0"/>
              <a:t>преступности,профилактики</a:t>
            </a:r>
            <a:r>
              <a:rPr lang="ru-RU" sz="2200" dirty="0" smtClean="0"/>
              <a:t> социально опасного положения семьи и социального сиротства» – </a:t>
            </a:r>
            <a:r>
              <a:rPr lang="ru-RU" sz="2200" dirty="0" smtClean="0">
                <a:solidFill>
                  <a:srgbClr val="C00000"/>
                </a:solidFill>
              </a:rPr>
              <a:t>90 специалистов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1506" name="Рисунок 4" descr="IMG_193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4149725"/>
            <a:ext cx="2852738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Рисунок 6" descr="IMG_250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8038" y="4868863"/>
            <a:ext cx="2627312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Рисунок 7" descr="IMG_165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4076700"/>
            <a:ext cx="2843213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Основные результаты деятельности: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327650"/>
          </a:xfrm>
        </p:spPr>
        <p:txBody>
          <a:bodyPr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Из выделенных средств (1 500 000 рублей) было реализовано </a:t>
            </a:r>
            <a:r>
              <a:rPr lang="ru-RU" dirty="0" smtClean="0">
                <a:solidFill>
                  <a:srgbClr val="C00000"/>
                </a:solidFill>
              </a:rPr>
              <a:t>1 497 376.40 рублей.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В мероприятиях приняло участие 900 человек, из которых: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>
                <a:solidFill>
                  <a:srgbClr val="C00000"/>
                </a:solidFill>
              </a:rPr>
              <a:t>260</a:t>
            </a:r>
            <a:r>
              <a:rPr lang="ru-RU" dirty="0" smtClean="0"/>
              <a:t> – замещающие семьи;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>
                <a:solidFill>
                  <a:srgbClr val="C00000"/>
                </a:solidFill>
              </a:rPr>
              <a:t>160</a:t>
            </a:r>
            <a:r>
              <a:rPr lang="ru-RU" dirty="0" smtClean="0"/>
              <a:t> – специалисты учреждений социальной политики Свердловской области;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>
                <a:solidFill>
                  <a:srgbClr val="C00000"/>
                </a:solidFill>
              </a:rPr>
              <a:t>30</a:t>
            </a:r>
            <a:r>
              <a:rPr lang="ru-RU" dirty="0" smtClean="0"/>
              <a:t> – кандидаты в приемные родители, опекуны, усыновители;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>
                <a:solidFill>
                  <a:srgbClr val="C00000"/>
                </a:solidFill>
              </a:rPr>
              <a:t>450</a:t>
            </a:r>
            <a:r>
              <a:rPr lang="ru-RU" dirty="0" smtClean="0"/>
              <a:t> – семьи с детьми в ТЖС.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500" b="1" dirty="0" smtClean="0"/>
              <a:t>Показатели выполнены в полном объеме</a:t>
            </a:r>
            <a:endParaRPr lang="ru-RU" sz="35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3" name="Диаграмма 1"/>
          <p:cNvGraphicFramePr>
            <a:graphicFrameLocks/>
          </p:cNvGraphicFramePr>
          <p:nvPr/>
        </p:nvGraphicFramePr>
        <p:xfrm>
          <a:off x="992188" y="569913"/>
          <a:ext cx="7302500" cy="5043487"/>
        </p:xfrm>
        <a:graphic>
          <a:graphicData uri="http://schemas.openxmlformats.org/presentationml/2006/ole">
            <p:oleObj spid="_x0000_s23553" r:id="rId3" imgW="7303641" imgH="5047925" progId="Excel.Sheet.8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172819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Общее количество граждан, которым были оказаны услуги социально-психологического сопровождения в 2013 г: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205038"/>
            <a:ext cx="8686800" cy="3875087"/>
          </a:xfrm>
        </p:spPr>
        <p:txBody>
          <a:bodyPr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Консультирование – 2428 человек;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Групповые занятия – 300 человек;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Социальный склад – 1001 семья;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Кризисная квартира – 13 семей (39 человек);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Выездные мероприятия – 140 человек;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ШПР – 84 человека;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Группа дневного пребывания – 13 семей;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Ресурсные мероприятия</a:t>
            </a:r>
            <a:endParaRPr lang="ru-RU" dirty="0"/>
          </a:p>
        </p:txBody>
      </p:sp>
      <p:graphicFrame>
        <p:nvGraphicFramePr>
          <p:cNvPr id="26626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4000" y="1503363"/>
          <a:ext cx="8788400" cy="4627562"/>
        </p:xfrm>
        <a:graphic>
          <a:graphicData uri="http://schemas.openxmlformats.org/presentationml/2006/ole">
            <p:oleObj spid="_x0000_s26626" r:id="rId3" imgW="8785097" imgH="4627265" progId="Excel.Sheet.8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Взаимодействие с органами опеки и попечительства: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2969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В случае возможного отказа от ребенка</a:t>
            </a:r>
          </a:p>
          <a:p>
            <a:pPr eaLnBrk="1" hangingPunct="1"/>
            <a:r>
              <a:rPr lang="ru-RU" smtClean="0"/>
              <a:t>В случае конфликта, рассматриваемого в суде (заключение по результатам психологического обследования)</a:t>
            </a:r>
          </a:p>
          <a:p>
            <a:pPr eaLnBrk="1" hangingPunct="1"/>
            <a:r>
              <a:rPr lang="ru-RU" smtClean="0"/>
              <a:t>При работе с замещающими семьями с детьми подросткового возраста.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Исполнение полномочий органов опеки по подготовке граждан в 2013 году:</a:t>
            </a:r>
            <a:endParaRPr lang="ru-RU" dirty="0"/>
          </a:p>
        </p:txBody>
      </p:sp>
      <p:graphicFrame>
        <p:nvGraphicFramePr>
          <p:cNvPr id="41987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254000" y="1503363"/>
          <a:ext cx="8788400" cy="4627562"/>
        </p:xfrm>
        <a:graphic>
          <a:graphicData uri="http://schemas.openxmlformats.org/presentationml/2006/ole">
            <p:oleObj spid="_x0000_s41987" r:id="rId3" imgW="8785097" imgH="4627265" progId="Excel.Sheet.8">
              <p:embed/>
            </p:oleObj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04800" y="332656"/>
            <a:ext cx="8686800" cy="136815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Взаимодействие с ЦСПС и Д Свердловской области по устройству женщин в ТЖС не имеющих жилья:</a:t>
            </a:r>
            <a:endParaRPr lang="ru-RU" dirty="0"/>
          </a:p>
        </p:txBody>
      </p:sp>
      <p:graphicFrame>
        <p:nvGraphicFramePr>
          <p:cNvPr id="40963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254000" y="2009775"/>
          <a:ext cx="8788400" cy="4121150"/>
        </p:xfrm>
        <a:graphic>
          <a:graphicData uri="http://schemas.openxmlformats.org/presentationml/2006/ole">
            <p:oleObj spid="_x0000_s40963" r:id="rId3" imgW="8785097" imgH="4121253" progId="Excel.Sheet.8">
              <p:embed/>
            </p:oleObj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Задачи на 2014 год: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Обеспечение доступности социально-психологической поддержки для семей с несовершеннолетними детьми, находящимися в трудной жизненной ситуации;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Создание и апробация алгоритма межведомственного сопровождения семей с детьми, находящихся в ТЖС.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35696" y="4365104"/>
            <a:ext cx="5867400" cy="52228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Проекты продолжаются</a:t>
            </a:r>
            <a:endParaRPr lang="ru-RU" dirty="0"/>
          </a:p>
        </p:txBody>
      </p:sp>
      <p:sp>
        <p:nvSpPr>
          <p:cNvPr id="31746" name="Текст 3"/>
          <p:cNvSpPr>
            <a:spLocks noGrp="1"/>
          </p:cNvSpPr>
          <p:nvPr>
            <p:ph type="body" sz="half" idx="2"/>
          </p:nvPr>
        </p:nvSpPr>
        <p:spPr>
          <a:xfrm>
            <a:off x="1403350" y="5084763"/>
            <a:ext cx="5867400" cy="768350"/>
          </a:xfrm>
        </p:spPr>
        <p:txBody>
          <a:bodyPr/>
          <a:lstStyle/>
          <a:p>
            <a:pPr algn="ctr" eaLnBrk="1" hangingPunct="1"/>
            <a:r>
              <a:rPr lang="ru-RU" sz="1800" b="1" smtClean="0">
                <a:solidFill>
                  <a:srgbClr val="7030A0"/>
                </a:solidFill>
              </a:rPr>
              <a:t>Свердловская региональная общественная организация «Аистенок» готова к плодотворному сотрудничеству!</a:t>
            </a:r>
          </a:p>
        </p:txBody>
      </p:sp>
      <p:pic>
        <p:nvPicPr>
          <p:cNvPr id="8" name="Рисунок 7" descr="ЛОГО[1]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401" r="1401"/>
          <a:stretch>
            <a:fillRect/>
          </a:stretch>
        </p:blipFill>
        <p:spPr>
          <a:xfrm>
            <a:off x="5148064" y="548680"/>
            <a:ext cx="3191582" cy="3312368"/>
          </a:xfrm>
        </p:spPr>
      </p:pic>
      <p:pic>
        <p:nvPicPr>
          <p:cNvPr id="31748" name="Рисунок 9" descr="МИНСОЦПОЛИТИКИ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476250"/>
            <a:ext cx="2808288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773</TotalTime>
  <Words>320</Words>
  <Application>Microsoft Office PowerPoint</Application>
  <PresentationFormat>Экран (4:3)</PresentationFormat>
  <Paragraphs>40</Paragraphs>
  <Slides>18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9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34" baseType="lpstr">
      <vt:lpstr>Arial</vt:lpstr>
      <vt:lpstr>Franklin Gothic Medium</vt:lpstr>
      <vt:lpstr>Franklin Gothic Book</vt:lpstr>
      <vt:lpstr>Wingdings 2</vt:lpstr>
      <vt:lpstr>Calibri</vt:lpstr>
      <vt:lpstr>Wingdings</vt:lpstr>
      <vt:lpstr>Трек</vt:lpstr>
      <vt:lpstr>Трек</vt:lpstr>
      <vt:lpstr>Трек</vt:lpstr>
      <vt:lpstr>Трек</vt:lpstr>
      <vt:lpstr>Трек</vt:lpstr>
      <vt:lpstr>Трек</vt:lpstr>
      <vt:lpstr>Трек</vt:lpstr>
      <vt:lpstr>Трек</vt:lpstr>
      <vt:lpstr>Трек</vt:lpstr>
      <vt:lpstr>Лист Microsoft Office Excel 97-2003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 по итогам  реализации деятельности СРОО «Аистенок» при поддержке Министерства социальной политики Свердловской области за 2013 год</dc:title>
  <dc:creator>Владелец</dc:creator>
  <cp:lastModifiedBy>Владелец</cp:lastModifiedBy>
  <cp:revision>38</cp:revision>
  <dcterms:created xsi:type="dcterms:W3CDTF">2014-02-12T09:04:44Z</dcterms:created>
  <dcterms:modified xsi:type="dcterms:W3CDTF">2014-04-24T01:19:15Z</dcterms:modified>
</cp:coreProperties>
</file>