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23.04.2014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4032448"/>
          </a:xfrm>
        </p:spPr>
        <p:txBody>
          <a:bodyPr>
            <a:normAutofit/>
          </a:bodyPr>
          <a:lstStyle/>
          <a:p>
            <a:r>
              <a:rPr lang="ru-RU" sz="3600" dirty="0"/>
              <a:t>Об организации межведомственного взаимодействия по профилактике социального сиротства на территории г. Красноуфимска и Красноуфимского района.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725144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социальной политики</a:t>
            </a: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Красноуфимску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Красноуфимском у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району</a:t>
            </a:r>
          </a:p>
          <a:p>
            <a:pPr algn="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 Т.А. Чухарева</a:t>
            </a:r>
          </a:p>
          <a:p>
            <a:pPr algn="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24.04.2014г</a:t>
            </a: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Екатеринбург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9839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5458618"/>
          </a:xfrm>
        </p:spPr>
        <p:txBody>
          <a:bodyPr>
            <a:normAutofit/>
          </a:bodyPr>
          <a:lstStyle/>
          <a:p>
            <a:r>
              <a:rPr lang="ru-RU" sz="3200" dirty="0"/>
              <a:t>Численность населения, проживающего на территории </a:t>
            </a:r>
            <a:br>
              <a:rPr lang="ru-RU" sz="3200" dirty="0"/>
            </a:br>
            <a:r>
              <a:rPr lang="ru-RU" sz="3200" dirty="0"/>
              <a:t>г. Красноуфимска и Красноуфимского района - </a:t>
            </a:r>
            <a:r>
              <a:rPr lang="ru-RU" sz="3200" b="1" dirty="0">
                <a:solidFill>
                  <a:schemeClr val="tx1"/>
                </a:solidFill>
              </a:rPr>
              <a:t>67611</a:t>
            </a:r>
            <a:r>
              <a:rPr lang="ru-RU" sz="3200" dirty="0"/>
              <a:t> человек,</a:t>
            </a:r>
            <a:br>
              <a:rPr lang="ru-RU" sz="3200" dirty="0"/>
            </a:br>
            <a:r>
              <a:rPr lang="ru-RU" sz="3200" dirty="0"/>
              <a:t>детского населения -  </a:t>
            </a:r>
            <a:r>
              <a:rPr lang="ru-RU" sz="3200" b="1" dirty="0">
                <a:solidFill>
                  <a:schemeClr val="tx1"/>
                </a:solidFill>
              </a:rPr>
              <a:t>14813</a:t>
            </a:r>
            <a:r>
              <a:rPr lang="ru-RU" sz="3200" dirty="0"/>
              <a:t>, из них </a:t>
            </a:r>
            <a:r>
              <a:rPr lang="ru-RU" sz="3200" b="1" dirty="0">
                <a:solidFill>
                  <a:schemeClr val="tx1"/>
                </a:solidFill>
              </a:rPr>
              <a:t>164</a:t>
            </a:r>
            <a:r>
              <a:rPr lang="ru-RU" sz="3200" dirty="0"/>
              <a:t> ребенка, оставшегося без попечения родителей проживает в семьях опекунов (попечителей),     </a:t>
            </a:r>
            <a:r>
              <a:rPr lang="ru-RU" sz="3200" b="1" dirty="0">
                <a:solidFill>
                  <a:schemeClr val="tx1"/>
                </a:solidFill>
              </a:rPr>
              <a:t>64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  <a:r>
              <a:rPr lang="ru-RU" sz="3200" dirty="0"/>
              <a:t>ребенка в приемных семьях,  </a:t>
            </a:r>
            <a:r>
              <a:rPr lang="ru-RU" sz="3200" b="1" dirty="0">
                <a:solidFill>
                  <a:schemeClr val="tx1"/>
                </a:solidFill>
              </a:rPr>
              <a:t>50</a:t>
            </a:r>
            <a:r>
              <a:rPr lang="ru-RU" sz="3200" dirty="0"/>
              <a:t>  детей в семьях усыновителей. 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877272"/>
            <a:ext cx="8219256" cy="248891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474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ru-RU" sz="2400" dirty="0"/>
              <a:t>В 2010г. резко ухудшилось  обстановка    семейного неблагополучия  </a:t>
            </a:r>
            <a:r>
              <a:rPr lang="ru-RU" sz="2400" dirty="0" smtClean="0"/>
              <a:t>в Красноуфимском </a:t>
            </a:r>
            <a:r>
              <a:rPr lang="ru-RU" sz="2400" dirty="0"/>
              <a:t>районе,  в  связи с  миграцией населения</a:t>
            </a:r>
            <a:r>
              <a:rPr lang="ru-RU" sz="2000" dirty="0"/>
              <a:t>. </a:t>
            </a:r>
            <a:br>
              <a:rPr lang="ru-RU" sz="2000" dirty="0"/>
            </a:b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0060123"/>
              </p:ext>
            </p:extLst>
          </p:nvPr>
        </p:nvGraphicFramePr>
        <p:xfrm>
          <a:off x="467544" y="2636912"/>
          <a:ext cx="8291265" cy="3175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8253"/>
                <a:gridCol w="1658253"/>
                <a:gridCol w="1658253"/>
                <a:gridCol w="1658253"/>
                <a:gridCol w="1658253"/>
              </a:tblGrid>
              <a:tr h="82068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2010г.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2011г.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2012г.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2013г.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545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Численность семей, находящихся в социально опасном положении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152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134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97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(показатель достигнут в результате межведомственного взаимодействия )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88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656184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1</a:t>
            </a:r>
            <a:r>
              <a:rPr lang="ru-RU" sz="2200" dirty="0" smtClean="0"/>
              <a:t>. Соглашение </a:t>
            </a:r>
            <a:r>
              <a:rPr lang="ru-RU" sz="2200" dirty="0"/>
              <a:t>о межведомственном взаимодействии от </a:t>
            </a:r>
            <a:r>
              <a:rPr lang="ru-RU" sz="2800" b="1" dirty="0"/>
              <a:t>23.04</a:t>
            </a:r>
            <a:r>
              <a:rPr lang="ru-RU" sz="2800" b="1" dirty="0" smtClean="0"/>
              <a:t>. 2010г.</a:t>
            </a:r>
            <a:br>
              <a:rPr lang="ru-RU" sz="2800" b="1" dirty="0" smtClean="0"/>
            </a:br>
            <a:r>
              <a:rPr lang="ru-RU" sz="2200" dirty="0" smtClean="0"/>
              <a:t>2. Создание межведомственной комиссии по профилактике социального     сиротства.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132856"/>
            <a:ext cx="8301608" cy="40219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/>
              <a:t>Состав межведомственной</a:t>
            </a:r>
            <a:r>
              <a:rPr lang="ru-RU" sz="2000" dirty="0"/>
              <a:t> </a:t>
            </a:r>
            <a:r>
              <a:rPr lang="ru-RU" sz="2000" b="1" dirty="0" smtClean="0"/>
              <a:t>комиссии по профилактике социального сиротства из </a:t>
            </a:r>
            <a:r>
              <a:rPr lang="ru-RU" sz="2000" b="1" dirty="0"/>
              <a:t>представителей </a:t>
            </a:r>
            <a:r>
              <a:rPr lang="ru-RU" sz="2000" b="1" dirty="0" smtClean="0"/>
              <a:t>субъектов профилактики безнадзорности несовершеннолетних:</a:t>
            </a:r>
            <a:endParaRPr lang="ru-RU" sz="2000" b="1" dirty="0"/>
          </a:p>
          <a:p>
            <a:r>
              <a:rPr lang="ru-RU" sz="2000" dirty="0"/>
              <a:t>- Управления социальной защиты населения</a:t>
            </a:r>
          </a:p>
          <a:p>
            <a:r>
              <a:rPr lang="ru-RU" sz="2000" dirty="0"/>
              <a:t>- ТКДН и ЗП г. Красноуфимска;</a:t>
            </a:r>
          </a:p>
          <a:p>
            <a:r>
              <a:rPr lang="ru-RU" sz="2000" dirty="0" smtClean="0"/>
              <a:t>- </a:t>
            </a:r>
            <a:r>
              <a:rPr lang="ru-RU" sz="2000" dirty="0"/>
              <a:t>ТКДН и ЗП Красноуфимского района;</a:t>
            </a:r>
          </a:p>
          <a:p>
            <a:r>
              <a:rPr lang="ru-RU" sz="2000" dirty="0" smtClean="0"/>
              <a:t>-  </a:t>
            </a:r>
            <a:r>
              <a:rPr lang="ru-RU" sz="2000" dirty="0"/>
              <a:t>ГОУСОН СО «ЦСПСиД г. Красноуфимска и </a:t>
            </a:r>
          </a:p>
          <a:p>
            <a:r>
              <a:rPr lang="ru-RU" sz="2000" dirty="0" smtClean="0"/>
              <a:t>- </a:t>
            </a:r>
            <a:r>
              <a:rPr lang="ru-RU" sz="2000" dirty="0"/>
              <a:t>Центральная районная больница</a:t>
            </a:r>
          </a:p>
          <a:p>
            <a:r>
              <a:rPr lang="ru-RU" sz="2000" dirty="0"/>
              <a:t>- ПДН ОВД</a:t>
            </a:r>
          </a:p>
          <a:p>
            <a:r>
              <a:rPr lang="ru-RU" sz="2000" dirty="0"/>
              <a:t>-Управления образованием МО </a:t>
            </a:r>
            <a:r>
              <a:rPr lang="ru-RU" sz="2000" dirty="0" smtClean="0"/>
              <a:t>Красноуфимский </a:t>
            </a:r>
            <a:r>
              <a:rPr lang="ru-RU" sz="2000" dirty="0"/>
              <a:t>округ и ГО Красноуфимск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0119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5602634"/>
          </a:xfrm>
        </p:spPr>
        <p:txBody>
          <a:bodyPr>
            <a:normAutofit/>
          </a:bodyPr>
          <a:lstStyle/>
          <a:p>
            <a:r>
              <a:rPr lang="ru-RU" sz="4000" dirty="0"/>
              <a:t>Основной целью  деятельности комиссии по профилактике социального сиротства является усиление межведомственного взаимодействия с субъектами профилактики безнадзорности несовершеннолетних. 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877272"/>
            <a:ext cx="8291264" cy="248891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402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Взаимодействие осуществляется по следующим основным направлениям: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500" dirty="0"/>
              <a:t>- ТКДН и ЗП: координирование проведения индивидуальной профилактической работы органов и учреждений системы профилактики в отношении несовершеннолетних и семей, с несовершеннолетними детьми, находящихся в социально – опасном положении,  и  контроль за реализацией планов индивидуальной профилактической работы.</a:t>
            </a:r>
          </a:p>
          <a:p>
            <a:r>
              <a:rPr lang="ru-RU" sz="1500" dirty="0"/>
              <a:t>- ГБУСОН СО ЦСПСиД г. Красноуфимска и Красноуфимского района: проведение профилактической работы с различными категориями семей и несовершеннолетними.</a:t>
            </a:r>
          </a:p>
          <a:p>
            <a:r>
              <a:rPr lang="ru-RU" sz="1500" dirty="0"/>
              <a:t>- Муниципальные отделы управления образованием: своевременное предоставление информации  о семьях несовершеннолетних, оказавшихся в трудной жизненной ситуации и  социально – опасном положении, контроль за соблюдением действующего законодательства  в области образования и </a:t>
            </a:r>
            <a:r>
              <a:rPr lang="ru-RU" sz="1500" dirty="0" smtClean="0"/>
              <a:t>организации </a:t>
            </a:r>
            <a:r>
              <a:rPr lang="ru-RU" sz="1500" dirty="0"/>
              <a:t>летнего отдыха и досуга </a:t>
            </a:r>
            <a:r>
              <a:rPr lang="ru-RU" sz="1500" dirty="0" smtClean="0"/>
              <a:t>несовершеннолетних.</a:t>
            </a:r>
            <a:r>
              <a:rPr lang="ru-RU" sz="1500" dirty="0"/>
              <a:t> </a:t>
            </a:r>
            <a:endParaRPr lang="ru-RU" sz="1500" dirty="0" smtClean="0"/>
          </a:p>
          <a:p>
            <a:r>
              <a:rPr lang="ru-RU" sz="1500" dirty="0" smtClean="0"/>
              <a:t>- </a:t>
            </a:r>
            <a:r>
              <a:rPr lang="ru-RU" sz="1500" dirty="0"/>
              <a:t>ГБУЗ СО «Красноуфимская ЦРБ»: осуществление круглосуточного приема и содержания в лечебных учреждениях безнадзорных и  детей, оставшихся без попечения родителей в возрасте до 4 лет. Формированием мотивации к здоровому образу жизни</a:t>
            </a:r>
            <a:r>
              <a:rPr lang="ru-RU" sz="1500" dirty="0" smtClean="0"/>
              <a:t>.</a:t>
            </a:r>
          </a:p>
          <a:p>
            <a:r>
              <a:rPr lang="ru-RU" sz="1500" dirty="0" smtClean="0"/>
              <a:t>- </a:t>
            </a:r>
            <a:r>
              <a:rPr lang="ru-RU" sz="1500" dirty="0"/>
              <a:t>Межмуниципальный отдел МВД России «Красноуфимский»: своевременное выявление и информирование о  несовершеннолетних и семьях, находящихся в социально – опасном положении, проведение профилактической работы.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6679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08912" cy="432048"/>
          </a:xfrm>
        </p:spPr>
        <p:txBody>
          <a:bodyPr>
            <a:noAutofit/>
          </a:bodyPr>
          <a:lstStyle/>
          <a:p>
            <a:pPr algn="ctr"/>
            <a:r>
              <a:rPr lang="ru-RU" sz="2000" b="1" i="1" dirty="0"/>
              <a:t>Результаты межведомственного взаимодействия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6075400"/>
              </p:ext>
            </p:extLst>
          </p:nvPr>
        </p:nvGraphicFramePr>
        <p:xfrm>
          <a:off x="539552" y="836712"/>
          <a:ext cx="8208912" cy="5976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1584176"/>
                <a:gridCol w="1368152"/>
                <a:gridCol w="1296144"/>
              </a:tblGrid>
              <a:tr h="5723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2011г.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2012г.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2013г.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10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Количество семей, приглашенных  на заседание комиссии по социальному сиротству.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79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62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 них воспитывающихся детей: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118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105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93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8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Численность родителей, прошедших лечение от алкогольной    зависимости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73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Численность детей, прошедших реабилитацию в центре и возвращенных по итогам реабилитации в родную семью 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Численность</a:t>
                      </a:r>
                      <a:r>
                        <a:rPr lang="ru-RU" sz="14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граждан лишенных родительских прав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Количество детей - сирот и детей, оставшихся без попечения родителей, впервые выявленные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Отобрание детей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2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Сокращение числа отмен решений о помещении ребенка в </a:t>
                      </a:r>
                      <a:r>
                        <a:rPr lang="ru-RU" sz="14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семью (в %)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11 %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12.5</a:t>
                      </a:r>
                      <a:r>
                        <a:rPr lang="ru-RU" sz="2000" b="1" i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%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r>
                        <a:rPr lang="ru-RU" sz="2000" b="1" i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%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228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04088"/>
            <a:ext cx="8219256" cy="1140736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Планы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Р</a:t>
            </a:r>
            <a:r>
              <a:rPr lang="ru-RU" sz="2400" b="1" dirty="0" smtClean="0"/>
              <a:t>азвитие </a:t>
            </a:r>
            <a:r>
              <a:rPr lang="ru-RU" sz="2400" b="1" dirty="0"/>
              <a:t>системы раннего выявления </a:t>
            </a:r>
            <a:r>
              <a:rPr lang="ru-RU" sz="2400" dirty="0"/>
              <a:t>социального неблагополучия  семей с детьми и комплексной работы с ними для предотвращения распада  семьи и лишения родителей родительских прав при участии всех субъектов профилактики безнадзорности несовершеннолетних.</a:t>
            </a:r>
          </a:p>
          <a:p>
            <a:r>
              <a:rPr lang="ru-RU" sz="2400" b="1" dirty="0" smtClean="0"/>
              <a:t>Активизация</a:t>
            </a:r>
            <a:r>
              <a:rPr lang="ru-RU" sz="2400" dirty="0" smtClean="0"/>
              <a:t> </a:t>
            </a:r>
            <a:r>
              <a:rPr lang="ru-RU" sz="2400" b="1" dirty="0" smtClean="0"/>
              <a:t>деятельности </a:t>
            </a:r>
            <a:r>
              <a:rPr lang="ru-RU" sz="2400" b="1" dirty="0"/>
              <a:t>по семейному устройству </a:t>
            </a:r>
            <a:r>
              <a:rPr lang="ru-RU" sz="2400" dirty="0"/>
              <a:t>детей-сирот и детей, оставшихся без попечения родителей</a:t>
            </a:r>
            <a:r>
              <a:rPr lang="ru-RU" sz="2400" dirty="0" smtClean="0"/>
              <a:t>.</a:t>
            </a:r>
          </a:p>
          <a:p>
            <a:r>
              <a:rPr lang="ru-RU" sz="2400" b="1" dirty="0"/>
              <a:t>Сокращение числа вновь выявленных социальных сирот на </a:t>
            </a:r>
            <a:r>
              <a:rPr lang="ru-RU" sz="2400" b="1" dirty="0" smtClean="0"/>
              <a:t>30%.</a:t>
            </a:r>
            <a:endParaRPr lang="ru-RU" sz="2400" b="1" dirty="0"/>
          </a:p>
          <a:p>
            <a:endParaRPr lang="ru-RU" sz="24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0540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47248" cy="144016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Благодарю за внимание.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237312"/>
            <a:ext cx="8219256" cy="8728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573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</TotalTime>
  <Words>505</Words>
  <Application>Microsoft Office PowerPoint</Application>
  <PresentationFormat>Экран (4:3)</PresentationFormat>
  <Paragraphs>81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Об организации межведомственного взаимодействия по профилактике социального сиротства на территории г. Красноуфимска и Красноуфимского района. </vt:lpstr>
      <vt:lpstr>Численность населения, проживающего на территории  г. Красноуфимска и Красноуфимского района - 67611 человек, детского населения -  14813, из них 164 ребенка, оставшегося без попечения родителей проживает в семьях опекунов (попечителей),     64 ребенка в приемных семьях,  50  детей в семьях усыновителей.  </vt:lpstr>
      <vt:lpstr>В 2010г. резко ухудшилось  обстановка    семейного неблагополучия  в Красноуфимском районе,  в  связи с  миграцией населения.  </vt:lpstr>
      <vt:lpstr>         1. Соглашение о межведомственном взаимодействии от 23.04. 2010г. 2. Создание межведомственной комиссии по профилактике социального     сиротства. </vt:lpstr>
      <vt:lpstr>Основной целью  деятельности комиссии по профилактике социального сиротства является усиление межведомственного взаимодействия с субъектами профилактики безнадзорности несовершеннолетних.  </vt:lpstr>
      <vt:lpstr>Взаимодействие осуществляется по следующим основным направлениям:</vt:lpstr>
      <vt:lpstr>Результаты межведомственного взаимодействия </vt:lpstr>
      <vt:lpstr>Планы</vt:lpstr>
      <vt:lpstr>Благодарю за внимание.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 организации межведомственного взаимодействия по профилактике социального сиротства на территории г. Красноуфимска и Красноуфимского района.</dc:title>
  <dc:creator>gsv</dc:creator>
  <cp:lastModifiedBy>gsv</cp:lastModifiedBy>
  <cp:revision>13</cp:revision>
  <dcterms:created xsi:type="dcterms:W3CDTF">2014-04-23T04:05:51Z</dcterms:created>
  <dcterms:modified xsi:type="dcterms:W3CDTF">2014-04-23T11:53:29Z</dcterms:modified>
</cp:coreProperties>
</file>