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0"/>
  </p:notesMasterIdLst>
  <p:sldIdLst>
    <p:sldId id="256" r:id="rId3"/>
    <p:sldId id="258" r:id="rId4"/>
    <p:sldId id="259" r:id="rId5"/>
    <p:sldId id="276" r:id="rId6"/>
    <p:sldId id="277" r:id="rId7"/>
    <p:sldId id="278" r:id="rId8"/>
    <p:sldId id="266" r:id="rId9"/>
    <p:sldId id="280" r:id="rId10"/>
    <p:sldId id="268" r:id="rId11"/>
    <p:sldId id="269" r:id="rId12"/>
    <p:sldId id="272" r:id="rId13"/>
    <p:sldId id="279" r:id="rId14"/>
    <p:sldId id="273" r:id="rId15"/>
    <p:sldId id="275" r:id="rId16"/>
    <p:sldId id="281" r:id="rId17"/>
    <p:sldId id="282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>
      <p:cViewPr>
        <p:scale>
          <a:sx n="70" d="100"/>
          <a:sy n="70" d="100"/>
        </p:scale>
        <p:origin x="-1374" y="-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urina\Desktop\&#1051;&#1080;&#1089;&#1090;%20Microsoft%20Excel%20(2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erasimova\Documents\&#1044;&#1054;&#1050;&#1051;&#1040;&#1044;&#1067;\&#1044;&#1083;&#1103;%20&#1076;&#1086;&#1082;&#1083;&#1072;&#1076;&#1086;&#1074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0947729945714846E-2"/>
          <c:y val="3.1313987337780298E-2"/>
          <c:w val="0.83545889537177864"/>
          <c:h val="0.8197481413968593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Лист1!$B$9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rgbClr val="99CCFF"/>
            </a:solidFill>
          </c:spPr>
          <c:invertIfNegative val="0"/>
          <c:dLbls>
            <c:dLbl>
              <c:idx val="0"/>
              <c:layout>
                <c:manualLayout>
                  <c:x val="-2.4326918656547739E-2"/>
                  <c:y val="3.911737075502361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</a:t>
                    </a:r>
                    <a:r>
                      <a:rPr lang="ru-RU" dirty="0" smtClean="0"/>
                      <a:t>,</a:t>
                    </a:r>
                    <a:r>
                      <a:rPr lang="en-US" dirty="0" smtClean="0"/>
                      <a:t>6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0643213972393872E-2"/>
                  <c:y val="-1.003466742534588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37</a:t>
                    </a:r>
                    <a:r>
                      <a:rPr lang="ru-RU" dirty="0" smtClean="0"/>
                      <a:t>,7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5612748008841374E-3"/>
                  <c:y val="-1.5096581647577439E-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22</a:t>
                    </a:r>
                    <a:r>
                      <a:rPr lang="ru-RU" dirty="0" smtClean="0"/>
                      <a:t>,9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7.6021246681403217E-3"/>
                  <c:y val="6.894983720008462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13</a:t>
                    </a:r>
                    <a:r>
                      <a:rPr lang="ru-RU" dirty="0" smtClean="0"/>
                      <a:t>,1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4.5612748008841929E-3"/>
                  <c:y val="5.5910038152810638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0" sourceLinked="0"/>
            <c:txPr>
              <a:bodyPr/>
              <a:lstStyle/>
              <a:p>
                <a:pPr>
                  <a:defRPr sz="1600" b="1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Лист1!$C$8:$G$8</c:f>
              <c:strCache>
                <c:ptCount val="5"/>
                <c:pt idx="0">
                  <c:v>социальные работники</c:v>
                </c:pt>
                <c:pt idx="1">
                  <c:v>врачи</c:v>
                </c:pt>
                <c:pt idx="2">
                  <c:v>средний медперсонал</c:v>
                </c:pt>
                <c:pt idx="3">
                  <c:v>младший медперсонал</c:v>
                </c:pt>
                <c:pt idx="4">
                  <c:v>педагогические работники</c:v>
                </c:pt>
              </c:strCache>
            </c:strRef>
          </c:cat>
          <c:val>
            <c:numRef>
              <c:f>Лист1!$C$9:$G$9</c:f>
              <c:numCache>
                <c:formatCode>General</c:formatCode>
                <c:ptCount val="5"/>
                <c:pt idx="0">
                  <c:v>11556.69</c:v>
                </c:pt>
                <c:pt idx="1">
                  <c:v>37689.4</c:v>
                </c:pt>
                <c:pt idx="2">
                  <c:v>22874.5</c:v>
                </c:pt>
                <c:pt idx="3">
                  <c:v>13059.5</c:v>
                </c:pt>
                <c:pt idx="4">
                  <c:v>17986.5</c:v>
                </c:pt>
              </c:numCache>
            </c:numRef>
          </c:val>
        </c:ser>
        <c:ser>
          <c:idx val="1"/>
          <c:order val="1"/>
          <c:tx>
            <c:strRef>
              <c:f>Лист1!$B$10</c:f>
              <c:strCache>
                <c:ptCount val="1"/>
                <c:pt idx="0">
                  <c:v>план на 2013 год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Lbl>
              <c:idx val="0"/>
              <c:layout>
                <c:manualLayout>
                  <c:x val="9.8545085028866521E-3"/>
                  <c:y val="3.8553412021380266E-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13</a:t>
                    </a:r>
                    <a:r>
                      <a:rPr lang="ru-RU" dirty="0" smtClean="0"/>
                      <a:t>,5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163399469024458E-2"/>
                  <c:y val="-2.9903389983002727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36</a:t>
                    </a:r>
                    <a:r>
                      <a:rPr lang="ru-RU" dirty="0" smtClean="0"/>
                      <a:t>,</a:t>
                    </a:r>
                    <a:r>
                      <a:rPr lang="en-US" dirty="0" smtClean="0"/>
                      <a:t>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245099203536827E-2"/>
                  <c:y val="3.314358247353741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21</a:t>
                    </a:r>
                    <a:r>
                      <a:rPr lang="ru-RU" dirty="0" smtClean="0"/>
                      <a:t>,</a:t>
                    </a:r>
                    <a:r>
                      <a:rPr lang="en-US" dirty="0" smtClean="0"/>
                      <a:t>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,</a:t>
                    </a:r>
                    <a:r>
                      <a:rPr lang="en-US" smtClean="0"/>
                      <a:t>2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21</a:t>
                    </a:r>
                    <a:r>
                      <a:rPr lang="ru-RU" smtClean="0"/>
                      <a:t>,</a:t>
                    </a:r>
                    <a:r>
                      <a:rPr lang="en-US" smtClean="0"/>
                      <a:t>3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0" sourceLinked="0"/>
            <c:txPr>
              <a:bodyPr/>
              <a:lstStyle/>
              <a:p>
                <a:pPr>
                  <a:defRPr sz="1600" b="1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Лист1!$C$8:$G$8</c:f>
              <c:strCache>
                <c:ptCount val="5"/>
                <c:pt idx="0">
                  <c:v>социальные работники</c:v>
                </c:pt>
                <c:pt idx="1">
                  <c:v>врачи</c:v>
                </c:pt>
                <c:pt idx="2">
                  <c:v>средний медперсонал</c:v>
                </c:pt>
                <c:pt idx="3">
                  <c:v>младший медперсонал</c:v>
                </c:pt>
                <c:pt idx="4">
                  <c:v>педагогические работники</c:v>
                </c:pt>
              </c:strCache>
            </c:strRef>
          </c:cat>
          <c:val>
            <c:numRef>
              <c:f>Лист1!$C$10:$G$10</c:f>
              <c:numCache>
                <c:formatCode>General</c:formatCode>
                <c:ptCount val="5"/>
                <c:pt idx="0">
                  <c:v>13473.38</c:v>
                </c:pt>
                <c:pt idx="1">
                  <c:v>36789.410000000003</c:v>
                </c:pt>
                <c:pt idx="2">
                  <c:v>21433.94</c:v>
                </c:pt>
                <c:pt idx="3">
                  <c:v>14210.87</c:v>
                </c:pt>
                <c:pt idx="4">
                  <c:v>21273.75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7824896"/>
        <c:axId val="73816256"/>
      </c:barChart>
      <c:catAx>
        <c:axId val="1278248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73816256"/>
        <c:crosses val="autoZero"/>
        <c:auto val="1"/>
        <c:lblAlgn val="ctr"/>
        <c:lblOffset val="100"/>
        <c:noMultiLvlLbl val="0"/>
      </c:catAx>
      <c:valAx>
        <c:axId val="738162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7824896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9633594351585459"/>
          <c:y val="1.6567085157735865E-2"/>
          <c:w val="0.29165305866397989"/>
          <c:h val="0.12866244093449483"/>
        </c:manualLayout>
      </c:layout>
      <c:overlay val="0"/>
      <c:txPr>
        <a:bodyPr/>
        <a:lstStyle/>
        <a:p>
          <a:pPr>
            <a:defRPr sz="1400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5364875468106477E-3"/>
          <c:y val="2.9847111004760153E-2"/>
          <c:w val="0.97535867811258037"/>
          <c:h val="0.869061770914342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Лист1!$A$171</c:f>
              <c:strCache>
                <c:ptCount val="1"/>
                <c:pt idx="0">
                  <c:v>по состоянию на 01.08.2013</c:v>
                </c:pt>
              </c:strCache>
            </c:strRef>
          </c:tx>
          <c:invertIfNegative val="0"/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txPr>
              <a:bodyPr/>
              <a:lstStyle/>
              <a:p>
                <a:pPr>
                  <a:defRPr sz="1600" b="1">
                    <a:solidFill>
                      <a:schemeClr val="tx2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Лист1!$B$170:$F$170</c:f>
              <c:strCache>
                <c:ptCount val="5"/>
                <c:pt idx="0">
                  <c:v>социальные работники</c:v>
                </c:pt>
                <c:pt idx="1">
                  <c:v>врачи</c:v>
                </c:pt>
                <c:pt idx="2">
                  <c:v>средний медперсонал</c:v>
                </c:pt>
                <c:pt idx="3">
                  <c:v>младший медперсонал</c:v>
                </c:pt>
                <c:pt idx="4">
                  <c:v>педагогические работники</c:v>
                </c:pt>
              </c:strCache>
            </c:strRef>
          </c:cat>
          <c:val>
            <c:numRef>
              <c:f>Лист1!$B$171:$F$171</c:f>
              <c:numCache>
                <c:formatCode>General</c:formatCode>
                <c:ptCount val="5"/>
                <c:pt idx="0">
                  <c:v>11.6</c:v>
                </c:pt>
                <c:pt idx="1">
                  <c:v>37.700000000000003</c:v>
                </c:pt>
                <c:pt idx="2">
                  <c:v>22.9</c:v>
                </c:pt>
                <c:pt idx="3">
                  <c:v>13.1</c:v>
                </c:pt>
                <c:pt idx="4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Лист1!$A$172</c:f>
              <c:strCache>
                <c:ptCount val="1"/>
                <c:pt idx="0">
                  <c:v>по состоянию на 01.09.2013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numFmt formatCode="#,##0.0" sourceLinked="0"/>
            <c:txPr>
              <a:bodyPr/>
              <a:lstStyle/>
              <a:p>
                <a:pPr>
                  <a:defRPr sz="1600" b="1">
                    <a:solidFill>
                      <a:srgbClr val="CC99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Лист1!$B$170:$F$170</c:f>
              <c:strCache>
                <c:ptCount val="5"/>
                <c:pt idx="0">
                  <c:v>социальные работники</c:v>
                </c:pt>
                <c:pt idx="1">
                  <c:v>врачи</c:v>
                </c:pt>
                <c:pt idx="2">
                  <c:v>средний медперсонал</c:v>
                </c:pt>
                <c:pt idx="3">
                  <c:v>младший медперсонал</c:v>
                </c:pt>
                <c:pt idx="4">
                  <c:v>педагогические работники</c:v>
                </c:pt>
              </c:strCache>
            </c:strRef>
          </c:cat>
          <c:val>
            <c:numRef>
              <c:f>Лист1!$B$172:$F$172</c:f>
              <c:numCache>
                <c:formatCode>General</c:formatCode>
                <c:ptCount val="5"/>
                <c:pt idx="0">
                  <c:v>12.5</c:v>
                </c:pt>
                <c:pt idx="1">
                  <c:v>41.4</c:v>
                </c:pt>
                <c:pt idx="2">
                  <c:v>24.5</c:v>
                </c:pt>
                <c:pt idx="3">
                  <c:v>14.7</c:v>
                </c:pt>
                <c:pt idx="4">
                  <c:v>19.600000000000001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7826432"/>
        <c:axId val="129376832"/>
      </c:barChart>
      <c:catAx>
        <c:axId val="12782643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129376832"/>
        <c:crosses val="autoZero"/>
        <c:auto val="1"/>
        <c:lblAlgn val="ctr"/>
        <c:lblOffset val="100"/>
        <c:noMultiLvlLbl val="0"/>
      </c:catAx>
      <c:valAx>
        <c:axId val="1293768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7826432"/>
        <c:crosses val="autoZero"/>
        <c:crossBetween val="between"/>
      </c:valAx>
      <c:spPr>
        <a:noFill/>
        <a:ln>
          <a:noFill/>
        </a:ln>
      </c:spPr>
    </c:plotArea>
    <c:legend>
      <c:legendPos val="r"/>
      <c:layout>
        <c:manualLayout>
          <c:xMode val="edge"/>
          <c:yMode val="edge"/>
          <c:x val="0.61221224083022163"/>
          <c:y val="1.5954637518908153E-2"/>
          <c:w val="0.36786928822722026"/>
          <c:h val="0.16764547528907045"/>
        </c:manualLayout>
      </c:layout>
      <c:overlay val="0"/>
      <c:txPr>
        <a:bodyPr/>
        <a:lstStyle/>
        <a:p>
          <a:pPr>
            <a:defRPr sz="16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F7BB87-97C7-48E9-8D44-C72C3E1ACF5A}" type="doc">
      <dgm:prSet loTypeId="urn:microsoft.com/office/officeart/2005/8/layout/vProcess5" loCatId="process" qsTypeId="urn:microsoft.com/office/officeart/2005/8/quickstyle/simple3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C98F7FCB-A3FD-45D9-B542-CECC41E7C0C6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Бюджетное законодательство Российской Федерации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B55B0FC2-F91D-4BDF-8B9E-01B0FAA5952C}" type="parTrans" cxnId="{BB1CC103-9268-4A38-BFFC-E7E6A5BD1344}">
      <dgm:prSet/>
      <dgm:spPr/>
      <dgm:t>
        <a:bodyPr/>
        <a:lstStyle/>
        <a:p>
          <a:endParaRPr lang="ru-RU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F3D527F8-E99B-415C-BE0A-10D600DC50BB}" type="sibTrans" cxnId="{BB1CC103-9268-4A38-BFFC-E7E6A5BD1344}">
      <dgm:prSet custT="1"/>
      <dgm:spPr/>
      <dgm:t>
        <a:bodyPr/>
        <a:lstStyle/>
        <a:p>
          <a:endParaRPr lang="ru-RU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F1C45940-20D6-4506-BE88-41BA8F0925E4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Бюджетное законодательство Свердловской области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E8FAFC9C-6A96-4814-ADFD-FB8607E0D148}" type="parTrans" cxnId="{100004D2-988A-467B-A2CA-8C091A740999}">
      <dgm:prSet/>
      <dgm:spPr/>
      <dgm:t>
        <a:bodyPr/>
        <a:lstStyle/>
        <a:p>
          <a:endParaRPr lang="ru-RU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F502E41-F446-41FD-A2D6-6EB95AA18A39}" type="sibTrans" cxnId="{100004D2-988A-467B-A2CA-8C091A740999}">
      <dgm:prSet custT="1"/>
      <dgm:spPr/>
      <dgm:t>
        <a:bodyPr/>
        <a:lstStyle/>
        <a:p>
          <a:endParaRPr lang="ru-RU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B58A60D4-A250-4B93-B2E1-AFABE8ABDCCA}">
      <dgm:prSet phldrT="[Текст]" custT="1"/>
      <dgm:spPr/>
      <dgm:t>
        <a:bodyPr/>
        <a:lstStyle/>
        <a:p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Формирование расходов по системе социальной политики Свердловской области на 2014 год и плановый период до 2016 года, используя принципы программно-целевого метода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D7E52C8-CA41-4219-90F4-8FF8A60B3BBF}" type="parTrans" cxnId="{0638DF43-A260-4752-B57A-7E42D09331FA}">
      <dgm:prSet/>
      <dgm:spPr/>
      <dgm:t>
        <a:bodyPr/>
        <a:lstStyle/>
        <a:p>
          <a:endParaRPr lang="ru-RU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8A3D548E-0CAD-4ACB-97F4-B0573041A7AB}" type="sibTrans" cxnId="{0638DF43-A260-4752-B57A-7E42D09331FA}">
      <dgm:prSet/>
      <dgm:spPr/>
      <dgm:t>
        <a:bodyPr/>
        <a:lstStyle/>
        <a:p>
          <a:endParaRPr lang="ru-RU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D28F28C-B2F8-45D7-BD90-6EBF11CF2377}" type="pres">
      <dgm:prSet presAssocID="{1AF7BB87-97C7-48E9-8D44-C72C3E1ACF5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0032B3-B2F2-4F5B-904D-1EC08E5411B5}" type="pres">
      <dgm:prSet presAssocID="{1AF7BB87-97C7-48E9-8D44-C72C3E1ACF5A}" presName="dummyMaxCanvas" presStyleCnt="0">
        <dgm:presLayoutVars/>
      </dgm:prSet>
      <dgm:spPr/>
    </dgm:pt>
    <dgm:pt modelId="{7D7DF377-00A0-41DA-B5EC-E17FA77343CC}" type="pres">
      <dgm:prSet presAssocID="{1AF7BB87-97C7-48E9-8D44-C72C3E1ACF5A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3C67F5-B120-4850-844B-2D8F17107F59}" type="pres">
      <dgm:prSet presAssocID="{1AF7BB87-97C7-48E9-8D44-C72C3E1ACF5A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0BEF24-3712-41B9-B1A7-210591313FE2}" type="pres">
      <dgm:prSet presAssocID="{1AF7BB87-97C7-48E9-8D44-C72C3E1ACF5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78B5CB-24BE-4375-B599-339B9A94A032}" type="pres">
      <dgm:prSet presAssocID="{1AF7BB87-97C7-48E9-8D44-C72C3E1ACF5A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9233BA-4808-4FDD-B2DA-1A963822842A}" type="pres">
      <dgm:prSet presAssocID="{1AF7BB87-97C7-48E9-8D44-C72C3E1ACF5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411460-3F17-413E-91D3-BF3629C1326B}" type="pres">
      <dgm:prSet presAssocID="{1AF7BB87-97C7-48E9-8D44-C72C3E1ACF5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073CDD-9564-49C4-86E8-CD24D5A88575}" type="pres">
      <dgm:prSet presAssocID="{1AF7BB87-97C7-48E9-8D44-C72C3E1ACF5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487321-82EC-4839-ACC1-A5F3DAAB051D}" type="pres">
      <dgm:prSet presAssocID="{1AF7BB87-97C7-48E9-8D44-C72C3E1ACF5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E1FDD5-35FB-4EED-83A5-AD748254395F}" type="presOf" srcId="{B58A60D4-A250-4B93-B2E1-AFABE8ABDCCA}" destId="{ED487321-82EC-4839-ACC1-A5F3DAAB051D}" srcOrd="1" destOrd="0" presId="urn:microsoft.com/office/officeart/2005/8/layout/vProcess5"/>
    <dgm:cxn modelId="{C4A8D429-DEDB-4D52-832F-D4FB7004DBFA}" type="presOf" srcId="{2F502E41-F446-41FD-A2D6-6EB95AA18A39}" destId="{B89233BA-4808-4FDD-B2DA-1A963822842A}" srcOrd="0" destOrd="0" presId="urn:microsoft.com/office/officeart/2005/8/layout/vProcess5"/>
    <dgm:cxn modelId="{0638DF43-A260-4752-B57A-7E42D09331FA}" srcId="{1AF7BB87-97C7-48E9-8D44-C72C3E1ACF5A}" destId="{B58A60D4-A250-4B93-B2E1-AFABE8ABDCCA}" srcOrd="2" destOrd="0" parTransId="{1D7E52C8-CA41-4219-90F4-8FF8A60B3BBF}" sibTransId="{8A3D548E-0CAD-4ACB-97F4-B0573041A7AB}"/>
    <dgm:cxn modelId="{EE256AAF-3866-4F54-9D68-4EF7A2FF2EB8}" type="presOf" srcId="{F1C45940-20D6-4506-BE88-41BA8F0925E4}" destId="{653C67F5-B120-4850-844B-2D8F17107F59}" srcOrd="0" destOrd="0" presId="urn:microsoft.com/office/officeart/2005/8/layout/vProcess5"/>
    <dgm:cxn modelId="{E1D7ACE8-B38A-4CF9-B4F2-B14E0CB08F64}" type="presOf" srcId="{B58A60D4-A250-4B93-B2E1-AFABE8ABDCCA}" destId="{5F0BEF24-3712-41B9-B1A7-210591313FE2}" srcOrd="0" destOrd="0" presId="urn:microsoft.com/office/officeart/2005/8/layout/vProcess5"/>
    <dgm:cxn modelId="{CEDA0E38-32B5-4E14-B4B9-57283B8FAE9B}" type="presOf" srcId="{F3D527F8-E99B-415C-BE0A-10D600DC50BB}" destId="{F278B5CB-24BE-4375-B599-339B9A94A032}" srcOrd="0" destOrd="0" presId="urn:microsoft.com/office/officeart/2005/8/layout/vProcess5"/>
    <dgm:cxn modelId="{6482AC5B-E598-40E4-9FC8-42C486CFF697}" type="presOf" srcId="{C98F7FCB-A3FD-45D9-B542-CECC41E7C0C6}" destId="{6D411460-3F17-413E-91D3-BF3629C1326B}" srcOrd="1" destOrd="0" presId="urn:microsoft.com/office/officeart/2005/8/layout/vProcess5"/>
    <dgm:cxn modelId="{65C5B417-63CD-4B5D-8C37-CE2D2C5F7DEE}" type="presOf" srcId="{1AF7BB87-97C7-48E9-8D44-C72C3E1ACF5A}" destId="{2D28F28C-B2F8-45D7-BD90-6EBF11CF2377}" srcOrd="0" destOrd="0" presId="urn:microsoft.com/office/officeart/2005/8/layout/vProcess5"/>
    <dgm:cxn modelId="{100004D2-988A-467B-A2CA-8C091A740999}" srcId="{1AF7BB87-97C7-48E9-8D44-C72C3E1ACF5A}" destId="{F1C45940-20D6-4506-BE88-41BA8F0925E4}" srcOrd="1" destOrd="0" parTransId="{E8FAFC9C-6A96-4814-ADFD-FB8607E0D148}" sibTransId="{2F502E41-F446-41FD-A2D6-6EB95AA18A39}"/>
    <dgm:cxn modelId="{2D84C353-902A-4B73-BD02-13A3E581FCCD}" type="presOf" srcId="{C98F7FCB-A3FD-45D9-B542-CECC41E7C0C6}" destId="{7D7DF377-00A0-41DA-B5EC-E17FA77343CC}" srcOrd="0" destOrd="0" presId="urn:microsoft.com/office/officeart/2005/8/layout/vProcess5"/>
    <dgm:cxn modelId="{21C08B70-08AB-430C-A038-ED85E3383D8A}" type="presOf" srcId="{F1C45940-20D6-4506-BE88-41BA8F0925E4}" destId="{E8073CDD-9564-49C4-86E8-CD24D5A88575}" srcOrd="1" destOrd="0" presId="urn:microsoft.com/office/officeart/2005/8/layout/vProcess5"/>
    <dgm:cxn modelId="{BB1CC103-9268-4A38-BFFC-E7E6A5BD1344}" srcId="{1AF7BB87-97C7-48E9-8D44-C72C3E1ACF5A}" destId="{C98F7FCB-A3FD-45D9-B542-CECC41E7C0C6}" srcOrd="0" destOrd="0" parTransId="{B55B0FC2-F91D-4BDF-8B9E-01B0FAA5952C}" sibTransId="{F3D527F8-E99B-415C-BE0A-10D600DC50BB}"/>
    <dgm:cxn modelId="{432DAFE8-00CD-47B0-8FF4-E6E628FE8B98}" type="presParOf" srcId="{2D28F28C-B2F8-45D7-BD90-6EBF11CF2377}" destId="{0C0032B3-B2F2-4F5B-904D-1EC08E5411B5}" srcOrd="0" destOrd="0" presId="urn:microsoft.com/office/officeart/2005/8/layout/vProcess5"/>
    <dgm:cxn modelId="{10C200F7-72B8-4442-A066-2D9E3955B0E8}" type="presParOf" srcId="{2D28F28C-B2F8-45D7-BD90-6EBF11CF2377}" destId="{7D7DF377-00A0-41DA-B5EC-E17FA77343CC}" srcOrd="1" destOrd="0" presId="urn:microsoft.com/office/officeart/2005/8/layout/vProcess5"/>
    <dgm:cxn modelId="{0259B0E7-35A4-4833-BD78-F4C6A9C1C5B9}" type="presParOf" srcId="{2D28F28C-B2F8-45D7-BD90-6EBF11CF2377}" destId="{653C67F5-B120-4850-844B-2D8F17107F59}" srcOrd="2" destOrd="0" presId="urn:microsoft.com/office/officeart/2005/8/layout/vProcess5"/>
    <dgm:cxn modelId="{070148FB-D84B-4D70-B171-3C9643AC1A13}" type="presParOf" srcId="{2D28F28C-B2F8-45D7-BD90-6EBF11CF2377}" destId="{5F0BEF24-3712-41B9-B1A7-210591313FE2}" srcOrd="3" destOrd="0" presId="urn:microsoft.com/office/officeart/2005/8/layout/vProcess5"/>
    <dgm:cxn modelId="{2C8DA216-C65D-44B0-93AE-85FB105C7A67}" type="presParOf" srcId="{2D28F28C-B2F8-45D7-BD90-6EBF11CF2377}" destId="{F278B5CB-24BE-4375-B599-339B9A94A032}" srcOrd="4" destOrd="0" presId="urn:microsoft.com/office/officeart/2005/8/layout/vProcess5"/>
    <dgm:cxn modelId="{5A57E781-95B0-486A-88D9-9D7EA91034BD}" type="presParOf" srcId="{2D28F28C-B2F8-45D7-BD90-6EBF11CF2377}" destId="{B89233BA-4808-4FDD-B2DA-1A963822842A}" srcOrd="5" destOrd="0" presId="urn:microsoft.com/office/officeart/2005/8/layout/vProcess5"/>
    <dgm:cxn modelId="{BAF8CBB3-9786-488A-9E9E-AC31AD82105F}" type="presParOf" srcId="{2D28F28C-B2F8-45D7-BD90-6EBF11CF2377}" destId="{6D411460-3F17-413E-91D3-BF3629C1326B}" srcOrd="6" destOrd="0" presId="urn:microsoft.com/office/officeart/2005/8/layout/vProcess5"/>
    <dgm:cxn modelId="{B50D912D-1AA1-4BC4-B8C1-8DA241AC9FAD}" type="presParOf" srcId="{2D28F28C-B2F8-45D7-BD90-6EBF11CF2377}" destId="{E8073CDD-9564-49C4-86E8-CD24D5A88575}" srcOrd="7" destOrd="0" presId="urn:microsoft.com/office/officeart/2005/8/layout/vProcess5"/>
    <dgm:cxn modelId="{3E4700E4-FA98-4BE5-9CFC-279350B3C04F}" type="presParOf" srcId="{2D28F28C-B2F8-45D7-BD90-6EBF11CF2377}" destId="{ED487321-82EC-4839-ACC1-A5F3DAAB051D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511365-B924-450C-8E17-2D29C8693529}" type="doc">
      <dgm:prSet loTypeId="urn:microsoft.com/office/officeart/2008/layout/AscendingPictureAccentProcess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B089F47-C1DF-4601-8EB6-0F8554C766FE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Федеральный закон</a:t>
          </a:r>
        </a:p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от 8 мая 2010 № 83-ФЗ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C6F7954-2CBB-4394-B295-92B5311F9C4E}" type="parTrans" cxnId="{E3E6735D-7873-406E-9B61-75331B6639A8}">
      <dgm:prSet/>
      <dgm:spPr/>
      <dgm:t>
        <a:bodyPr/>
        <a:lstStyle/>
        <a:p>
          <a:endParaRPr lang="ru-RU" sz="19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7F8A836-D777-4FF1-9771-5F4446D0CF04}" type="sibTrans" cxnId="{E3E6735D-7873-406E-9B61-75331B6639A8}">
      <dgm:prSet/>
      <dgm:spPr/>
      <dgm:t>
        <a:bodyPr/>
        <a:lstStyle/>
        <a:p>
          <a:endParaRPr lang="ru-RU" sz="19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CDA0FF41-ED2B-496F-B7E9-AA684FB8D0A1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Введение новой системы оплаты труда работников учреждений социального обслуживания населения Свердловской области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7D9AC2A2-3DE3-4378-AA79-06182311052B}" type="sibTrans" cxnId="{42535AB3-FBE5-4A07-9EAE-ADC98F9685AB}">
      <dgm:prSet/>
      <dgm:spPr/>
      <dgm:t>
        <a:bodyPr/>
        <a:lstStyle/>
        <a:p>
          <a:endParaRPr lang="ru-RU" sz="19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CCBA537-FA83-474C-B696-8A74F650A400}" type="parTrans" cxnId="{42535AB3-FBE5-4A07-9EAE-ADC98F9685AB}">
      <dgm:prSet/>
      <dgm:spPr/>
      <dgm:t>
        <a:bodyPr/>
        <a:lstStyle/>
        <a:p>
          <a:endParaRPr lang="ru-RU" sz="19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619B1C42-0F11-4ED8-9F20-92C79D11B842}" type="pres">
      <dgm:prSet presAssocID="{C4511365-B924-450C-8E17-2D29C869352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0FC3624-117D-4C61-BC6D-4D57CE25FA5E}" type="pres">
      <dgm:prSet presAssocID="{C4511365-B924-450C-8E17-2D29C8693529}" presName="dot1" presStyleLbl="alignNode1" presStyleIdx="0" presStyleCnt="10"/>
      <dgm:spPr/>
    </dgm:pt>
    <dgm:pt modelId="{18CE87F1-17E2-488E-B382-C594A2A1733C}" type="pres">
      <dgm:prSet presAssocID="{C4511365-B924-450C-8E17-2D29C8693529}" presName="dot2" presStyleLbl="alignNode1" presStyleIdx="1" presStyleCnt="10"/>
      <dgm:spPr/>
    </dgm:pt>
    <dgm:pt modelId="{B9E3683F-D3B3-41A0-8FA6-26A76C1C02DB}" type="pres">
      <dgm:prSet presAssocID="{C4511365-B924-450C-8E17-2D29C8693529}" presName="dot3" presStyleLbl="alignNode1" presStyleIdx="2" presStyleCnt="10"/>
      <dgm:spPr/>
    </dgm:pt>
    <dgm:pt modelId="{66B66475-A6ED-47A9-BA88-DCE017D9FDE5}" type="pres">
      <dgm:prSet presAssocID="{C4511365-B924-450C-8E17-2D29C8693529}" presName="dotArrow1" presStyleLbl="alignNode1" presStyleIdx="3" presStyleCnt="10"/>
      <dgm:spPr/>
    </dgm:pt>
    <dgm:pt modelId="{61B93D60-F760-455F-87EF-197BE44252E1}" type="pres">
      <dgm:prSet presAssocID="{C4511365-B924-450C-8E17-2D29C8693529}" presName="dotArrow2" presStyleLbl="alignNode1" presStyleIdx="4" presStyleCnt="10"/>
      <dgm:spPr/>
    </dgm:pt>
    <dgm:pt modelId="{5762750C-66F2-42F4-8E0D-32619F18B50D}" type="pres">
      <dgm:prSet presAssocID="{C4511365-B924-450C-8E17-2D29C8693529}" presName="dotArrow3" presStyleLbl="alignNode1" presStyleIdx="5" presStyleCnt="10"/>
      <dgm:spPr/>
    </dgm:pt>
    <dgm:pt modelId="{7B916BF9-F57F-4DDC-9B86-E5AD76802C8F}" type="pres">
      <dgm:prSet presAssocID="{C4511365-B924-450C-8E17-2D29C8693529}" presName="dotArrow4" presStyleLbl="alignNode1" presStyleIdx="6" presStyleCnt="10"/>
      <dgm:spPr/>
    </dgm:pt>
    <dgm:pt modelId="{69C263B1-704D-4811-A984-AF3B041B0CC8}" type="pres">
      <dgm:prSet presAssocID="{C4511365-B924-450C-8E17-2D29C8693529}" presName="dotArrow5" presStyleLbl="alignNode1" presStyleIdx="7" presStyleCnt="10"/>
      <dgm:spPr/>
    </dgm:pt>
    <dgm:pt modelId="{A5820027-D928-4795-9F67-82F7A6572B30}" type="pres">
      <dgm:prSet presAssocID="{C4511365-B924-450C-8E17-2D29C8693529}" presName="dotArrow6" presStyleLbl="alignNode1" presStyleIdx="8" presStyleCnt="10"/>
      <dgm:spPr/>
    </dgm:pt>
    <dgm:pt modelId="{E30FB30C-0091-41E7-B6B5-28E25EEFBF69}" type="pres">
      <dgm:prSet presAssocID="{C4511365-B924-450C-8E17-2D29C8693529}" presName="dotArrow7" presStyleLbl="alignNode1" presStyleIdx="9" presStyleCnt="10"/>
      <dgm:spPr/>
    </dgm:pt>
    <dgm:pt modelId="{FC08539D-2D37-4722-BF2E-2D3BA897A647}" type="pres">
      <dgm:prSet presAssocID="{4B089F47-C1DF-4601-8EB6-0F8554C766FE}" presName="parTx1" presStyleLbl="node1" presStyleIdx="0" presStyleCnt="2" custLinFactNeighborX="840" custLinFactNeighborY="881"/>
      <dgm:spPr/>
      <dgm:t>
        <a:bodyPr/>
        <a:lstStyle/>
        <a:p>
          <a:endParaRPr lang="ru-RU"/>
        </a:p>
      </dgm:t>
    </dgm:pt>
    <dgm:pt modelId="{09726A66-5A11-4CBB-AB2B-D9E1799EE1FC}" type="pres">
      <dgm:prSet presAssocID="{17F8A836-D777-4FF1-9771-5F4446D0CF04}" presName="picture1" presStyleCnt="0"/>
      <dgm:spPr/>
    </dgm:pt>
    <dgm:pt modelId="{40448B96-926A-4EFD-B1D6-ECC006D43B8E}" type="pres">
      <dgm:prSet presAssocID="{17F8A836-D777-4FF1-9771-5F4446D0CF04}" presName="imageRepeatNode" presStyleLbl="fgImgPlace1" presStyleIdx="0" presStyleCnt="2"/>
      <dgm:spPr/>
      <dgm:t>
        <a:bodyPr/>
        <a:lstStyle/>
        <a:p>
          <a:endParaRPr lang="ru-RU"/>
        </a:p>
      </dgm:t>
    </dgm:pt>
    <dgm:pt modelId="{A7492A1C-A8D8-4605-A2DA-1E6CC227FECB}" type="pres">
      <dgm:prSet presAssocID="{CDA0FF41-ED2B-496F-B7E9-AA684FB8D0A1}" presName="parTx2" presStyleLbl="node1" presStyleIdx="1" presStyleCnt="2"/>
      <dgm:spPr/>
      <dgm:t>
        <a:bodyPr/>
        <a:lstStyle/>
        <a:p>
          <a:endParaRPr lang="ru-RU"/>
        </a:p>
      </dgm:t>
    </dgm:pt>
    <dgm:pt modelId="{666CBEFC-80F2-4145-B662-1947F0465D78}" type="pres">
      <dgm:prSet presAssocID="{7D9AC2A2-3DE3-4378-AA79-06182311052B}" presName="picture2" presStyleCnt="0"/>
      <dgm:spPr/>
    </dgm:pt>
    <dgm:pt modelId="{AB46EB07-750D-47D3-9E95-242F1F3FDFDF}" type="pres">
      <dgm:prSet presAssocID="{7D9AC2A2-3DE3-4378-AA79-06182311052B}" presName="imageRepeatNode" presStyleLbl="fgImgPlace1" presStyleIdx="1" presStyleCnt="2"/>
      <dgm:spPr/>
      <dgm:t>
        <a:bodyPr/>
        <a:lstStyle/>
        <a:p>
          <a:endParaRPr lang="ru-RU"/>
        </a:p>
      </dgm:t>
    </dgm:pt>
  </dgm:ptLst>
  <dgm:cxnLst>
    <dgm:cxn modelId="{9DF1A4F0-C7C9-4A71-89B7-1674F3A53180}" type="presOf" srcId="{C4511365-B924-450C-8E17-2D29C8693529}" destId="{619B1C42-0F11-4ED8-9F20-92C79D11B842}" srcOrd="0" destOrd="0" presId="urn:microsoft.com/office/officeart/2008/layout/AscendingPictureAccentProcess"/>
    <dgm:cxn modelId="{77B04BC2-2B6F-4E1A-B05D-C6A9025A04B3}" type="presOf" srcId="{4B089F47-C1DF-4601-8EB6-0F8554C766FE}" destId="{FC08539D-2D37-4722-BF2E-2D3BA897A647}" srcOrd="0" destOrd="0" presId="urn:microsoft.com/office/officeart/2008/layout/AscendingPictureAccentProcess"/>
    <dgm:cxn modelId="{4F052D9B-5369-4D5B-9241-B3836BF6814F}" type="presOf" srcId="{17F8A836-D777-4FF1-9771-5F4446D0CF04}" destId="{40448B96-926A-4EFD-B1D6-ECC006D43B8E}" srcOrd="0" destOrd="0" presId="urn:microsoft.com/office/officeart/2008/layout/AscendingPictureAccentProcess"/>
    <dgm:cxn modelId="{42535AB3-FBE5-4A07-9EAE-ADC98F9685AB}" srcId="{C4511365-B924-450C-8E17-2D29C8693529}" destId="{CDA0FF41-ED2B-496F-B7E9-AA684FB8D0A1}" srcOrd="1" destOrd="0" parTransId="{0CCBA537-FA83-474C-B696-8A74F650A400}" sibTransId="{7D9AC2A2-3DE3-4378-AA79-06182311052B}"/>
    <dgm:cxn modelId="{89CB63D1-89E6-46FF-93B5-8060B3F495F5}" type="presOf" srcId="{7D9AC2A2-3DE3-4378-AA79-06182311052B}" destId="{AB46EB07-750D-47D3-9E95-242F1F3FDFDF}" srcOrd="0" destOrd="0" presId="urn:microsoft.com/office/officeart/2008/layout/AscendingPictureAccentProcess"/>
    <dgm:cxn modelId="{E035F278-1671-4A70-BB2C-CBAA8B40588E}" type="presOf" srcId="{CDA0FF41-ED2B-496F-B7E9-AA684FB8D0A1}" destId="{A7492A1C-A8D8-4605-A2DA-1E6CC227FECB}" srcOrd="0" destOrd="0" presId="urn:microsoft.com/office/officeart/2008/layout/AscendingPictureAccentProcess"/>
    <dgm:cxn modelId="{E3E6735D-7873-406E-9B61-75331B6639A8}" srcId="{C4511365-B924-450C-8E17-2D29C8693529}" destId="{4B089F47-C1DF-4601-8EB6-0F8554C766FE}" srcOrd="0" destOrd="0" parTransId="{2C6F7954-2CBB-4394-B295-92B5311F9C4E}" sibTransId="{17F8A836-D777-4FF1-9771-5F4446D0CF04}"/>
    <dgm:cxn modelId="{6AB9E1FC-B842-4384-97D1-1F53C214811B}" type="presParOf" srcId="{619B1C42-0F11-4ED8-9F20-92C79D11B842}" destId="{80FC3624-117D-4C61-BC6D-4D57CE25FA5E}" srcOrd="0" destOrd="0" presId="urn:microsoft.com/office/officeart/2008/layout/AscendingPictureAccentProcess"/>
    <dgm:cxn modelId="{972F5DBD-9D9E-4767-9C27-90F09D2055E1}" type="presParOf" srcId="{619B1C42-0F11-4ED8-9F20-92C79D11B842}" destId="{18CE87F1-17E2-488E-B382-C594A2A1733C}" srcOrd="1" destOrd="0" presId="urn:microsoft.com/office/officeart/2008/layout/AscendingPictureAccentProcess"/>
    <dgm:cxn modelId="{024C831D-851B-4CD6-B834-3C1B04634C3B}" type="presParOf" srcId="{619B1C42-0F11-4ED8-9F20-92C79D11B842}" destId="{B9E3683F-D3B3-41A0-8FA6-26A76C1C02DB}" srcOrd="2" destOrd="0" presId="urn:microsoft.com/office/officeart/2008/layout/AscendingPictureAccentProcess"/>
    <dgm:cxn modelId="{24BBF235-9B77-462F-9C3D-DB86010D4495}" type="presParOf" srcId="{619B1C42-0F11-4ED8-9F20-92C79D11B842}" destId="{66B66475-A6ED-47A9-BA88-DCE017D9FDE5}" srcOrd="3" destOrd="0" presId="urn:microsoft.com/office/officeart/2008/layout/AscendingPictureAccentProcess"/>
    <dgm:cxn modelId="{252BE2AD-2409-49FF-9D8B-462CFB99F567}" type="presParOf" srcId="{619B1C42-0F11-4ED8-9F20-92C79D11B842}" destId="{61B93D60-F760-455F-87EF-197BE44252E1}" srcOrd="4" destOrd="0" presId="urn:microsoft.com/office/officeart/2008/layout/AscendingPictureAccentProcess"/>
    <dgm:cxn modelId="{4F1F9772-F3F3-4926-BD52-29256ECEFA4B}" type="presParOf" srcId="{619B1C42-0F11-4ED8-9F20-92C79D11B842}" destId="{5762750C-66F2-42F4-8E0D-32619F18B50D}" srcOrd="5" destOrd="0" presId="urn:microsoft.com/office/officeart/2008/layout/AscendingPictureAccentProcess"/>
    <dgm:cxn modelId="{3243632D-F83B-4FCA-826B-7B002034977F}" type="presParOf" srcId="{619B1C42-0F11-4ED8-9F20-92C79D11B842}" destId="{7B916BF9-F57F-4DDC-9B86-E5AD76802C8F}" srcOrd="6" destOrd="0" presId="urn:microsoft.com/office/officeart/2008/layout/AscendingPictureAccentProcess"/>
    <dgm:cxn modelId="{27CACF0D-BBDD-4B4A-ADE4-34DFF9543492}" type="presParOf" srcId="{619B1C42-0F11-4ED8-9F20-92C79D11B842}" destId="{69C263B1-704D-4811-A984-AF3B041B0CC8}" srcOrd="7" destOrd="0" presId="urn:microsoft.com/office/officeart/2008/layout/AscendingPictureAccentProcess"/>
    <dgm:cxn modelId="{F26A5410-819F-4D80-BA00-C7E5560C614B}" type="presParOf" srcId="{619B1C42-0F11-4ED8-9F20-92C79D11B842}" destId="{A5820027-D928-4795-9F67-82F7A6572B30}" srcOrd="8" destOrd="0" presId="urn:microsoft.com/office/officeart/2008/layout/AscendingPictureAccentProcess"/>
    <dgm:cxn modelId="{C79B27C3-4D8B-49AA-B40B-F939CCDD4143}" type="presParOf" srcId="{619B1C42-0F11-4ED8-9F20-92C79D11B842}" destId="{E30FB30C-0091-41E7-B6B5-28E25EEFBF69}" srcOrd="9" destOrd="0" presId="urn:microsoft.com/office/officeart/2008/layout/AscendingPictureAccentProcess"/>
    <dgm:cxn modelId="{02D6917F-0FB4-4C54-AE21-EAB31A0558A6}" type="presParOf" srcId="{619B1C42-0F11-4ED8-9F20-92C79D11B842}" destId="{FC08539D-2D37-4722-BF2E-2D3BA897A647}" srcOrd="10" destOrd="0" presId="urn:microsoft.com/office/officeart/2008/layout/AscendingPictureAccentProcess"/>
    <dgm:cxn modelId="{E456F821-EEE2-478B-A5AE-D8CC78515B41}" type="presParOf" srcId="{619B1C42-0F11-4ED8-9F20-92C79D11B842}" destId="{09726A66-5A11-4CBB-AB2B-D9E1799EE1FC}" srcOrd="11" destOrd="0" presId="urn:microsoft.com/office/officeart/2008/layout/AscendingPictureAccentProcess"/>
    <dgm:cxn modelId="{1B6D09F0-DFBC-466F-A498-48D4D5A1FF7C}" type="presParOf" srcId="{09726A66-5A11-4CBB-AB2B-D9E1799EE1FC}" destId="{40448B96-926A-4EFD-B1D6-ECC006D43B8E}" srcOrd="0" destOrd="0" presId="urn:microsoft.com/office/officeart/2008/layout/AscendingPictureAccentProcess"/>
    <dgm:cxn modelId="{40908774-9950-4C40-B691-60D06C6C45F8}" type="presParOf" srcId="{619B1C42-0F11-4ED8-9F20-92C79D11B842}" destId="{A7492A1C-A8D8-4605-A2DA-1E6CC227FECB}" srcOrd="12" destOrd="0" presId="urn:microsoft.com/office/officeart/2008/layout/AscendingPictureAccentProcess"/>
    <dgm:cxn modelId="{C8F840AD-ED45-45B1-91A9-99ACC8434994}" type="presParOf" srcId="{619B1C42-0F11-4ED8-9F20-92C79D11B842}" destId="{666CBEFC-80F2-4145-B662-1947F0465D78}" srcOrd="13" destOrd="0" presId="urn:microsoft.com/office/officeart/2008/layout/AscendingPictureAccentProcess"/>
    <dgm:cxn modelId="{FC021B1B-A12F-4705-B525-FE655A2485E9}" type="presParOf" srcId="{666CBEFC-80F2-4145-B662-1947F0465D78}" destId="{AB46EB07-750D-47D3-9E95-242F1F3FDFDF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F28B5C8-C10F-4A1E-B88A-761C4C3F96A9}" type="doc">
      <dgm:prSet loTypeId="urn:microsoft.com/office/officeart/2005/8/layout/chevron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4A94CCE-0ABD-471F-A30A-7CFF70EFEF14}">
      <dgm:prSet phldrT="[Текст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</a:t>
          </a:r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DD6A74C-78C1-4E89-9A21-8A0EB738775F}" type="parTrans" cxnId="{B658D9FD-155E-4F56-A4BD-2416D829DD7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2FADDE0-B042-4F87-B066-05C970CBCD20}" type="sibTrans" cxnId="{B658D9FD-155E-4F56-A4BD-2416D829DD7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04AB13C-389C-4F98-B0BC-7DC7F347E85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разработка формата описания услуги; формирование рабочих групп по созданию проектов стандартов из числа практиков социальной работы; формирование группы экспертов из числа специалистов Министерства социальной политики Свердловской области и представителей научных кругов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EC6816A-CD4C-4B28-9FC5-305756F4AA74}" type="parTrans" cxnId="{8B8C9702-4BF8-4A62-A0F9-2A6B6B5B4220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8946454-A7A1-4643-B661-690867C05A70}" type="sibTrans" cxnId="{8B8C9702-4BF8-4A62-A0F9-2A6B6B5B4220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2CB3F12-50BD-4C28-9C20-CAAA70D8C6E7}">
      <dgm:prSet phldrT="[Текст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II </a:t>
          </a:r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этап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0CE9B96-599D-41CB-9132-BF639EFF374F}" type="parTrans" cxnId="{9B85EFE3-803F-4EBC-AD18-0BA934E8B22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1B0101D-D1CA-4EBA-9B34-05DD05B9486D}" type="sibTrans" cxnId="{9B85EFE3-803F-4EBC-AD18-0BA934E8B22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8426989-7B47-4AE9-9EF3-9A64FC4955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формирование рабочими группами проектов стандартов на социальные услуги; приемка экспертами проектов стандартов, сформированных рабочими группами и размещение проектов стандартов на открытом интернет ресурсе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BD4D645-44D5-4593-B095-09F9AFFC2C83}" type="parTrans" cxnId="{5A17D504-1F96-4D64-AA34-F4EB7A0C860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66ECA69-306E-4C7E-835E-04783BFC74FF}" type="sibTrans" cxnId="{5A17D504-1F96-4D64-AA34-F4EB7A0C860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3F14DAB-824B-496B-AA45-EDB253C31BB4}">
      <dgm:prSet phldrT="[Текст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III</a:t>
          </a:r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893C122-3201-4C49-9E82-77A6D55A1BD2}" type="parTrans" cxnId="{7AC38282-1A67-4A36-8985-7FFFCB7A421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9C6AA4C-910C-4CE6-AD5A-9F2AB71EFEE5}" type="sibTrans" cxnId="{7AC38282-1A67-4A36-8985-7FFFCB7A421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B6B0EF1-7240-42AC-88FB-F68E5475807B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организация обсуждения размещенных проектов в среде организаций-поставщиков социальных услуг; обработка экспертами и рабочими группами поступающих в ходе обсуждения замечаний и предложений к проектам стандартов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BF71054-7979-4B3F-9E1F-05E9F2C42BE3}" type="parTrans" cxnId="{DF4A7DF5-72EA-4CED-8771-664E0CDAE5E8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AAB5806-2BB1-4889-9819-BDB5258032A9}" type="sibTrans" cxnId="{DF4A7DF5-72EA-4CED-8771-664E0CDAE5E8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A021DED-B183-4825-9874-B322E7A4B77B}" type="pres">
      <dgm:prSet presAssocID="{5F28B5C8-C10F-4A1E-B88A-761C4C3F96A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8849A3-1E86-41CC-94CD-858BB988532E}" type="pres">
      <dgm:prSet presAssocID="{04A94CCE-0ABD-471F-A30A-7CFF70EFEF14}" presName="composite" presStyleCnt="0"/>
      <dgm:spPr/>
    </dgm:pt>
    <dgm:pt modelId="{F9CA69A0-69F9-463A-AA3B-93567D04B6EE}" type="pres">
      <dgm:prSet presAssocID="{04A94CCE-0ABD-471F-A30A-7CFF70EFEF1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39653-2BCC-4DCE-9FA7-BF20B3B91D78}" type="pres">
      <dgm:prSet presAssocID="{04A94CCE-0ABD-471F-A30A-7CFF70EFEF14}" presName="descendantText" presStyleLbl="alignAcc1" presStyleIdx="0" presStyleCnt="3" custScaleY="1142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F1FCA5-A7C4-4A15-9D92-9F2CA7026F1E}" type="pres">
      <dgm:prSet presAssocID="{32FADDE0-B042-4F87-B066-05C970CBCD20}" presName="sp" presStyleCnt="0"/>
      <dgm:spPr/>
    </dgm:pt>
    <dgm:pt modelId="{8BE331A8-AF65-4416-9F12-0E20F12C0E34}" type="pres">
      <dgm:prSet presAssocID="{C2CB3F12-50BD-4C28-9C20-CAAA70D8C6E7}" presName="composite" presStyleCnt="0"/>
      <dgm:spPr/>
    </dgm:pt>
    <dgm:pt modelId="{EDCED76A-1809-402C-8F21-02F290055032}" type="pres">
      <dgm:prSet presAssocID="{C2CB3F12-50BD-4C28-9C20-CAAA70D8C6E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04FA0A-A6A1-4795-A1DB-DFEA9CED2AEF}" type="pres">
      <dgm:prSet presAssocID="{C2CB3F12-50BD-4C28-9C20-CAAA70D8C6E7}" presName="descendantText" presStyleLbl="alignAcc1" presStyleIdx="1" presStyleCnt="3" custScaleY="1087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CB27AA-3AFB-4CFE-A658-C48056AB22D2}" type="pres">
      <dgm:prSet presAssocID="{61B0101D-D1CA-4EBA-9B34-05DD05B9486D}" presName="sp" presStyleCnt="0"/>
      <dgm:spPr/>
    </dgm:pt>
    <dgm:pt modelId="{204DE16A-0BE7-4268-8E0F-65E2E2C2562B}" type="pres">
      <dgm:prSet presAssocID="{E3F14DAB-824B-496B-AA45-EDB253C31BB4}" presName="composite" presStyleCnt="0"/>
      <dgm:spPr/>
    </dgm:pt>
    <dgm:pt modelId="{28A0691C-F486-4A33-BF5F-87D8C77187AB}" type="pres">
      <dgm:prSet presAssocID="{E3F14DAB-824B-496B-AA45-EDB253C31BB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E0EBA9-19CF-4FE2-A378-5CE0CF08E5F8}" type="pres">
      <dgm:prSet presAssocID="{E3F14DAB-824B-496B-AA45-EDB253C31BB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02E0B3-3DC9-4421-AD06-09309D066A9B}" type="presOf" srcId="{28426989-7B47-4AE9-9EF3-9A64FC495528}" destId="{2D04FA0A-A6A1-4795-A1DB-DFEA9CED2AEF}" srcOrd="0" destOrd="0" presId="urn:microsoft.com/office/officeart/2005/8/layout/chevron2"/>
    <dgm:cxn modelId="{B658D9FD-155E-4F56-A4BD-2416D829DD79}" srcId="{5F28B5C8-C10F-4A1E-B88A-761C4C3F96A9}" destId="{04A94CCE-0ABD-471F-A30A-7CFF70EFEF14}" srcOrd="0" destOrd="0" parTransId="{9DD6A74C-78C1-4E89-9A21-8A0EB738775F}" sibTransId="{32FADDE0-B042-4F87-B066-05C970CBCD20}"/>
    <dgm:cxn modelId="{8B8C9702-4BF8-4A62-A0F9-2A6B6B5B4220}" srcId="{04A94CCE-0ABD-471F-A30A-7CFF70EFEF14}" destId="{504AB13C-389C-4F98-B0BC-7DC7F347E85E}" srcOrd="0" destOrd="0" parTransId="{EEC6816A-CD4C-4B28-9FC5-305756F4AA74}" sibTransId="{C8946454-A7A1-4643-B661-690867C05A70}"/>
    <dgm:cxn modelId="{D4B11282-72AA-4834-B69F-876DEB23EA42}" type="presOf" srcId="{504AB13C-389C-4F98-B0BC-7DC7F347E85E}" destId="{AB939653-2BCC-4DCE-9FA7-BF20B3B91D78}" srcOrd="0" destOrd="0" presId="urn:microsoft.com/office/officeart/2005/8/layout/chevron2"/>
    <dgm:cxn modelId="{DF4A7DF5-72EA-4CED-8771-664E0CDAE5E8}" srcId="{E3F14DAB-824B-496B-AA45-EDB253C31BB4}" destId="{EB6B0EF1-7240-42AC-88FB-F68E5475807B}" srcOrd="0" destOrd="0" parTransId="{8BF71054-7979-4B3F-9E1F-05E9F2C42BE3}" sibTransId="{BAAB5806-2BB1-4889-9819-BDB5258032A9}"/>
    <dgm:cxn modelId="{60741FFE-2805-46DA-9953-114C6CB1BE1C}" type="presOf" srcId="{EB6B0EF1-7240-42AC-88FB-F68E5475807B}" destId="{71E0EBA9-19CF-4FE2-A378-5CE0CF08E5F8}" srcOrd="0" destOrd="0" presId="urn:microsoft.com/office/officeart/2005/8/layout/chevron2"/>
    <dgm:cxn modelId="{7AC38282-1A67-4A36-8985-7FFFCB7A4215}" srcId="{5F28B5C8-C10F-4A1E-B88A-761C4C3F96A9}" destId="{E3F14DAB-824B-496B-AA45-EDB253C31BB4}" srcOrd="2" destOrd="0" parTransId="{E893C122-3201-4C49-9E82-77A6D55A1BD2}" sibTransId="{49C6AA4C-910C-4CE6-AD5A-9F2AB71EFEE5}"/>
    <dgm:cxn modelId="{514E7F61-1BF8-4F5E-95EE-CFC084271E46}" type="presOf" srcId="{C2CB3F12-50BD-4C28-9C20-CAAA70D8C6E7}" destId="{EDCED76A-1809-402C-8F21-02F290055032}" srcOrd="0" destOrd="0" presId="urn:microsoft.com/office/officeart/2005/8/layout/chevron2"/>
    <dgm:cxn modelId="{5A17D504-1F96-4D64-AA34-F4EB7A0C8607}" srcId="{C2CB3F12-50BD-4C28-9C20-CAAA70D8C6E7}" destId="{28426989-7B47-4AE9-9EF3-9A64FC495528}" srcOrd="0" destOrd="0" parTransId="{8BD4D645-44D5-4593-B095-09F9AFFC2C83}" sibTransId="{566ECA69-306E-4C7E-835E-04783BFC74FF}"/>
    <dgm:cxn modelId="{A6399660-2F86-4249-AD94-032F98FEB2CC}" type="presOf" srcId="{04A94CCE-0ABD-471F-A30A-7CFF70EFEF14}" destId="{F9CA69A0-69F9-463A-AA3B-93567D04B6EE}" srcOrd="0" destOrd="0" presId="urn:microsoft.com/office/officeart/2005/8/layout/chevron2"/>
    <dgm:cxn modelId="{9B85EFE3-803F-4EBC-AD18-0BA934E8B226}" srcId="{5F28B5C8-C10F-4A1E-B88A-761C4C3F96A9}" destId="{C2CB3F12-50BD-4C28-9C20-CAAA70D8C6E7}" srcOrd="1" destOrd="0" parTransId="{D0CE9B96-599D-41CB-9132-BF639EFF374F}" sibTransId="{61B0101D-D1CA-4EBA-9B34-05DD05B9486D}"/>
    <dgm:cxn modelId="{B46578BD-EBDC-427D-8FCE-72DCF6EA45CF}" type="presOf" srcId="{5F28B5C8-C10F-4A1E-B88A-761C4C3F96A9}" destId="{DA021DED-B183-4825-9874-B322E7A4B77B}" srcOrd="0" destOrd="0" presId="urn:microsoft.com/office/officeart/2005/8/layout/chevron2"/>
    <dgm:cxn modelId="{EF732811-EC32-466C-8E1E-E113F23FD6B4}" type="presOf" srcId="{E3F14DAB-824B-496B-AA45-EDB253C31BB4}" destId="{28A0691C-F486-4A33-BF5F-87D8C77187AB}" srcOrd="0" destOrd="0" presId="urn:microsoft.com/office/officeart/2005/8/layout/chevron2"/>
    <dgm:cxn modelId="{FE440449-8D3C-489F-99AC-FBDE5B833E94}" type="presParOf" srcId="{DA021DED-B183-4825-9874-B322E7A4B77B}" destId="{178849A3-1E86-41CC-94CD-858BB988532E}" srcOrd="0" destOrd="0" presId="urn:microsoft.com/office/officeart/2005/8/layout/chevron2"/>
    <dgm:cxn modelId="{83B40022-2DA1-4F08-92FB-46E8C7BCFE8D}" type="presParOf" srcId="{178849A3-1E86-41CC-94CD-858BB988532E}" destId="{F9CA69A0-69F9-463A-AA3B-93567D04B6EE}" srcOrd="0" destOrd="0" presId="urn:microsoft.com/office/officeart/2005/8/layout/chevron2"/>
    <dgm:cxn modelId="{8FEC55BC-BED1-4412-B429-3DF3C23FAA65}" type="presParOf" srcId="{178849A3-1E86-41CC-94CD-858BB988532E}" destId="{AB939653-2BCC-4DCE-9FA7-BF20B3B91D78}" srcOrd="1" destOrd="0" presId="urn:microsoft.com/office/officeart/2005/8/layout/chevron2"/>
    <dgm:cxn modelId="{2802FE30-704E-49F7-A259-AC023824A4BE}" type="presParOf" srcId="{DA021DED-B183-4825-9874-B322E7A4B77B}" destId="{29F1FCA5-A7C4-4A15-9D92-9F2CA7026F1E}" srcOrd="1" destOrd="0" presId="urn:microsoft.com/office/officeart/2005/8/layout/chevron2"/>
    <dgm:cxn modelId="{20127620-36C5-4DFB-84E4-AC3AE32969E5}" type="presParOf" srcId="{DA021DED-B183-4825-9874-B322E7A4B77B}" destId="{8BE331A8-AF65-4416-9F12-0E20F12C0E34}" srcOrd="2" destOrd="0" presId="urn:microsoft.com/office/officeart/2005/8/layout/chevron2"/>
    <dgm:cxn modelId="{82B91AF7-B393-4ECB-BD21-A25781D4F92C}" type="presParOf" srcId="{8BE331A8-AF65-4416-9F12-0E20F12C0E34}" destId="{EDCED76A-1809-402C-8F21-02F290055032}" srcOrd="0" destOrd="0" presId="urn:microsoft.com/office/officeart/2005/8/layout/chevron2"/>
    <dgm:cxn modelId="{44900680-C16D-4EBC-9206-09B7EB296E6D}" type="presParOf" srcId="{8BE331A8-AF65-4416-9F12-0E20F12C0E34}" destId="{2D04FA0A-A6A1-4795-A1DB-DFEA9CED2AEF}" srcOrd="1" destOrd="0" presId="urn:microsoft.com/office/officeart/2005/8/layout/chevron2"/>
    <dgm:cxn modelId="{2CF9273B-EFB8-4FBE-9C71-2854402A1090}" type="presParOf" srcId="{DA021DED-B183-4825-9874-B322E7A4B77B}" destId="{72CB27AA-3AFB-4CFE-A658-C48056AB22D2}" srcOrd="3" destOrd="0" presId="urn:microsoft.com/office/officeart/2005/8/layout/chevron2"/>
    <dgm:cxn modelId="{775A90BF-2542-4875-A56C-DAA2F2B8937C}" type="presParOf" srcId="{DA021DED-B183-4825-9874-B322E7A4B77B}" destId="{204DE16A-0BE7-4268-8E0F-65E2E2C2562B}" srcOrd="4" destOrd="0" presId="urn:microsoft.com/office/officeart/2005/8/layout/chevron2"/>
    <dgm:cxn modelId="{023622A3-1108-4DD6-9F2B-574BFB032C4C}" type="presParOf" srcId="{204DE16A-0BE7-4268-8E0F-65E2E2C2562B}" destId="{28A0691C-F486-4A33-BF5F-87D8C77187AB}" srcOrd="0" destOrd="0" presId="urn:microsoft.com/office/officeart/2005/8/layout/chevron2"/>
    <dgm:cxn modelId="{65D5D972-B277-49C2-ACF7-62EF77BF0522}" type="presParOf" srcId="{204DE16A-0BE7-4268-8E0F-65E2E2C2562B}" destId="{71E0EBA9-19CF-4FE2-A378-5CE0CF08E5F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28B5C8-C10F-4A1E-B88A-761C4C3F96A9}" type="doc">
      <dgm:prSet loTypeId="urn:microsoft.com/office/officeart/2005/8/layout/chevron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4A94CCE-0ABD-471F-A30A-7CFF70EFEF14}">
      <dgm:prSet phldrT="[Текст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IV</a:t>
          </a:r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DD6A74C-78C1-4E89-9A21-8A0EB738775F}" type="parTrans" cxnId="{B658D9FD-155E-4F56-A4BD-2416D829DD7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2FADDE0-B042-4F87-B066-05C970CBCD20}" type="sibTrans" cxnId="{B658D9FD-155E-4F56-A4BD-2416D829DD7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04AB13C-389C-4F98-B0BC-7DC7F347E85E}">
      <dgm:prSet phldrT="[Текст]" custT="1"/>
      <dgm:spPr/>
      <dgm:t>
        <a:bodyPr/>
        <a:lstStyle/>
        <a:p>
          <a:r>
            <a:rPr lang="ru-RU" sz="1800" b="1" dirty="0" smtClean="0">
              <a:latin typeface="Arial" pitchFamily="34" charset="0"/>
              <a:cs typeface="Arial" pitchFamily="34" charset="0"/>
            </a:rPr>
            <a:t>научная проработка проектов стандартов: экономика труда и натуральные нормативы; правовая экспертиза; формирование методик определения нормативов </a:t>
          </a:r>
          <a:r>
            <a:rPr lang="ru-RU" sz="1800" b="1" dirty="0" err="1" smtClean="0">
              <a:latin typeface="Arial" pitchFamily="34" charset="0"/>
              <a:cs typeface="Arial" pitchFamily="34" charset="0"/>
            </a:rPr>
            <a:t>подушевого</a:t>
          </a:r>
          <a:r>
            <a:rPr lang="ru-RU" sz="1800" b="1" dirty="0" smtClean="0">
              <a:latin typeface="Arial" pitchFamily="34" charset="0"/>
              <a:cs typeface="Arial" pitchFamily="34" charset="0"/>
            </a:rPr>
            <a:t> финансирования и тарифов для населения на государственные услуги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EC6816A-CD4C-4B28-9FC5-305756F4AA74}" type="parTrans" cxnId="{8B8C9702-4BF8-4A62-A0F9-2A6B6B5B4220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8946454-A7A1-4643-B661-690867C05A70}" type="sibTrans" cxnId="{8B8C9702-4BF8-4A62-A0F9-2A6B6B5B4220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2CB3F12-50BD-4C28-9C20-CAAA70D8C6E7}">
      <dgm:prSet phldrT="[Текст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 </a:t>
          </a:r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этап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0CE9B96-599D-41CB-9132-BF639EFF374F}" type="parTrans" cxnId="{9B85EFE3-803F-4EBC-AD18-0BA934E8B22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1B0101D-D1CA-4EBA-9B34-05DD05B9486D}" type="sibTrans" cxnId="{9B85EFE3-803F-4EBC-AD18-0BA934E8B22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8426989-7B47-4AE9-9EF3-9A64FC495528}">
      <dgm:prSet phldrT="[Текст]" custT="1"/>
      <dgm:spPr/>
      <dgm:t>
        <a:bodyPr/>
        <a:lstStyle/>
        <a:p>
          <a:r>
            <a:rPr lang="ru-RU" sz="1800" b="1" dirty="0" smtClean="0">
              <a:latin typeface="Arial" pitchFamily="34" charset="0"/>
              <a:cs typeface="Arial" pitchFamily="34" charset="0"/>
            </a:rPr>
            <a:t>общественное слушание проектов стандартов: обсуждение проектов стандартов в ходе встреч с представителями актива общественных организаций, объединяющих граждан-потребителей социальных услуг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BD4D645-44D5-4593-B095-09F9AFFC2C83}" type="parTrans" cxnId="{5A17D504-1F96-4D64-AA34-F4EB7A0C860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66ECA69-306E-4C7E-835E-04783BFC74FF}" type="sibTrans" cxnId="{5A17D504-1F96-4D64-AA34-F4EB7A0C860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3F14DAB-824B-496B-AA45-EDB253C31BB4}">
      <dgm:prSet phldrT="[Текст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VI</a:t>
          </a:r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893C122-3201-4C49-9E82-77A6D55A1BD2}" type="parTrans" cxnId="{7AC38282-1A67-4A36-8985-7FFFCB7A421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9C6AA4C-910C-4CE6-AD5A-9F2AB71EFEE5}" type="sibTrans" cxnId="{7AC38282-1A67-4A36-8985-7FFFCB7A421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B6B0EF1-7240-42AC-88FB-F68E5475807B}">
      <dgm:prSet phldrT="[Текст]" custT="1"/>
      <dgm:spPr/>
      <dgm:t>
        <a:bodyPr/>
        <a:lstStyle/>
        <a:p>
          <a:r>
            <a:rPr lang="ru-RU" sz="1800" b="1" dirty="0" smtClean="0">
              <a:latin typeface="Arial" pitchFamily="34" charset="0"/>
              <a:cs typeface="Arial" pitchFamily="34" charset="0"/>
            </a:rPr>
            <a:t>утверждение государственных стандартов Правительством Свердловской области, организация работы по их внедрению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BF71054-7979-4B3F-9E1F-05E9F2C42BE3}" type="parTrans" cxnId="{DF4A7DF5-72EA-4CED-8771-664E0CDAE5E8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AAB5806-2BB1-4889-9819-BDB5258032A9}" type="sibTrans" cxnId="{DF4A7DF5-72EA-4CED-8771-664E0CDAE5E8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A021DED-B183-4825-9874-B322E7A4B77B}" type="pres">
      <dgm:prSet presAssocID="{5F28B5C8-C10F-4A1E-B88A-761C4C3F96A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8849A3-1E86-41CC-94CD-858BB988532E}" type="pres">
      <dgm:prSet presAssocID="{04A94CCE-0ABD-471F-A30A-7CFF70EFEF14}" presName="composite" presStyleCnt="0"/>
      <dgm:spPr/>
    </dgm:pt>
    <dgm:pt modelId="{F9CA69A0-69F9-463A-AA3B-93567D04B6EE}" type="pres">
      <dgm:prSet presAssocID="{04A94CCE-0ABD-471F-A30A-7CFF70EFEF1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39653-2BCC-4DCE-9FA7-BF20B3B91D78}" type="pres">
      <dgm:prSet presAssocID="{04A94CCE-0ABD-471F-A30A-7CFF70EFEF14}" presName="descendantText" presStyleLbl="alignAcc1" presStyleIdx="0" presStyleCnt="3" custScaleY="1142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F1FCA5-A7C4-4A15-9D92-9F2CA7026F1E}" type="pres">
      <dgm:prSet presAssocID="{32FADDE0-B042-4F87-B066-05C970CBCD20}" presName="sp" presStyleCnt="0"/>
      <dgm:spPr/>
    </dgm:pt>
    <dgm:pt modelId="{8BE331A8-AF65-4416-9F12-0E20F12C0E34}" type="pres">
      <dgm:prSet presAssocID="{C2CB3F12-50BD-4C28-9C20-CAAA70D8C6E7}" presName="composite" presStyleCnt="0"/>
      <dgm:spPr/>
    </dgm:pt>
    <dgm:pt modelId="{EDCED76A-1809-402C-8F21-02F290055032}" type="pres">
      <dgm:prSet presAssocID="{C2CB3F12-50BD-4C28-9C20-CAAA70D8C6E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04FA0A-A6A1-4795-A1DB-DFEA9CED2AEF}" type="pres">
      <dgm:prSet presAssocID="{C2CB3F12-50BD-4C28-9C20-CAAA70D8C6E7}" presName="descendantText" presStyleLbl="alignAcc1" presStyleIdx="1" presStyleCnt="3" custScaleY="1087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CB27AA-3AFB-4CFE-A658-C48056AB22D2}" type="pres">
      <dgm:prSet presAssocID="{61B0101D-D1CA-4EBA-9B34-05DD05B9486D}" presName="sp" presStyleCnt="0"/>
      <dgm:spPr/>
    </dgm:pt>
    <dgm:pt modelId="{204DE16A-0BE7-4268-8E0F-65E2E2C2562B}" type="pres">
      <dgm:prSet presAssocID="{E3F14DAB-824B-496B-AA45-EDB253C31BB4}" presName="composite" presStyleCnt="0"/>
      <dgm:spPr/>
    </dgm:pt>
    <dgm:pt modelId="{28A0691C-F486-4A33-BF5F-87D8C77187AB}" type="pres">
      <dgm:prSet presAssocID="{E3F14DAB-824B-496B-AA45-EDB253C31BB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E0EBA9-19CF-4FE2-A378-5CE0CF08E5F8}" type="pres">
      <dgm:prSet presAssocID="{E3F14DAB-824B-496B-AA45-EDB253C31BB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048079-6644-4E3F-AF2C-F389ED6A0C2F}" type="presOf" srcId="{5F28B5C8-C10F-4A1E-B88A-761C4C3F96A9}" destId="{DA021DED-B183-4825-9874-B322E7A4B77B}" srcOrd="0" destOrd="0" presId="urn:microsoft.com/office/officeart/2005/8/layout/chevron2"/>
    <dgm:cxn modelId="{3ED7F27C-4F93-4946-89C6-E1144D61CAE8}" type="presOf" srcId="{EB6B0EF1-7240-42AC-88FB-F68E5475807B}" destId="{71E0EBA9-19CF-4FE2-A378-5CE0CF08E5F8}" srcOrd="0" destOrd="0" presId="urn:microsoft.com/office/officeart/2005/8/layout/chevron2"/>
    <dgm:cxn modelId="{B658D9FD-155E-4F56-A4BD-2416D829DD79}" srcId="{5F28B5C8-C10F-4A1E-B88A-761C4C3F96A9}" destId="{04A94CCE-0ABD-471F-A30A-7CFF70EFEF14}" srcOrd="0" destOrd="0" parTransId="{9DD6A74C-78C1-4E89-9A21-8A0EB738775F}" sibTransId="{32FADDE0-B042-4F87-B066-05C970CBCD20}"/>
    <dgm:cxn modelId="{8B8C9702-4BF8-4A62-A0F9-2A6B6B5B4220}" srcId="{04A94CCE-0ABD-471F-A30A-7CFF70EFEF14}" destId="{504AB13C-389C-4F98-B0BC-7DC7F347E85E}" srcOrd="0" destOrd="0" parTransId="{EEC6816A-CD4C-4B28-9FC5-305756F4AA74}" sibTransId="{C8946454-A7A1-4643-B661-690867C05A70}"/>
    <dgm:cxn modelId="{7367B160-6F1C-4FAA-AD41-3010747E1C4A}" type="presOf" srcId="{E3F14DAB-824B-496B-AA45-EDB253C31BB4}" destId="{28A0691C-F486-4A33-BF5F-87D8C77187AB}" srcOrd="0" destOrd="0" presId="urn:microsoft.com/office/officeart/2005/8/layout/chevron2"/>
    <dgm:cxn modelId="{DF4A7DF5-72EA-4CED-8771-664E0CDAE5E8}" srcId="{E3F14DAB-824B-496B-AA45-EDB253C31BB4}" destId="{EB6B0EF1-7240-42AC-88FB-F68E5475807B}" srcOrd="0" destOrd="0" parTransId="{8BF71054-7979-4B3F-9E1F-05E9F2C42BE3}" sibTransId="{BAAB5806-2BB1-4889-9819-BDB5258032A9}"/>
    <dgm:cxn modelId="{0114AA43-80F8-496C-A8C8-4772E8C5948E}" type="presOf" srcId="{C2CB3F12-50BD-4C28-9C20-CAAA70D8C6E7}" destId="{EDCED76A-1809-402C-8F21-02F290055032}" srcOrd="0" destOrd="0" presId="urn:microsoft.com/office/officeart/2005/8/layout/chevron2"/>
    <dgm:cxn modelId="{7AC38282-1A67-4A36-8985-7FFFCB7A4215}" srcId="{5F28B5C8-C10F-4A1E-B88A-761C4C3F96A9}" destId="{E3F14DAB-824B-496B-AA45-EDB253C31BB4}" srcOrd="2" destOrd="0" parTransId="{E893C122-3201-4C49-9E82-77A6D55A1BD2}" sibTransId="{49C6AA4C-910C-4CE6-AD5A-9F2AB71EFEE5}"/>
    <dgm:cxn modelId="{20E384BF-BD6E-4A78-87B8-9E6B8EED512A}" type="presOf" srcId="{28426989-7B47-4AE9-9EF3-9A64FC495528}" destId="{2D04FA0A-A6A1-4795-A1DB-DFEA9CED2AEF}" srcOrd="0" destOrd="0" presId="urn:microsoft.com/office/officeart/2005/8/layout/chevron2"/>
    <dgm:cxn modelId="{5A17D504-1F96-4D64-AA34-F4EB7A0C8607}" srcId="{C2CB3F12-50BD-4C28-9C20-CAAA70D8C6E7}" destId="{28426989-7B47-4AE9-9EF3-9A64FC495528}" srcOrd="0" destOrd="0" parTransId="{8BD4D645-44D5-4593-B095-09F9AFFC2C83}" sibTransId="{566ECA69-306E-4C7E-835E-04783BFC74FF}"/>
    <dgm:cxn modelId="{9B85EFE3-803F-4EBC-AD18-0BA934E8B226}" srcId="{5F28B5C8-C10F-4A1E-B88A-761C4C3F96A9}" destId="{C2CB3F12-50BD-4C28-9C20-CAAA70D8C6E7}" srcOrd="1" destOrd="0" parTransId="{D0CE9B96-599D-41CB-9132-BF639EFF374F}" sibTransId="{61B0101D-D1CA-4EBA-9B34-05DD05B9486D}"/>
    <dgm:cxn modelId="{6910A13A-668A-4B9C-8E54-94025DDDE9DC}" type="presOf" srcId="{04A94CCE-0ABD-471F-A30A-7CFF70EFEF14}" destId="{F9CA69A0-69F9-463A-AA3B-93567D04B6EE}" srcOrd="0" destOrd="0" presId="urn:microsoft.com/office/officeart/2005/8/layout/chevron2"/>
    <dgm:cxn modelId="{86A073E1-FA7D-46E3-A481-E424A658F42F}" type="presOf" srcId="{504AB13C-389C-4F98-B0BC-7DC7F347E85E}" destId="{AB939653-2BCC-4DCE-9FA7-BF20B3B91D78}" srcOrd="0" destOrd="0" presId="urn:microsoft.com/office/officeart/2005/8/layout/chevron2"/>
    <dgm:cxn modelId="{6EB0302B-BDA4-4959-A567-D867BDFE012C}" type="presParOf" srcId="{DA021DED-B183-4825-9874-B322E7A4B77B}" destId="{178849A3-1E86-41CC-94CD-858BB988532E}" srcOrd="0" destOrd="0" presId="urn:microsoft.com/office/officeart/2005/8/layout/chevron2"/>
    <dgm:cxn modelId="{958E2BEF-BAC4-4AE8-980C-B3EDB00E312D}" type="presParOf" srcId="{178849A3-1E86-41CC-94CD-858BB988532E}" destId="{F9CA69A0-69F9-463A-AA3B-93567D04B6EE}" srcOrd="0" destOrd="0" presId="urn:microsoft.com/office/officeart/2005/8/layout/chevron2"/>
    <dgm:cxn modelId="{7B2F48C6-AFAB-4749-B045-77A0E472BEE2}" type="presParOf" srcId="{178849A3-1E86-41CC-94CD-858BB988532E}" destId="{AB939653-2BCC-4DCE-9FA7-BF20B3B91D78}" srcOrd="1" destOrd="0" presId="urn:microsoft.com/office/officeart/2005/8/layout/chevron2"/>
    <dgm:cxn modelId="{1F15FC9B-B572-449E-B4C9-07820936BE09}" type="presParOf" srcId="{DA021DED-B183-4825-9874-B322E7A4B77B}" destId="{29F1FCA5-A7C4-4A15-9D92-9F2CA7026F1E}" srcOrd="1" destOrd="0" presId="urn:microsoft.com/office/officeart/2005/8/layout/chevron2"/>
    <dgm:cxn modelId="{E9D62909-BDE4-49AB-9C35-2ACE7F2E5AFD}" type="presParOf" srcId="{DA021DED-B183-4825-9874-B322E7A4B77B}" destId="{8BE331A8-AF65-4416-9F12-0E20F12C0E34}" srcOrd="2" destOrd="0" presId="urn:microsoft.com/office/officeart/2005/8/layout/chevron2"/>
    <dgm:cxn modelId="{B263AF06-447C-4CEC-9CD6-4E0B55CD3202}" type="presParOf" srcId="{8BE331A8-AF65-4416-9F12-0E20F12C0E34}" destId="{EDCED76A-1809-402C-8F21-02F290055032}" srcOrd="0" destOrd="0" presId="urn:microsoft.com/office/officeart/2005/8/layout/chevron2"/>
    <dgm:cxn modelId="{8AD2467D-A91B-4446-8146-29A7349B91B7}" type="presParOf" srcId="{8BE331A8-AF65-4416-9F12-0E20F12C0E34}" destId="{2D04FA0A-A6A1-4795-A1DB-DFEA9CED2AEF}" srcOrd="1" destOrd="0" presId="urn:microsoft.com/office/officeart/2005/8/layout/chevron2"/>
    <dgm:cxn modelId="{2553CCD3-ECFB-4DB3-9023-D9BC728C806F}" type="presParOf" srcId="{DA021DED-B183-4825-9874-B322E7A4B77B}" destId="{72CB27AA-3AFB-4CFE-A658-C48056AB22D2}" srcOrd="3" destOrd="0" presId="urn:microsoft.com/office/officeart/2005/8/layout/chevron2"/>
    <dgm:cxn modelId="{9CA03C06-9A33-45C7-9F12-35B33FBD9289}" type="presParOf" srcId="{DA021DED-B183-4825-9874-B322E7A4B77B}" destId="{204DE16A-0BE7-4268-8E0F-65E2E2C2562B}" srcOrd="4" destOrd="0" presId="urn:microsoft.com/office/officeart/2005/8/layout/chevron2"/>
    <dgm:cxn modelId="{D42E3440-4568-4C63-B2C1-B92909C7BBD9}" type="presParOf" srcId="{204DE16A-0BE7-4268-8E0F-65E2E2C2562B}" destId="{28A0691C-F486-4A33-BF5F-87D8C77187AB}" srcOrd="0" destOrd="0" presId="urn:microsoft.com/office/officeart/2005/8/layout/chevron2"/>
    <dgm:cxn modelId="{DEA0AFB5-9FB6-4DC4-8AA9-40F4D101D2CA}" type="presParOf" srcId="{204DE16A-0BE7-4268-8E0F-65E2E2C2562B}" destId="{71E0EBA9-19CF-4FE2-A378-5CE0CF08E5F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229FD5E-FB35-4583-84F4-292DC3958D2F}" type="doc">
      <dgm:prSet loTypeId="urn:microsoft.com/office/officeart/2005/8/layout/default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5D20DBD-F88D-463C-85D7-01C09442107F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Министерство социальной политики Свердловской области –</a:t>
          </a:r>
        </a:p>
        <a:p>
          <a:r>
            <a:rPr lang="ru-RU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участник федеральной рабочей группы по стандартизации услуг</a:t>
          </a:r>
          <a:endParaRPr lang="ru-RU" sz="32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1661E04-7E7F-4587-BF7F-81C1CBD636CF}" type="parTrans" cxnId="{148AA690-DE42-452F-A76E-2449EB9193DA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C6C81A1-E8E2-47EC-A8C5-62F393BE94AD}" type="sibTrans" cxnId="{148AA690-DE42-452F-A76E-2449EB9193DA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72ABD6A-7C84-4806-A3E4-E6D6384CE3F7}" type="pres">
      <dgm:prSet presAssocID="{9229FD5E-FB35-4583-84F4-292DC3958D2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CD81EC-C824-4979-9D4D-714EDCF23423}" type="pres">
      <dgm:prSet presAssocID="{45D20DBD-F88D-463C-85D7-01C09442107F}" presName="node" presStyleLbl="node1" presStyleIdx="0" presStyleCnt="1" custScaleX="1137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7EAA2E-C02B-4ED3-83CB-0E64DC34A0B2}" type="presOf" srcId="{45D20DBD-F88D-463C-85D7-01C09442107F}" destId="{61CD81EC-C824-4979-9D4D-714EDCF23423}" srcOrd="0" destOrd="0" presId="urn:microsoft.com/office/officeart/2005/8/layout/default"/>
    <dgm:cxn modelId="{148AA690-DE42-452F-A76E-2449EB9193DA}" srcId="{9229FD5E-FB35-4583-84F4-292DC3958D2F}" destId="{45D20DBD-F88D-463C-85D7-01C09442107F}" srcOrd="0" destOrd="0" parTransId="{11661E04-7E7F-4587-BF7F-81C1CBD636CF}" sibTransId="{AC6C81A1-E8E2-47EC-A8C5-62F393BE94AD}"/>
    <dgm:cxn modelId="{7118C8B2-7635-4316-99BB-1F76FA23E01B}" type="presOf" srcId="{9229FD5E-FB35-4583-84F4-292DC3958D2F}" destId="{072ABD6A-7C84-4806-A3E4-E6D6384CE3F7}" srcOrd="0" destOrd="0" presId="urn:microsoft.com/office/officeart/2005/8/layout/default"/>
    <dgm:cxn modelId="{65427A68-130B-45FD-A2D8-846FD0C22852}" type="presParOf" srcId="{072ABD6A-7C84-4806-A3E4-E6D6384CE3F7}" destId="{61CD81EC-C824-4979-9D4D-714EDCF23423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65A17AF-89D4-40B6-AB84-A0E3232FB08F}" type="doc">
      <dgm:prSet loTypeId="urn:microsoft.com/office/officeart/2008/layout/AlternatingHexagons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9055E34-B5A5-4D9E-8571-ECB23205C428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госзадание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действенный инструмент выполнения госпрограммы подведомственными учреждениями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CFC233-E67D-4609-B363-3379F047C779}" type="parTrans" cxnId="{50F512D7-FD6F-44BA-A42A-1D3CD92095A6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150446-59C7-48F2-BC59-678320BE0417}" type="sibTrans" cxnId="{50F512D7-FD6F-44BA-A42A-1D3CD92095A6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9CACE4-0C04-4051-8863-DDF751B4B7C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госпрограммы – максимальный  охват областного бюджета,  увязаны со Стратегией социально-экономического развития Свердловской области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4C504A-D9A8-408F-A8B7-89E5EE05600B}" type="parTrans" cxnId="{09FF29A8-981F-4F9B-A5C0-29A69F84FE3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AE7239-8597-411D-B550-CCAD820147FB}" type="sibTrans" cxnId="{09FF29A8-981F-4F9B-A5C0-29A69F84FE39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7426ED-A7C6-4688-8DCE-30B510DBFCF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для учреждений, функционирующих на основании </a:t>
          </a:r>
          <a:r>
            <a:rPr lang="ru-RU" sz="18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госзадания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оплата за услуги предусматривает авансирование в объеме 30 %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18F316-187E-4AEC-8C0A-D2DCD61932A7}" type="parTrans" cxnId="{E4E9C285-32C1-4A2A-AFFF-5A6C3D0A74F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3BA176-B1B7-4BF5-8B72-45A843720A62}" type="sibTrans" cxnId="{E4E9C285-32C1-4A2A-AFFF-5A6C3D0A74F1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CE7CE8-F6C5-4E6E-B65A-C3D04809F78D}" type="pres">
      <dgm:prSet presAssocID="{765A17AF-89D4-40B6-AB84-A0E3232FB08F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642EB8F-EA2F-45F8-AAC1-D32B2A7E0EC6}" type="pres">
      <dgm:prSet presAssocID="{F9055E34-B5A5-4D9E-8571-ECB23205C428}" presName="composite" presStyleCnt="0"/>
      <dgm:spPr/>
    </dgm:pt>
    <dgm:pt modelId="{00B22643-7925-493F-919C-89934DF6FB30}" type="pres">
      <dgm:prSet presAssocID="{F9055E34-B5A5-4D9E-8571-ECB23205C428}" presName="Parent1" presStyleLbl="node1" presStyleIdx="0" presStyleCnt="6" custScaleX="221289" custLinFactNeighborX="49195" custLinFactNeighborY="977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E48458-295B-4441-89AE-59313363B42E}" type="pres">
      <dgm:prSet presAssocID="{F9055E34-B5A5-4D9E-8571-ECB23205C428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A03276-CE05-4744-B828-D229DCB55BD6}" type="pres">
      <dgm:prSet presAssocID="{F9055E34-B5A5-4D9E-8571-ECB23205C428}" presName="BalanceSpacing" presStyleCnt="0"/>
      <dgm:spPr/>
    </dgm:pt>
    <dgm:pt modelId="{D61D6D7D-20DF-4AF3-9A77-D06E5D1CA0EB}" type="pres">
      <dgm:prSet presAssocID="{F9055E34-B5A5-4D9E-8571-ECB23205C428}" presName="BalanceSpacing1" presStyleCnt="0"/>
      <dgm:spPr/>
    </dgm:pt>
    <dgm:pt modelId="{13F0A3C1-F3B1-4F30-BA76-130F6E87DDB0}" type="pres">
      <dgm:prSet presAssocID="{97150446-59C7-48F2-BC59-678320BE0417}" presName="Accent1Text" presStyleLbl="node1" presStyleIdx="1" presStyleCnt="6" custScaleX="130341" custScaleY="73662" custLinFactNeighborX="-34057" custLinFactNeighborY="8542"/>
      <dgm:spPr/>
      <dgm:t>
        <a:bodyPr/>
        <a:lstStyle/>
        <a:p>
          <a:endParaRPr lang="ru-RU"/>
        </a:p>
      </dgm:t>
    </dgm:pt>
    <dgm:pt modelId="{71A32234-5501-43D5-9662-A69E9EA35DA3}" type="pres">
      <dgm:prSet presAssocID="{97150446-59C7-48F2-BC59-678320BE0417}" presName="spaceBetweenRectangles" presStyleCnt="0"/>
      <dgm:spPr/>
    </dgm:pt>
    <dgm:pt modelId="{9C4CAC8B-FAE2-47D9-8C1F-08B648F12F80}" type="pres">
      <dgm:prSet presAssocID="{A19CACE4-0C04-4051-8863-DDF751B4B7C8}" presName="composite" presStyleCnt="0"/>
      <dgm:spPr/>
    </dgm:pt>
    <dgm:pt modelId="{EA213763-DDFE-4725-9719-E7B1592E5567}" type="pres">
      <dgm:prSet presAssocID="{A19CACE4-0C04-4051-8863-DDF751B4B7C8}" presName="Parent1" presStyleLbl="node1" presStyleIdx="2" presStyleCnt="6" custScaleX="253062" custLinFactNeighborX="-26490" custLinFactNeighborY="390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5D980A-71BD-4F0A-9BAE-E8A0574BA27F}" type="pres">
      <dgm:prSet presAssocID="{A19CACE4-0C04-4051-8863-DDF751B4B7C8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B3F9C8-E2DF-49D7-B037-513ED1149EBD}" type="pres">
      <dgm:prSet presAssocID="{A19CACE4-0C04-4051-8863-DDF751B4B7C8}" presName="BalanceSpacing" presStyleCnt="0"/>
      <dgm:spPr/>
    </dgm:pt>
    <dgm:pt modelId="{E4F3557F-B2AE-4D70-AB3D-150281E38F26}" type="pres">
      <dgm:prSet presAssocID="{A19CACE4-0C04-4051-8863-DDF751B4B7C8}" presName="BalanceSpacing1" presStyleCnt="0"/>
      <dgm:spPr/>
    </dgm:pt>
    <dgm:pt modelId="{1760CDDA-A3B0-430B-BA59-B2EFFE99E133}" type="pres">
      <dgm:prSet presAssocID="{6BAE7239-8597-411D-B550-CCAD820147FB}" presName="Accent1Text" presStyleLbl="node1" presStyleIdx="3" presStyleCnt="6" custScaleX="136409" custScaleY="73663" custLinFactNeighborX="64509" custLinFactNeighborY="617"/>
      <dgm:spPr/>
      <dgm:t>
        <a:bodyPr/>
        <a:lstStyle/>
        <a:p>
          <a:endParaRPr lang="ru-RU"/>
        </a:p>
      </dgm:t>
    </dgm:pt>
    <dgm:pt modelId="{C0FE2213-54F0-4B70-9E7C-982C0B45AE8B}" type="pres">
      <dgm:prSet presAssocID="{6BAE7239-8597-411D-B550-CCAD820147FB}" presName="spaceBetweenRectangles" presStyleCnt="0"/>
      <dgm:spPr/>
    </dgm:pt>
    <dgm:pt modelId="{90C9E13F-219A-45BD-BAC0-564E3792FCFA}" type="pres">
      <dgm:prSet presAssocID="{3C7426ED-A7C6-4688-8DCE-30B510DBFCFE}" presName="composite" presStyleCnt="0"/>
      <dgm:spPr/>
    </dgm:pt>
    <dgm:pt modelId="{39355CB6-987E-4CED-95CA-79F04BD5359F}" type="pres">
      <dgm:prSet presAssocID="{3C7426ED-A7C6-4688-8DCE-30B510DBFCFE}" presName="Parent1" presStyleLbl="node1" presStyleIdx="4" presStyleCnt="6" custScaleX="255519" custLinFactNeighborX="52979" custLinFactNeighborY="-195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9A572E-1D9B-434F-8BA7-553AA6427C4B}" type="pres">
      <dgm:prSet presAssocID="{3C7426ED-A7C6-4688-8DCE-30B510DBFCFE}" presName="Childtext1" presStyleLbl="revTx" presStyleIdx="2" presStyleCnt="3" custLinFactNeighborX="9511" custLinFactNeighborY="18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4AAF8F-3E0D-4CBB-82C0-B90900823AB0}" type="pres">
      <dgm:prSet presAssocID="{3C7426ED-A7C6-4688-8DCE-30B510DBFCFE}" presName="BalanceSpacing" presStyleCnt="0"/>
      <dgm:spPr/>
    </dgm:pt>
    <dgm:pt modelId="{7D12886C-03E0-4CCF-B77B-EB87EE7B051D}" type="pres">
      <dgm:prSet presAssocID="{3C7426ED-A7C6-4688-8DCE-30B510DBFCFE}" presName="BalanceSpacing1" presStyleCnt="0"/>
      <dgm:spPr/>
    </dgm:pt>
    <dgm:pt modelId="{89618BE2-7234-43CF-8004-5919E2464767}" type="pres">
      <dgm:prSet presAssocID="{503BA176-B1B7-4BF5-8B72-45A843720A62}" presName="Accent1Text" presStyleLbl="node1" presStyleIdx="5" presStyleCnt="6" custScaleX="130339" custScaleY="71196" custLinFactNeighborX="-41627" custLinFactNeighborY="102"/>
      <dgm:spPr/>
      <dgm:t>
        <a:bodyPr/>
        <a:lstStyle/>
        <a:p>
          <a:endParaRPr lang="ru-RU"/>
        </a:p>
      </dgm:t>
    </dgm:pt>
  </dgm:ptLst>
  <dgm:cxnLst>
    <dgm:cxn modelId="{A532A5DD-F649-443E-833F-B4A6AC688B8A}" type="presOf" srcId="{503BA176-B1B7-4BF5-8B72-45A843720A62}" destId="{89618BE2-7234-43CF-8004-5919E2464767}" srcOrd="0" destOrd="0" presId="urn:microsoft.com/office/officeart/2008/layout/AlternatingHexagons"/>
    <dgm:cxn modelId="{50F512D7-FD6F-44BA-A42A-1D3CD92095A6}" srcId="{765A17AF-89D4-40B6-AB84-A0E3232FB08F}" destId="{F9055E34-B5A5-4D9E-8571-ECB23205C428}" srcOrd="0" destOrd="0" parTransId="{FBCFC233-E67D-4609-B363-3379F047C779}" sibTransId="{97150446-59C7-48F2-BC59-678320BE0417}"/>
    <dgm:cxn modelId="{B4D31F28-A828-45F2-BF7A-99C1CFA69CA7}" type="presOf" srcId="{A19CACE4-0C04-4051-8863-DDF751B4B7C8}" destId="{EA213763-DDFE-4725-9719-E7B1592E5567}" srcOrd="0" destOrd="0" presId="urn:microsoft.com/office/officeart/2008/layout/AlternatingHexagons"/>
    <dgm:cxn modelId="{09FF29A8-981F-4F9B-A5C0-29A69F84FE39}" srcId="{765A17AF-89D4-40B6-AB84-A0E3232FB08F}" destId="{A19CACE4-0C04-4051-8863-DDF751B4B7C8}" srcOrd="1" destOrd="0" parTransId="{634C504A-D9A8-408F-A8B7-89E5EE05600B}" sibTransId="{6BAE7239-8597-411D-B550-CCAD820147FB}"/>
    <dgm:cxn modelId="{63F058DE-6317-4326-9FFB-38662BF76CD9}" type="presOf" srcId="{765A17AF-89D4-40B6-AB84-A0E3232FB08F}" destId="{9DCE7CE8-F6C5-4E6E-B65A-C3D04809F78D}" srcOrd="0" destOrd="0" presId="urn:microsoft.com/office/officeart/2008/layout/AlternatingHexagons"/>
    <dgm:cxn modelId="{E4E9C285-32C1-4A2A-AFFF-5A6C3D0A74F1}" srcId="{765A17AF-89D4-40B6-AB84-A0E3232FB08F}" destId="{3C7426ED-A7C6-4688-8DCE-30B510DBFCFE}" srcOrd="2" destOrd="0" parTransId="{9818F316-187E-4AEC-8C0A-D2DCD61932A7}" sibTransId="{503BA176-B1B7-4BF5-8B72-45A843720A62}"/>
    <dgm:cxn modelId="{B29BEB6A-05AB-41F2-8B39-69B5750D06EE}" type="presOf" srcId="{97150446-59C7-48F2-BC59-678320BE0417}" destId="{13F0A3C1-F3B1-4F30-BA76-130F6E87DDB0}" srcOrd="0" destOrd="0" presId="urn:microsoft.com/office/officeart/2008/layout/AlternatingHexagons"/>
    <dgm:cxn modelId="{3406864F-C7A3-4238-8ECE-652A23953D19}" type="presOf" srcId="{6BAE7239-8597-411D-B550-CCAD820147FB}" destId="{1760CDDA-A3B0-430B-BA59-B2EFFE99E133}" srcOrd="0" destOrd="0" presId="urn:microsoft.com/office/officeart/2008/layout/AlternatingHexagons"/>
    <dgm:cxn modelId="{CA8C9B1B-E49E-4216-B438-31783776F175}" type="presOf" srcId="{F9055E34-B5A5-4D9E-8571-ECB23205C428}" destId="{00B22643-7925-493F-919C-89934DF6FB30}" srcOrd="0" destOrd="0" presId="urn:microsoft.com/office/officeart/2008/layout/AlternatingHexagons"/>
    <dgm:cxn modelId="{BC3B4CBD-34AC-41AC-9EED-333BCDF5390C}" type="presOf" srcId="{3C7426ED-A7C6-4688-8DCE-30B510DBFCFE}" destId="{39355CB6-987E-4CED-95CA-79F04BD5359F}" srcOrd="0" destOrd="0" presId="urn:microsoft.com/office/officeart/2008/layout/AlternatingHexagons"/>
    <dgm:cxn modelId="{0D0F1066-BE9A-433D-BEA0-D9F9444F090A}" type="presParOf" srcId="{9DCE7CE8-F6C5-4E6E-B65A-C3D04809F78D}" destId="{5642EB8F-EA2F-45F8-AAC1-D32B2A7E0EC6}" srcOrd="0" destOrd="0" presId="urn:microsoft.com/office/officeart/2008/layout/AlternatingHexagons"/>
    <dgm:cxn modelId="{A8AB6A4A-3033-4434-90BC-AB1083E6B2E5}" type="presParOf" srcId="{5642EB8F-EA2F-45F8-AAC1-D32B2A7E0EC6}" destId="{00B22643-7925-493F-919C-89934DF6FB30}" srcOrd="0" destOrd="0" presId="urn:microsoft.com/office/officeart/2008/layout/AlternatingHexagons"/>
    <dgm:cxn modelId="{97B32DF7-3AC6-4B82-9DD8-2B26DE0DC71A}" type="presParOf" srcId="{5642EB8F-EA2F-45F8-AAC1-D32B2A7E0EC6}" destId="{4DE48458-295B-4441-89AE-59313363B42E}" srcOrd="1" destOrd="0" presId="urn:microsoft.com/office/officeart/2008/layout/AlternatingHexagons"/>
    <dgm:cxn modelId="{08CA90FF-23DF-4ACB-8421-13DAC9E4A301}" type="presParOf" srcId="{5642EB8F-EA2F-45F8-AAC1-D32B2A7E0EC6}" destId="{7CA03276-CE05-4744-B828-D229DCB55BD6}" srcOrd="2" destOrd="0" presId="urn:microsoft.com/office/officeart/2008/layout/AlternatingHexagons"/>
    <dgm:cxn modelId="{2EB8B299-FCB4-4B91-8500-89890743E4A5}" type="presParOf" srcId="{5642EB8F-EA2F-45F8-AAC1-D32B2A7E0EC6}" destId="{D61D6D7D-20DF-4AF3-9A77-D06E5D1CA0EB}" srcOrd="3" destOrd="0" presId="urn:microsoft.com/office/officeart/2008/layout/AlternatingHexagons"/>
    <dgm:cxn modelId="{2552C49D-36FB-41DC-9847-6BC7D5F3D0E4}" type="presParOf" srcId="{5642EB8F-EA2F-45F8-AAC1-D32B2A7E0EC6}" destId="{13F0A3C1-F3B1-4F30-BA76-130F6E87DDB0}" srcOrd="4" destOrd="0" presId="urn:microsoft.com/office/officeart/2008/layout/AlternatingHexagons"/>
    <dgm:cxn modelId="{CB8DD570-01A1-43D2-A9D4-848814E7A007}" type="presParOf" srcId="{9DCE7CE8-F6C5-4E6E-B65A-C3D04809F78D}" destId="{71A32234-5501-43D5-9662-A69E9EA35DA3}" srcOrd="1" destOrd="0" presId="urn:microsoft.com/office/officeart/2008/layout/AlternatingHexagons"/>
    <dgm:cxn modelId="{57CA4A29-954E-4CD4-8E82-6F203C019DA0}" type="presParOf" srcId="{9DCE7CE8-F6C5-4E6E-B65A-C3D04809F78D}" destId="{9C4CAC8B-FAE2-47D9-8C1F-08B648F12F80}" srcOrd="2" destOrd="0" presId="urn:microsoft.com/office/officeart/2008/layout/AlternatingHexagons"/>
    <dgm:cxn modelId="{7DF5F42B-4E9B-456E-8CE6-00A0579C0E35}" type="presParOf" srcId="{9C4CAC8B-FAE2-47D9-8C1F-08B648F12F80}" destId="{EA213763-DDFE-4725-9719-E7B1592E5567}" srcOrd="0" destOrd="0" presId="urn:microsoft.com/office/officeart/2008/layout/AlternatingHexagons"/>
    <dgm:cxn modelId="{26A0EB67-F604-404A-B1CD-D09984E8E9ED}" type="presParOf" srcId="{9C4CAC8B-FAE2-47D9-8C1F-08B648F12F80}" destId="{765D980A-71BD-4F0A-9BAE-E8A0574BA27F}" srcOrd="1" destOrd="0" presId="urn:microsoft.com/office/officeart/2008/layout/AlternatingHexagons"/>
    <dgm:cxn modelId="{3094CBC6-5B10-45C9-BF66-76F2D466699B}" type="presParOf" srcId="{9C4CAC8B-FAE2-47D9-8C1F-08B648F12F80}" destId="{E9B3F9C8-E2DF-49D7-B037-513ED1149EBD}" srcOrd="2" destOrd="0" presId="urn:microsoft.com/office/officeart/2008/layout/AlternatingHexagons"/>
    <dgm:cxn modelId="{649314A1-5543-4818-BBBE-1B74EF206D41}" type="presParOf" srcId="{9C4CAC8B-FAE2-47D9-8C1F-08B648F12F80}" destId="{E4F3557F-B2AE-4D70-AB3D-150281E38F26}" srcOrd="3" destOrd="0" presId="urn:microsoft.com/office/officeart/2008/layout/AlternatingHexagons"/>
    <dgm:cxn modelId="{CD97E47B-166C-45C3-ABCA-1202216E0C50}" type="presParOf" srcId="{9C4CAC8B-FAE2-47D9-8C1F-08B648F12F80}" destId="{1760CDDA-A3B0-430B-BA59-B2EFFE99E133}" srcOrd="4" destOrd="0" presId="urn:microsoft.com/office/officeart/2008/layout/AlternatingHexagons"/>
    <dgm:cxn modelId="{64B8DC89-4C45-40AF-9269-6C28A0A8A164}" type="presParOf" srcId="{9DCE7CE8-F6C5-4E6E-B65A-C3D04809F78D}" destId="{C0FE2213-54F0-4B70-9E7C-982C0B45AE8B}" srcOrd="3" destOrd="0" presId="urn:microsoft.com/office/officeart/2008/layout/AlternatingHexagons"/>
    <dgm:cxn modelId="{000C6C5F-35B2-4273-A7E5-D5C420B558E7}" type="presParOf" srcId="{9DCE7CE8-F6C5-4E6E-B65A-C3D04809F78D}" destId="{90C9E13F-219A-45BD-BAC0-564E3792FCFA}" srcOrd="4" destOrd="0" presId="urn:microsoft.com/office/officeart/2008/layout/AlternatingHexagons"/>
    <dgm:cxn modelId="{6F27856B-165A-4CBA-8C88-62FFFC2561DD}" type="presParOf" srcId="{90C9E13F-219A-45BD-BAC0-564E3792FCFA}" destId="{39355CB6-987E-4CED-95CA-79F04BD5359F}" srcOrd="0" destOrd="0" presId="urn:microsoft.com/office/officeart/2008/layout/AlternatingHexagons"/>
    <dgm:cxn modelId="{E63B686D-332D-4A40-BBF4-72E063F4C588}" type="presParOf" srcId="{90C9E13F-219A-45BD-BAC0-564E3792FCFA}" destId="{A79A572E-1D9B-434F-8BA7-553AA6427C4B}" srcOrd="1" destOrd="0" presId="urn:microsoft.com/office/officeart/2008/layout/AlternatingHexagons"/>
    <dgm:cxn modelId="{37151DC8-0002-4766-ACDC-273584C8C80E}" type="presParOf" srcId="{90C9E13F-219A-45BD-BAC0-564E3792FCFA}" destId="{3A4AAF8F-3E0D-4CBB-82C0-B90900823AB0}" srcOrd="2" destOrd="0" presId="urn:microsoft.com/office/officeart/2008/layout/AlternatingHexagons"/>
    <dgm:cxn modelId="{01FCB9C6-A825-47D1-B229-B223A00CFE95}" type="presParOf" srcId="{90C9E13F-219A-45BD-BAC0-564E3792FCFA}" destId="{7D12886C-03E0-4CCF-B77B-EB87EE7B051D}" srcOrd="3" destOrd="0" presId="urn:microsoft.com/office/officeart/2008/layout/AlternatingHexagons"/>
    <dgm:cxn modelId="{798F97CD-BFB5-4D50-8BA5-BBCC99A3CBBE}" type="presParOf" srcId="{90C9E13F-219A-45BD-BAC0-564E3792FCFA}" destId="{89618BE2-7234-43CF-8004-5919E2464767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B4135D-2710-4E47-B05C-EE7A058EC527}" type="doc">
      <dgm:prSet loTypeId="urn:microsoft.com/office/officeart/2005/8/layout/hList3" loCatId="list" qsTypeId="urn:microsoft.com/office/officeart/2005/8/quickstyle/3d3" qsCatId="3D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DDA2723D-980F-4058-AA56-BEDDD3C9387E}">
      <dgm:prSet phldrT="[Текст]" custT="1"/>
      <dgm:spPr/>
      <dgm:t>
        <a:bodyPr/>
        <a:lstStyle/>
        <a:p>
          <a:r>
            <a: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Введение государственной программы как механизма программно-целевого бюджетирования основано</a:t>
          </a:r>
          <a:endParaRPr lang="ru-RU" sz="24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223BDA-B0CC-49F7-A3FC-785E606B0BCC}" type="parTrans" cxnId="{8DC53D3E-3779-4552-BE9F-9933AEE9BA2E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4CA108-84C3-4B28-B8A7-D1C9AC918986}" type="sibTrans" cxnId="{8DC53D3E-3779-4552-BE9F-9933AEE9BA2E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CD50C7-196E-4654-892F-4AD8DE45F06C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Федеральный закон          от 07.05.2013 № 104-ФЗ    «О внесении изменений      в Бюджетный кодекс РФ и отдельные законодательные акты Российской Федерации в связи с совершенствованием бюджетного процесса»</a:t>
          </a:r>
          <a:endParaRPr lang="ru-RU" sz="2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0E5EA6-48A1-4437-B46B-B43FD2650122}" type="parTrans" cxnId="{6975C5EC-DE28-4849-AE16-243F47BA2848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34456B-7373-459C-8FA3-0A7D6C666810}" type="sibTrans" cxnId="{6975C5EC-DE28-4849-AE16-243F47BA2848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CA676C-0416-4035-BBF0-C4DDE2C0F42E}">
      <dgm:prSet phldrT="[Текст]" custT="1"/>
      <dgm:spPr/>
      <dgm:t>
        <a:bodyPr/>
        <a:lstStyle/>
        <a:p>
          <a:r>
            <a:rPr lang="ru-RU" sz="2400" b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Бюджетный кодекс Российской Федерации</a:t>
          </a:r>
          <a:endParaRPr lang="ru-RU" sz="2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D64794-019E-4EB4-ACD0-8E884CFB7B0F}" type="parTrans" cxnId="{26B05830-A284-4D91-97E0-6F53B47B9810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962BBF-70F1-4B69-82C8-3814220C25ED}" type="sibTrans" cxnId="{26B05830-A284-4D91-97E0-6F53B47B9810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C982FF-530E-4CF5-8F9A-779E88AA8681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Приказ Министерства финансов Российской Федерации      от 01.07.2013   № 65н </a:t>
          </a:r>
          <a:endParaRPr lang="ru-RU" sz="2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275E4F-74BA-402E-9B8D-9AB9431DCFD5}" type="parTrans" cxnId="{FA2F3FC7-1E60-4D24-9EED-420CB7895F06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3AA8C8-C1C6-4C7E-A39F-276A07BEE50B}" type="sibTrans" cxnId="{FA2F3FC7-1E60-4D24-9EED-420CB7895F06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6FA18E-0712-443D-8C30-1A564D6BF789}" type="pres">
      <dgm:prSet presAssocID="{39B4135D-2710-4E47-B05C-EE7A058EC52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6A225D-4D39-43C2-872F-6A29346FF9D3}" type="pres">
      <dgm:prSet presAssocID="{DDA2723D-980F-4058-AA56-BEDDD3C9387E}" presName="roof" presStyleLbl="dkBgShp" presStyleIdx="0" presStyleCnt="2"/>
      <dgm:spPr/>
      <dgm:t>
        <a:bodyPr/>
        <a:lstStyle/>
        <a:p>
          <a:endParaRPr lang="ru-RU"/>
        </a:p>
      </dgm:t>
    </dgm:pt>
    <dgm:pt modelId="{2AEDAB27-A05D-4D9B-924C-E4E4A9837F71}" type="pres">
      <dgm:prSet presAssocID="{DDA2723D-980F-4058-AA56-BEDDD3C9387E}" presName="pillars" presStyleCnt="0"/>
      <dgm:spPr/>
    </dgm:pt>
    <dgm:pt modelId="{3E812433-624E-45E2-9000-49FFECB409E2}" type="pres">
      <dgm:prSet presAssocID="{DDA2723D-980F-4058-AA56-BEDDD3C9387E}" presName="pillar1" presStyleLbl="node1" presStyleIdx="0" presStyleCnt="3" custScaleX="172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385104-B2D2-408C-9A8C-1932E0E3E701}" type="pres">
      <dgm:prSet presAssocID="{42CA676C-0416-4035-BBF0-C4DDE2C0F42E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514DBB-7DB1-45BC-947F-D37F49F77F83}" type="pres">
      <dgm:prSet presAssocID="{83C982FF-530E-4CF5-8F9A-779E88AA8681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B4DB71-342D-438E-89FA-8EAE2C7ADF71}" type="pres">
      <dgm:prSet presAssocID="{DDA2723D-980F-4058-AA56-BEDDD3C9387E}" presName="base" presStyleLbl="dkBgShp" presStyleIdx="1" presStyleCnt="2"/>
      <dgm:spPr/>
    </dgm:pt>
  </dgm:ptLst>
  <dgm:cxnLst>
    <dgm:cxn modelId="{B456AF54-A67C-4C83-82B9-D6D21784D395}" type="presOf" srcId="{83C982FF-530E-4CF5-8F9A-779E88AA8681}" destId="{D9514DBB-7DB1-45BC-947F-D37F49F77F83}" srcOrd="0" destOrd="0" presId="urn:microsoft.com/office/officeart/2005/8/layout/hList3"/>
    <dgm:cxn modelId="{4FBA4C2B-6936-42EA-8631-762F9A5C32DD}" type="presOf" srcId="{DDA2723D-980F-4058-AA56-BEDDD3C9387E}" destId="{3E6A225D-4D39-43C2-872F-6A29346FF9D3}" srcOrd="0" destOrd="0" presId="urn:microsoft.com/office/officeart/2005/8/layout/hList3"/>
    <dgm:cxn modelId="{26B05830-A284-4D91-97E0-6F53B47B9810}" srcId="{DDA2723D-980F-4058-AA56-BEDDD3C9387E}" destId="{42CA676C-0416-4035-BBF0-C4DDE2C0F42E}" srcOrd="1" destOrd="0" parTransId="{7ED64794-019E-4EB4-ACD0-8E884CFB7B0F}" sibTransId="{FD962BBF-70F1-4B69-82C8-3814220C25ED}"/>
    <dgm:cxn modelId="{6975C5EC-DE28-4849-AE16-243F47BA2848}" srcId="{DDA2723D-980F-4058-AA56-BEDDD3C9387E}" destId="{64CD50C7-196E-4654-892F-4AD8DE45F06C}" srcOrd="0" destOrd="0" parTransId="{3F0E5EA6-48A1-4437-B46B-B43FD2650122}" sibTransId="{7134456B-7373-459C-8FA3-0A7D6C666810}"/>
    <dgm:cxn modelId="{7D85124F-0836-4FCF-99E0-D2393D041E43}" type="presOf" srcId="{64CD50C7-196E-4654-892F-4AD8DE45F06C}" destId="{3E812433-624E-45E2-9000-49FFECB409E2}" srcOrd="0" destOrd="0" presId="urn:microsoft.com/office/officeart/2005/8/layout/hList3"/>
    <dgm:cxn modelId="{0A828F60-9E34-485B-A63D-5DF8D55CF17B}" type="presOf" srcId="{39B4135D-2710-4E47-B05C-EE7A058EC527}" destId="{A26FA18E-0712-443D-8C30-1A564D6BF789}" srcOrd="0" destOrd="0" presId="urn:microsoft.com/office/officeart/2005/8/layout/hList3"/>
    <dgm:cxn modelId="{8DC53D3E-3779-4552-BE9F-9933AEE9BA2E}" srcId="{39B4135D-2710-4E47-B05C-EE7A058EC527}" destId="{DDA2723D-980F-4058-AA56-BEDDD3C9387E}" srcOrd="0" destOrd="0" parTransId="{38223BDA-B0CC-49F7-A3FC-785E606B0BCC}" sibTransId="{AF4CA108-84C3-4B28-B8A7-D1C9AC918986}"/>
    <dgm:cxn modelId="{D19ACC58-136B-42A7-8E89-930BE2FC2C3E}" type="presOf" srcId="{42CA676C-0416-4035-BBF0-C4DDE2C0F42E}" destId="{EC385104-B2D2-408C-9A8C-1932E0E3E701}" srcOrd="0" destOrd="0" presId="urn:microsoft.com/office/officeart/2005/8/layout/hList3"/>
    <dgm:cxn modelId="{FA2F3FC7-1E60-4D24-9EED-420CB7895F06}" srcId="{DDA2723D-980F-4058-AA56-BEDDD3C9387E}" destId="{83C982FF-530E-4CF5-8F9A-779E88AA8681}" srcOrd="2" destOrd="0" parTransId="{23275E4F-74BA-402E-9B8D-9AB9431DCFD5}" sibTransId="{523AA8C8-C1C6-4C7E-A39F-276A07BEE50B}"/>
    <dgm:cxn modelId="{027F5DF5-D2DB-4888-A691-CEABC13E8B30}" type="presParOf" srcId="{A26FA18E-0712-443D-8C30-1A564D6BF789}" destId="{3E6A225D-4D39-43C2-872F-6A29346FF9D3}" srcOrd="0" destOrd="0" presId="urn:microsoft.com/office/officeart/2005/8/layout/hList3"/>
    <dgm:cxn modelId="{3898A09C-4A59-43AA-BCA0-87547230D84D}" type="presParOf" srcId="{A26FA18E-0712-443D-8C30-1A564D6BF789}" destId="{2AEDAB27-A05D-4D9B-924C-E4E4A9837F71}" srcOrd="1" destOrd="0" presId="urn:microsoft.com/office/officeart/2005/8/layout/hList3"/>
    <dgm:cxn modelId="{B0D2C619-55E1-4C1F-B1FE-7CC9ED6E3756}" type="presParOf" srcId="{2AEDAB27-A05D-4D9B-924C-E4E4A9837F71}" destId="{3E812433-624E-45E2-9000-49FFECB409E2}" srcOrd="0" destOrd="0" presId="urn:microsoft.com/office/officeart/2005/8/layout/hList3"/>
    <dgm:cxn modelId="{A92BDAAD-B3AC-41EF-B465-5FA44477B55C}" type="presParOf" srcId="{2AEDAB27-A05D-4D9B-924C-E4E4A9837F71}" destId="{EC385104-B2D2-408C-9A8C-1932E0E3E701}" srcOrd="1" destOrd="0" presId="urn:microsoft.com/office/officeart/2005/8/layout/hList3"/>
    <dgm:cxn modelId="{7D5EC224-0552-46F5-A691-A3E71C286C3E}" type="presParOf" srcId="{2AEDAB27-A05D-4D9B-924C-E4E4A9837F71}" destId="{D9514DBB-7DB1-45BC-947F-D37F49F77F83}" srcOrd="2" destOrd="0" presId="urn:microsoft.com/office/officeart/2005/8/layout/hList3"/>
    <dgm:cxn modelId="{08928620-9FC3-45E5-8D17-AE60BF3CDDD0}" type="presParOf" srcId="{A26FA18E-0712-443D-8C30-1A564D6BF789}" destId="{F8B4DB71-342D-438E-89FA-8EAE2C7ADF7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42B2BE7-F5E5-4288-92B8-CB5742E46F71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1AF4AC3-CCA7-4E74-A69A-DB7A8743ADA8}">
      <dgm:prSet phldrT="[Текст]" custT="1"/>
      <dgm:spPr/>
      <dgm:t>
        <a:bodyPr/>
        <a:lstStyle/>
        <a:p>
          <a:r>
            <a: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государственная программа «Социальная поддержка и социальное обслуживание населения в Свердловской области» до 2020 года</a:t>
          </a:r>
          <a:endParaRPr lang="ru-RU" sz="3200" dirty="0"/>
        </a:p>
      </dgm:t>
    </dgm:pt>
    <dgm:pt modelId="{32B64237-3611-45EE-AD96-501A2076F121}" type="parTrans" cxnId="{5A1258C2-05F2-4C41-B8E9-D1D4A793346F}">
      <dgm:prSet/>
      <dgm:spPr/>
      <dgm:t>
        <a:bodyPr/>
        <a:lstStyle/>
        <a:p>
          <a:endParaRPr lang="ru-RU"/>
        </a:p>
      </dgm:t>
    </dgm:pt>
    <dgm:pt modelId="{BC112811-AD0A-43B1-AA41-34BD10261FD6}" type="sibTrans" cxnId="{5A1258C2-05F2-4C41-B8E9-D1D4A793346F}">
      <dgm:prSet/>
      <dgm:spPr/>
      <dgm:t>
        <a:bodyPr/>
        <a:lstStyle/>
        <a:p>
          <a:endParaRPr lang="ru-RU"/>
        </a:p>
      </dgm:t>
    </dgm:pt>
    <dgm:pt modelId="{95F8A54A-0B17-4978-B6F6-411DF4C724C4}" type="pres">
      <dgm:prSet presAssocID="{D42B2BE7-F5E5-4288-92B8-CB5742E46F7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8CF0CE-BED9-41A1-B0F5-FBD9CF234B8A}" type="pres">
      <dgm:prSet presAssocID="{C1AF4AC3-CCA7-4E74-A69A-DB7A8743ADA8}" presName="node" presStyleLbl="node1" presStyleIdx="0" presStyleCnt="1" custScaleX="1251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2C285B-CB3B-4A1F-BC16-D7D6053FC1CE}" type="presOf" srcId="{C1AF4AC3-CCA7-4E74-A69A-DB7A8743ADA8}" destId="{508CF0CE-BED9-41A1-B0F5-FBD9CF234B8A}" srcOrd="0" destOrd="0" presId="urn:microsoft.com/office/officeart/2005/8/layout/default"/>
    <dgm:cxn modelId="{5A1258C2-05F2-4C41-B8E9-D1D4A793346F}" srcId="{D42B2BE7-F5E5-4288-92B8-CB5742E46F71}" destId="{C1AF4AC3-CCA7-4E74-A69A-DB7A8743ADA8}" srcOrd="0" destOrd="0" parTransId="{32B64237-3611-45EE-AD96-501A2076F121}" sibTransId="{BC112811-AD0A-43B1-AA41-34BD10261FD6}"/>
    <dgm:cxn modelId="{23E3C191-4B7D-407D-AA97-DB8C6E4D58F1}" type="presOf" srcId="{D42B2BE7-F5E5-4288-92B8-CB5742E46F71}" destId="{95F8A54A-0B17-4978-B6F6-411DF4C724C4}" srcOrd="0" destOrd="0" presId="urn:microsoft.com/office/officeart/2005/8/layout/default"/>
    <dgm:cxn modelId="{F1923BF4-E933-4F50-A322-7CA68D105B3E}" type="presParOf" srcId="{95F8A54A-0B17-4978-B6F6-411DF4C724C4}" destId="{508CF0CE-BED9-41A1-B0F5-FBD9CF234B8A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9665D48-65D3-47E3-AC52-D529DF6ED358}" type="doc">
      <dgm:prSet loTypeId="urn:microsoft.com/office/officeart/2005/8/layout/vList3" loCatId="list" qsTypeId="urn:microsoft.com/office/officeart/2005/8/quickstyle/3d3" qsCatId="3D" csTypeId="urn:microsoft.com/office/officeart/2005/8/colors/colorful4" csCatId="colorful" phldr="1"/>
      <dgm:spPr/>
    </dgm:pt>
    <dgm:pt modelId="{E55BCE74-B088-40D4-B6A2-ADFEF2A0FFD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повышение качества предоставляемых социально-бытовых, социально-медицинских, психолого-педагогических, социально-правовых услуг и материальной помощи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865F39B-6262-43B1-B763-6FD1EA080A00}" type="parTrans" cxnId="{F7BAB153-DCD6-4CC5-892E-98E33735FAE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9B31C85-9241-4E4F-B427-92C8B9207658}" type="sibTrans" cxnId="{F7BAB153-DCD6-4CC5-892E-98E33735FAE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9589BF2-DCAE-4A98-80FB-A0AC1D37A259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проведение социальной адаптации и реабилитации граждан, находящихся в трудной жизненной ситуации;  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C126704-A418-4655-B04D-66417F145FCE}" type="parTrans" cxnId="{7DCE35E2-91DE-4A7D-9774-2333C7CF986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2C1B7FC-78F9-4875-AC36-E1B0019D36FF}" type="sibTrans" cxnId="{7DCE35E2-91DE-4A7D-9774-2333C7CF986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8A6394C-F617-48B9-8F15-70006C7E10F6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совершенствование предоставления мер социальной поддержки населения, проживающего на территории Свердловской области; </a:t>
          </a:r>
        </a:p>
      </dgm:t>
    </dgm:pt>
    <dgm:pt modelId="{CB246F94-4476-4010-BD3B-C4D31C0753C3}" type="parTrans" cxnId="{CFD5F8CD-F28A-433B-BFC6-C1FF169B585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A64B404-0C3A-4404-BC5D-83B89A37E70F}" type="sibTrans" cxnId="{CFD5F8CD-F28A-433B-BFC6-C1FF169B585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AA9EE26-098D-4CBB-9F74-7B04096F9361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совершенствование системы профилактики безнадзорности и «социального сиротства» на территории Свердловской области;  </a:t>
          </a:r>
        </a:p>
      </dgm:t>
    </dgm:pt>
    <dgm:pt modelId="{1089D357-AC51-45D4-97DE-9CBB2403A0CD}" type="parTrans" cxnId="{26B44DAD-E65C-4B33-B1C7-D8E3E62B90D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F6DFD3A-7A48-444B-ACA0-C2F4FE24D971}" type="sibTrans" cxnId="{26B44DAD-E65C-4B33-B1C7-D8E3E62B90D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78CD8DE-2BB7-47BF-A9F2-F804C2C5E98C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обеспечение отдыха и оздоровления детей в Свердловской области, находящихся в трудной жизненной ситуации; </a:t>
          </a:r>
        </a:p>
      </dgm:t>
    </dgm:pt>
    <dgm:pt modelId="{E230ADD4-4057-480F-9C95-F7CD93465628}" type="parTrans" cxnId="{7B85C2F4-1956-4757-B21A-352AFC7C98E4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A07D139-0129-42A5-8101-93A70E6F0AB7}" type="sibTrans" cxnId="{7B85C2F4-1956-4757-B21A-352AFC7C98E4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AA7866D-B278-4CCA-AF7F-88A7105BFB6D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обеспечение государственной поддержки социально ориентированных некоммерческих организаций; </a:t>
          </a:r>
        </a:p>
      </dgm:t>
    </dgm:pt>
    <dgm:pt modelId="{9225CF38-C262-4ED2-8525-47A1797695F2}" type="parTrans" cxnId="{217F9537-7A22-444D-94A4-6745C22B60C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BFF0C82-4C1A-45DA-A5B3-3102002221B8}" type="sibTrans" cxnId="{217F9537-7A22-444D-94A4-6745C22B60C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D96C3B8-5B83-4011-86FC-0F3E960EA07C}">
      <dgm:prSet custT="1"/>
      <dgm:spPr/>
      <dgm:t>
        <a:bodyPr/>
        <a:lstStyle/>
        <a:p>
          <a:r>
            <a:rPr lang="ru-RU" sz="1800" b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обеспечение исполнения полномочий Министерства социальной политики Свердловской области и его территориальных органов</a:t>
          </a:r>
          <a:endParaRPr lang="ru-RU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022B155-9737-4BAD-AE27-F36E5DB0BEFF}" type="parTrans" cxnId="{42BFF98A-3595-433D-AD2C-9D0BDB4B2C3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E9039B8-B7F4-45B5-8A38-8636F7C1A4B8}" type="sibTrans" cxnId="{42BFF98A-3595-433D-AD2C-9D0BDB4B2C3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4AEE1C5-015E-4DEA-80E9-3A25BA7F8606}" type="pres">
      <dgm:prSet presAssocID="{59665D48-65D3-47E3-AC52-D529DF6ED358}" presName="linearFlow" presStyleCnt="0">
        <dgm:presLayoutVars>
          <dgm:dir/>
          <dgm:resizeHandles val="exact"/>
        </dgm:presLayoutVars>
      </dgm:prSet>
      <dgm:spPr/>
    </dgm:pt>
    <dgm:pt modelId="{E341210C-E44C-4A01-A136-07207815E682}" type="pres">
      <dgm:prSet presAssocID="{E55BCE74-B088-40D4-B6A2-ADFEF2A0FFD0}" presName="composite" presStyleCnt="0"/>
      <dgm:spPr/>
    </dgm:pt>
    <dgm:pt modelId="{FECA0AA2-D574-4356-96FF-8359F7CC5327}" type="pres">
      <dgm:prSet presAssocID="{E55BCE74-B088-40D4-B6A2-ADFEF2A0FFD0}" presName="imgShp" presStyleLbl="fgImgPlace1" presStyleIdx="0" presStyleCnt="7" custLinFactX="-100000" custLinFactNeighborX="-109010" custLinFactNeighborY="-21432"/>
      <dgm:spPr/>
    </dgm:pt>
    <dgm:pt modelId="{5E6D0080-F8F6-48F6-AD71-2F45284E35A9}" type="pres">
      <dgm:prSet presAssocID="{E55BCE74-B088-40D4-B6A2-ADFEF2A0FFD0}" presName="txShp" presStyleLbl="node1" presStyleIdx="0" presStyleCnt="7" custScaleX="138150" custScaleY="1125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3D8FCF-FA1C-4A88-BD0B-7D2D7AA59F17}" type="pres">
      <dgm:prSet presAssocID="{B9B31C85-9241-4E4F-B427-92C8B9207658}" presName="spacing" presStyleCnt="0"/>
      <dgm:spPr/>
    </dgm:pt>
    <dgm:pt modelId="{3231D494-45F1-4047-8070-1A50DDF88D90}" type="pres">
      <dgm:prSet presAssocID="{B9589BF2-DCAE-4A98-80FB-A0AC1D37A259}" presName="composite" presStyleCnt="0"/>
      <dgm:spPr/>
    </dgm:pt>
    <dgm:pt modelId="{D7382F41-E391-4C18-BA7C-6E5561A2C201}" type="pres">
      <dgm:prSet presAssocID="{B9589BF2-DCAE-4A98-80FB-A0AC1D37A259}" presName="imgShp" presStyleLbl="fgImgPlace1" presStyleIdx="1" presStyleCnt="7" custLinFactX="-94976" custLinFactNeighborX="-100000" custLinFactNeighborY="229"/>
      <dgm:spPr/>
    </dgm:pt>
    <dgm:pt modelId="{29EA7921-D07A-4D62-9B82-FE4C84FF55CA}" type="pres">
      <dgm:prSet presAssocID="{B9589BF2-DCAE-4A98-80FB-A0AC1D37A259}" presName="txShp" presStyleLbl="node1" presStyleIdx="1" presStyleCnt="7" custScaleX="1381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7A4263-DE48-4420-A922-9DA3BA19FA5F}" type="pres">
      <dgm:prSet presAssocID="{F2C1B7FC-78F9-4875-AC36-E1B0019D36FF}" presName="spacing" presStyleCnt="0"/>
      <dgm:spPr/>
    </dgm:pt>
    <dgm:pt modelId="{6E09C174-E99F-4599-9203-9A98EE614843}" type="pres">
      <dgm:prSet presAssocID="{78A6394C-F617-48B9-8F15-70006C7E10F6}" presName="composite" presStyleCnt="0"/>
      <dgm:spPr/>
    </dgm:pt>
    <dgm:pt modelId="{F38D74D3-23CC-4A20-9325-ACBB8A730D01}" type="pres">
      <dgm:prSet presAssocID="{78A6394C-F617-48B9-8F15-70006C7E10F6}" presName="imgShp" presStyleLbl="fgImgPlace1" presStyleIdx="2" presStyleCnt="7" custLinFactX="-94976" custLinFactNeighborX="-100000" custLinFactNeighborY="1175"/>
      <dgm:spPr/>
    </dgm:pt>
    <dgm:pt modelId="{CC908EF1-554A-4257-886D-BCBD8EB69A44}" type="pres">
      <dgm:prSet presAssocID="{78A6394C-F617-48B9-8F15-70006C7E10F6}" presName="txShp" presStyleLbl="node1" presStyleIdx="2" presStyleCnt="7" custScaleX="1381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409BF6-C8C1-46FD-9CC3-A6A4D53AF210}" type="pres">
      <dgm:prSet presAssocID="{AA64B404-0C3A-4404-BC5D-83B89A37E70F}" presName="spacing" presStyleCnt="0"/>
      <dgm:spPr/>
    </dgm:pt>
    <dgm:pt modelId="{4F0DD389-F170-467B-824B-202B823CBC96}" type="pres">
      <dgm:prSet presAssocID="{2AA9EE26-098D-4CBB-9F74-7B04096F9361}" presName="composite" presStyleCnt="0"/>
      <dgm:spPr/>
    </dgm:pt>
    <dgm:pt modelId="{B67FFF88-51CA-4072-8467-E9BE25D530B3}" type="pres">
      <dgm:prSet presAssocID="{2AA9EE26-098D-4CBB-9F74-7B04096F9361}" presName="imgShp" presStyleLbl="fgImgPlace1" presStyleIdx="3" presStyleCnt="7" custLinFactX="-94976" custLinFactNeighborX="-100000" custLinFactNeighborY="2121"/>
      <dgm:spPr/>
    </dgm:pt>
    <dgm:pt modelId="{450CDF2E-3558-4138-90D6-BE6ADEE1AB08}" type="pres">
      <dgm:prSet presAssocID="{2AA9EE26-098D-4CBB-9F74-7B04096F9361}" presName="txShp" presStyleLbl="node1" presStyleIdx="3" presStyleCnt="7" custScaleX="1381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BA9DB0-D727-4DB5-8D96-AE3574F09BA4}" type="pres">
      <dgm:prSet presAssocID="{4F6DFD3A-7A48-444B-ACA0-C2F4FE24D971}" presName="spacing" presStyleCnt="0"/>
      <dgm:spPr/>
    </dgm:pt>
    <dgm:pt modelId="{3D2F0711-7E76-4369-AD52-D446A61D6601}" type="pres">
      <dgm:prSet presAssocID="{778CD8DE-2BB7-47BF-A9F2-F804C2C5E98C}" presName="composite" presStyleCnt="0"/>
      <dgm:spPr/>
    </dgm:pt>
    <dgm:pt modelId="{96014625-E2FA-4F3F-BA23-763F00BA3F90}" type="pres">
      <dgm:prSet presAssocID="{778CD8DE-2BB7-47BF-A9F2-F804C2C5E98C}" presName="imgShp" presStyleLbl="fgImgPlace1" presStyleIdx="4" presStyleCnt="7" custLinFactX="-94976" custLinFactNeighborX="-100000" custLinFactNeighborY="3067"/>
      <dgm:spPr/>
    </dgm:pt>
    <dgm:pt modelId="{D1BC0836-FC17-4984-A440-F73E638EE20A}" type="pres">
      <dgm:prSet presAssocID="{778CD8DE-2BB7-47BF-A9F2-F804C2C5E98C}" presName="txShp" presStyleLbl="node1" presStyleIdx="4" presStyleCnt="7" custScaleX="1381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D8A7DB-80F4-4C10-AA0E-BDCE7172BA8C}" type="pres">
      <dgm:prSet presAssocID="{3A07D139-0129-42A5-8101-93A70E6F0AB7}" presName="spacing" presStyleCnt="0"/>
      <dgm:spPr/>
    </dgm:pt>
    <dgm:pt modelId="{0DC5803E-7185-4FCC-B586-8B4DB642B041}" type="pres">
      <dgm:prSet presAssocID="{EAA7866D-B278-4CCA-AF7F-88A7105BFB6D}" presName="composite" presStyleCnt="0"/>
      <dgm:spPr/>
    </dgm:pt>
    <dgm:pt modelId="{A3CDF8B4-A7B1-4799-B1EC-629C20B1DD4D}" type="pres">
      <dgm:prSet presAssocID="{EAA7866D-B278-4CCA-AF7F-88A7105BFB6D}" presName="imgShp" presStyleLbl="fgImgPlace1" presStyleIdx="5" presStyleCnt="7" custLinFactX="-83085" custLinFactNeighborX="-100000" custLinFactNeighborY="-7878"/>
      <dgm:spPr/>
    </dgm:pt>
    <dgm:pt modelId="{833A54C5-73AF-4EEB-87C2-CA93CED926CF}" type="pres">
      <dgm:prSet presAssocID="{EAA7866D-B278-4CCA-AF7F-88A7105BFB6D}" presName="txShp" presStyleLbl="node1" presStyleIdx="5" presStyleCnt="7" custScaleX="1381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587C04-FAA1-4E71-BEAD-B0990602E352}" type="pres">
      <dgm:prSet presAssocID="{1BFF0C82-4C1A-45DA-A5B3-3102002221B8}" presName="spacing" presStyleCnt="0"/>
      <dgm:spPr/>
    </dgm:pt>
    <dgm:pt modelId="{ED03AEFD-815B-4CC2-A2F4-152BF62BBBA8}" type="pres">
      <dgm:prSet presAssocID="{9D96C3B8-5B83-4011-86FC-0F3E960EA07C}" presName="composite" presStyleCnt="0"/>
      <dgm:spPr/>
    </dgm:pt>
    <dgm:pt modelId="{41B4CB12-CC9A-4343-89E2-C150ADC377C5}" type="pres">
      <dgm:prSet presAssocID="{9D96C3B8-5B83-4011-86FC-0F3E960EA07C}" presName="imgShp" presStyleLbl="fgImgPlace1" presStyleIdx="6" presStyleCnt="7" custLinFactX="-94976" custLinFactNeighborX="-100000" custLinFactNeighborY="-6932"/>
      <dgm:spPr/>
    </dgm:pt>
    <dgm:pt modelId="{F18B1545-5CF2-4191-A99E-262A49081BE8}" type="pres">
      <dgm:prSet presAssocID="{9D96C3B8-5B83-4011-86FC-0F3E960EA07C}" presName="txShp" presStyleLbl="node1" presStyleIdx="6" presStyleCnt="7" custScaleX="1381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03BF67-004C-4CB9-8657-B2522DFABCF9}" type="presOf" srcId="{59665D48-65D3-47E3-AC52-D529DF6ED358}" destId="{E4AEE1C5-015E-4DEA-80E9-3A25BA7F8606}" srcOrd="0" destOrd="0" presId="urn:microsoft.com/office/officeart/2005/8/layout/vList3"/>
    <dgm:cxn modelId="{CFD5F8CD-F28A-433B-BFC6-C1FF169B5857}" srcId="{59665D48-65D3-47E3-AC52-D529DF6ED358}" destId="{78A6394C-F617-48B9-8F15-70006C7E10F6}" srcOrd="2" destOrd="0" parTransId="{CB246F94-4476-4010-BD3B-C4D31C0753C3}" sibTransId="{AA64B404-0C3A-4404-BC5D-83B89A37E70F}"/>
    <dgm:cxn modelId="{C688B6BD-2D17-4DCA-88E0-B09E64B7F2CC}" type="presOf" srcId="{B9589BF2-DCAE-4A98-80FB-A0AC1D37A259}" destId="{29EA7921-D07A-4D62-9B82-FE4C84FF55CA}" srcOrd="0" destOrd="0" presId="urn:microsoft.com/office/officeart/2005/8/layout/vList3"/>
    <dgm:cxn modelId="{7B85C2F4-1956-4757-B21A-352AFC7C98E4}" srcId="{59665D48-65D3-47E3-AC52-D529DF6ED358}" destId="{778CD8DE-2BB7-47BF-A9F2-F804C2C5E98C}" srcOrd="4" destOrd="0" parTransId="{E230ADD4-4057-480F-9C95-F7CD93465628}" sibTransId="{3A07D139-0129-42A5-8101-93A70E6F0AB7}"/>
    <dgm:cxn modelId="{3F6DC629-2726-4A82-885F-1499A10A7466}" type="presOf" srcId="{EAA7866D-B278-4CCA-AF7F-88A7105BFB6D}" destId="{833A54C5-73AF-4EEB-87C2-CA93CED926CF}" srcOrd="0" destOrd="0" presId="urn:microsoft.com/office/officeart/2005/8/layout/vList3"/>
    <dgm:cxn modelId="{F7BAB153-DCD6-4CC5-892E-98E33735FAE7}" srcId="{59665D48-65D3-47E3-AC52-D529DF6ED358}" destId="{E55BCE74-B088-40D4-B6A2-ADFEF2A0FFD0}" srcOrd="0" destOrd="0" parTransId="{1865F39B-6262-43B1-B763-6FD1EA080A00}" sibTransId="{B9B31C85-9241-4E4F-B427-92C8B9207658}"/>
    <dgm:cxn modelId="{42BFF98A-3595-433D-AD2C-9D0BDB4B2C3F}" srcId="{59665D48-65D3-47E3-AC52-D529DF6ED358}" destId="{9D96C3B8-5B83-4011-86FC-0F3E960EA07C}" srcOrd="6" destOrd="0" parTransId="{6022B155-9737-4BAD-AE27-F36E5DB0BEFF}" sibTransId="{9E9039B8-B7F4-45B5-8A38-8636F7C1A4B8}"/>
    <dgm:cxn modelId="{5B852E5C-8313-45B3-A69B-0CF93344EC7C}" type="presOf" srcId="{E55BCE74-B088-40D4-B6A2-ADFEF2A0FFD0}" destId="{5E6D0080-F8F6-48F6-AD71-2F45284E35A9}" srcOrd="0" destOrd="0" presId="urn:microsoft.com/office/officeart/2005/8/layout/vList3"/>
    <dgm:cxn modelId="{BCACD97E-E396-416B-9EF6-91F78B3EFE0A}" type="presOf" srcId="{9D96C3B8-5B83-4011-86FC-0F3E960EA07C}" destId="{F18B1545-5CF2-4191-A99E-262A49081BE8}" srcOrd="0" destOrd="0" presId="urn:microsoft.com/office/officeart/2005/8/layout/vList3"/>
    <dgm:cxn modelId="{26B44DAD-E65C-4B33-B1C7-D8E3E62B90DD}" srcId="{59665D48-65D3-47E3-AC52-D529DF6ED358}" destId="{2AA9EE26-098D-4CBB-9F74-7B04096F9361}" srcOrd="3" destOrd="0" parTransId="{1089D357-AC51-45D4-97DE-9CBB2403A0CD}" sibTransId="{4F6DFD3A-7A48-444B-ACA0-C2F4FE24D971}"/>
    <dgm:cxn modelId="{AA5588A6-0E01-4FFA-A22D-EE6391B79194}" type="presOf" srcId="{2AA9EE26-098D-4CBB-9F74-7B04096F9361}" destId="{450CDF2E-3558-4138-90D6-BE6ADEE1AB08}" srcOrd="0" destOrd="0" presId="urn:microsoft.com/office/officeart/2005/8/layout/vList3"/>
    <dgm:cxn modelId="{B1005277-4331-4E1C-AC37-793686F5066A}" type="presOf" srcId="{78A6394C-F617-48B9-8F15-70006C7E10F6}" destId="{CC908EF1-554A-4257-886D-BCBD8EB69A44}" srcOrd="0" destOrd="0" presId="urn:microsoft.com/office/officeart/2005/8/layout/vList3"/>
    <dgm:cxn modelId="{7DCE35E2-91DE-4A7D-9774-2333C7CF986C}" srcId="{59665D48-65D3-47E3-AC52-D529DF6ED358}" destId="{B9589BF2-DCAE-4A98-80FB-A0AC1D37A259}" srcOrd="1" destOrd="0" parTransId="{FC126704-A418-4655-B04D-66417F145FCE}" sibTransId="{F2C1B7FC-78F9-4875-AC36-E1B0019D36FF}"/>
    <dgm:cxn modelId="{9397E6D5-F8F4-4A3B-B2BD-71A1B1113C66}" type="presOf" srcId="{778CD8DE-2BB7-47BF-A9F2-F804C2C5E98C}" destId="{D1BC0836-FC17-4984-A440-F73E638EE20A}" srcOrd="0" destOrd="0" presId="urn:microsoft.com/office/officeart/2005/8/layout/vList3"/>
    <dgm:cxn modelId="{217F9537-7A22-444D-94A4-6745C22B60C7}" srcId="{59665D48-65D3-47E3-AC52-D529DF6ED358}" destId="{EAA7866D-B278-4CCA-AF7F-88A7105BFB6D}" srcOrd="5" destOrd="0" parTransId="{9225CF38-C262-4ED2-8525-47A1797695F2}" sibTransId="{1BFF0C82-4C1A-45DA-A5B3-3102002221B8}"/>
    <dgm:cxn modelId="{348FA816-4C25-4961-8A26-92ED11807787}" type="presParOf" srcId="{E4AEE1C5-015E-4DEA-80E9-3A25BA7F8606}" destId="{E341210C-E44C-4A01-A136-07207815E682}" srcOrd="0" destOrd="0" presId="urn:microsoft.com/office/officeart/2005/8/layout/vList3"/>
    <dgm:cxn modelId="{81F7AFE9-1AF3-45C4-A24C-095D8379C23A}" type="presParOf" srcId="{E341210C-E44C-4A01-A136-07207815E682}" destId="{FECA0AA2-D574-4356-96FF-8359F7CC5327}" srcOrd="0" destOrd="0" presId="urn:microsoft.com/office/officeart/2005/8/layout/vList3"/>
    <dgm:cxn modelId="{24CDF3D5-136F-4A16-9018-66619A85937C}" type="presParOf" srcId="{E341210C-E44C-4A01-A136-07207815E682}" destId="{5E6D0080-F8F6-48F6-AD71-2F45284E35A9}" srcOrd="1" destOrd="0" presId="urn:microsoft.com/office/officeart/2005/8/layout/vList3"/>
    <dgm:cxn modelId="{61D2C51C-6892-40D7-B2FF-48761C87CC12}" type="presParOf" srcId="{E4AEE1C5-015E-4DEA-80E9-3A25BA7F8606}" destId="{EC3D8FCF-FA1C-4A88-BD0B-7D2D7AA59F17}" srcOrd="1" destOrd="0" presId="urn:microsoft.com/office/officeart/2005/8/layout/vList3"/>
    <dgm:cxn modelId="{85A59C18-67D4-4AD6-9266-E5DA272A31D6}" type="presParOf" srcId="{E4AEE1C5-015E-4DEA-80E9-3A25BA7F8606}" destId="{3231D494-45F1-4047-8070-1A50DDF88D90}" srcOrd="2" destOrd="0" presId="urn:microsoft.com/office/officeart/2005/8/layout/vList3"/>
    <dgm:cxn modelId="{2ECB065A-C172-449A-BF11-1A6EEADD43F7}" type="presParOf" srcId="{3231D494-45F1-4047-8070-1A50DDF88D90}" destId="{D7382F41-E391-4C18-BA7C-6E5561A2C201}" srcOrd="0" destOrd="0" presId="urn:microsoft.com/office/officeart/2005/8/layout/vList3"/>
    <dgm:cxn modelId="{ACA9A4BF-DAF7-40EC-9AE3-44B785DD60AE}" type="presParOf" srcId="{3231D494-45F1-4047-8070-1A50DDF88D90}" destId="{29EA7921-D07A-4D62-9B82-FE4C84FF55CA}" srcOrd="1" destOrd="0" presId="urn:microsoft.com/office/officeart/2005/8/layout/vList3"/>
    <dgm:cxn modelId="{26BD4014-1FC1-48E9-8F3C-A668EB37390C}" type="presParOf" srcId="{E4AEE1C5-015E-4DEA-80E9-3A25BA7F8606}" destId="{D37A4263-DE48-4420-A922-9DA3BA19FA5F}" srcOrd="3" destOrd="0" presId="urn:microsoft.com/office/officeart/2005/8/layout/vList3"/>
    <dgm:cxn modelId="{B13D7727-DB7F-4150-91D5-99E5FB1606CF}" type="presParOf" srcId="{E4AEE1C5-015E-4DEA-80E9-3A25BA7F8606}" destId="{6E09C174-E99F-4599-9203-9A98EE614843}" srcOrd="4" destOrd="0" presId="urn:microsoft.com/office/officeart/2005/8/layout/vList3"/>
    <dgm:cxn modelId="{CD1329FC-8359-4816-B241-E2222E254D6E}" type="presParOf" srcId="{6E09C174-E99F-4599-9203-9A98EE614843}" destId="{F38D74D3-23CC-4A20-9325-ACBB8A730D01}" srcOrd="0" destOrd="0" presId="urn:microsoft.com/office/officeart/2005/8/layout/vList3"/>
    <dgm:cxn modelId="{261477AB-70AF-48E0-8D47-B5F804EB408B}" type="presParOf" srcId="{6E09C174-E99F-4599-9203-9A98EE614843}" destId="{CC908EF1-554A-4257-886D-BCBD8EB69A44}" srcOrd="1" destOrd="0" presId="urn:microsoft.com/office/officeart/2005/8/layout/vList3"/>
    <dgm:cxn modelId="{C7A729C7-569E-4D97-8777-C8C7F8DDE9B7}" type="presParOf" srcId="{E4AEE1C5-015E-4DEA-80E9-3A25BA7F8606}" destId="{5E409BF6-C8C1-46FD-9CC3-A6A4D53AF210}" srcOrd="5" destOrd="0" presId="urn:microsoft.com/office/officeart/2005/8/layout/vList3"/>
    <dgm:cxn modelId="{9DC2240E-F054-412B-93E5-314EF82268E3}" type="presParOf" srcId="{E4AEE1C5-015E-4DEA-80E9-3A25BA7F8606}" destId="{4F0DD389-F170-467B-824B-202B823CBC96}" srcOrd="6" destOrd="0" presId="urn:microsoft.com/office/officeart/2005/8/layout/vList3"/>
    <dgm:cxn modelId="{AF7FAA07-6178-463E-89AF-D910C7C386F0}" type="presParOf" srcId="{4F0DD389-F170-467B-824B-202B823CBC96}" destId="{B67FFF88-51CA-4072-8467-E9BE25D530B3}" srcOrd="0" destOrd="0" presId="urn:microsoft.com/office/officeart/2005/8/layout/vList3"/>
    <dgm:cxn modelId="{82AA8471-5578-454A-8095-4EAF1458A177}" type="presParOf" srcId="{4F0DD389-F170-467B-824B-202B823CBC96}" destId="{450CDF2E-3558-4138-90D6-BE6ADEE1AB08}" srcOrd="1" destOrd="0" presId="urn:microsoft.com/office/officeart/2005/8/layout/vList3"/>
    <dgm:cxn modelId="{B73F2CAE-0B73-4761-A6B9-9022196EE9CF}" type="presParOf" srcId="{E4AEE1C5-015E-4DEA-80E9-3A25BA7F8606}" destId="{0CBA9DB0-D727-4DB5-8D96-AE3574F09BA4}" srcOrd="7" destOrd="0" presId="urn:microsoft.com/office/officeart/2005/8/layout/vList3"/>
    <dgm:cxn modelId="{5FD4DB7F-51C4-4E85-80F4-21A32B0C665B}" type="presParOf" srcId="{E4AEE1C5-015E-4DEA-80E9-3A25BA7F8606}" destId="{3D2F0711-7E76-4369-AD52-D446A61D6601}" srcOrd="8" destOrd="0" presId="urn:microsoft.com/office/officeart/2005/8/layout/vList3"/>
    <dgm:cxn modelId="{434BD27A-E7C8-443C-9E19-A699D1B4B209}" type="presParOf" srcId="{3D2F0711-7E76-4369-AD52-D446A61D6601}" destId="{96014625-E2FA-4F3F-BA23-763F00BA3F90}" srcOrd="0" destOrd="0" presId="urn:microsoft.com/office/officeart/2005/8/layout/vList3"/>
    <dgm:cxn modelId="{60EDB4F0-9E7B-4B56-9EF9-CFA8925997C0}" type="presParOf" srcId="{3D2F0711-7E76-4369-AD52-D446A61D6601}" destId="{D1BC0836-FC17-4984-A440-F73E638EE20A}" srcOrd="1" destOrd="0" presId="urn:microsoft.com/office/officeart/2005/8/layout/vList3"/>
    <dgm:cxn modelId="{DCDBB100-ABCE-4A20-9DB2-83743A72B24E}" type="presParOf" srcId="{E4AEE1C5-015E-4DEA-80E9-3A25BA7F8606}" destId="{93D8A7DB-80F4-4C10-AA0E-BDCE7172BA8C}" srcOrd="9" destOrd="0" presId="urn:microsoft.com/office/officeart/2005/8/layout/vList3"/>
    <dgm:cxn modelId="{DF248334-8771-4703-AF94-6451BF0D55AA}" type="presParOf" srcId="{E4AEE1C5-015E-4DEA-80E9-3A25BA7F8606}" destId="{0DC5803E-7185-4FCC-B586-8B4DB642B041}" srcOrd="10" destOrd="0" presId="urn:microsoft.com/office/officeart/2005/8/layout/vList3"/>
    <dgm:cxn modelId="{0D867F64-D6E0-4923-A676-A611596F48DE}" type="presParOf" srcId="{0DC5803E-7185-4FCC-B586-8B4DB642B041}" destId="{A3CDF8B4-A7B1-4799-B1EC-629C20B1DD4D}" srcOrd="0" destOrd="0" presId="urn:microsoft.com/office/officeart/2005/8/layout/vList3"/>
    <dgm:cxn modelId="{5641C9E5-A466-463E-B9CE-00C0CC33327F}" type="presParOf" srcId="{0DC5803E-7185-4FCC-B586-8B4DB642B041}" destId="{833A54C5-73AF-4EEB-87C2-CA93CED926CF}" srcOrd="1" destOrd="0" presId="urn:microsoft.com/office/officeart/2005/8/layout/vList3"/>
    <dgm:cxn modelId="{86A9E831-0E2F-4E7F-981D-CE0EB5067138}" type="presParOf" srcId="{E4AEE1C5-015E-4DEA-80E9-3A25BA7F8606}" destId="{F6587C04-FAA1-4E71-BEAD-B0990602E352}" srcOrd="11" destOrd="0" presId="urn:microsoft.com/office/officeart/2005/8/layout/vList3"/>
    <dgm:cxn modelId="{B63BF814-B448-4128-B2A2-6B43C33F121D}" type="presParOf" srcId="{E4AEE1C5-015E-4DEA-80E9-3A25BA7F8606}" destId="{ED03AEFD-815B-4CC2-A2F4-152BF62BBBA8}" srcOrd="12" destOrd="0" presId="urn:microsoft.com/office/officeart/2005/8/layout/vList3"/>
    <dgm:cxn modelId="{8ADE8DE4-DED9-4086-8930-8884FCE416C9}" type="presParOf" srcId="{ED03AEFD-815B-4CC2-A2F4-152BF62BBBA8}" destId="{41B4CB12-CC9A-4343-89E2-C150ADC377C5}" srcOrd="0" destOrd="0" presId="urn:microsoft.com/office/officeart/2005/8/layout/vList3"/>
    <dgm:cxn modelId="{87CEED9A-B365-490D-9EF3-269E25CEC4F2}" type="presParOf" srcId="{ED03AEFD-815B-4CC2-A2F4-152BF62BBBA8}" destId="{F18B1545-5CF2-4191-A99E-262A49081BE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C35B78B-5DDB-4A55-9E86-858147E6F721}" type="doc">
      <dgm:prSet loTypeId="urn:microsoft.com/office/officeart/2005/8/layout/equation2" loCatId="process" qsTypeId="urn:microsoft.com/office/officeart/2005/8/quickstyle/simple5" qsCatId="simple" csTypeId="urn:microsoft.com/office/officeart/2005/8/colors/accent5_5" csCatId="accent5" phldr="1"/>
      <dgm:spPr/>
    </dgm:pt>
    <dgm:pt modelId="{5DAC86B0-2B38-4E9B-80DA-E2691BD22F07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Государственная программа</a:t>
          </a:r>
          <a:endParaRPr lang="ru-RU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57B8AEDC-C27F-4101-A8E9-0C5FEBC1DABE}" type="parTrans" cxnId="{671501FF-F6C4-4FAA-8513-1F50EF10F73D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F2E46B4B-729C-4325-AA01-7D738BD25FEA}" type="sibTrans" cxnId="{671501FF-F6C4-4FAA-8513-1F50EF10F73D}">
      <dgm:prSet custT="1"/>
      <dgm:spPr/>
      <dgm:t>
        <a:bodyPr/>
        <a:lstStyle/>
        <a:p>
          <a:endParaRPr lang="ru-RU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36D48131-99CB-473B-BA72-9D7D1F45DA71}">
      <dgm:prSet phldrT="[Текст]" custT="1"/>
      <dgm:spPr/>
      <dgm:t>
        <a:bodyPr/>
        <a:lstStyle/>
        <a:p>
          <a:r>
            <a: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Программно-целевой принцип формирования бюджета</a:t>
          </a:r>
          <a:endParaRPr lang="ru-RU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42629D97-6F21-4106-A304-F3DC6A7455EC}" type="parTrans" cxnId="{F03254B9-B9EC-43EE-9848-C8E28FCB64EB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7AA730DD-2861-4BAB-B9DF-D821D42151D7}" type="sibTrans" cxnId="{F03254B9-B9EC-43EE-9848-C8E28FCB64EB}">
      <dgm:prSet custT="1"/>
      <dgm:spPr/>
      <dgm:t>
        <a:bodyPr/>
        <a:lstStyle/>
        <a:p>
          <a:endParaRPr lang="ru-RU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E33CCAE7-77D3-487E-8141-D3C5B9AB71FF}">
      <dgm:prSet phldrT="[Текст]" custT="1"/>
      <dgm:spPr/>
      <dgm:t>
        <a:bodyPr/>
        <a:lstStyle/>
        <a:p>
          <a:r>
            <a:rPr lang="ru-RU" sz="2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Эффективное и рациональное использование бюджетных средств</a:t>
          </a:r>
          <a:endParaRPr lang="ru-RU" sz="2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349A09C6-45D5-481F-AAE7-A274060E83F3}" type="parTrans" cxnId="{DE70C45A-5C73-48FC-B3F2-132E7F7E0418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55E3A239-487C-4F61-93C3-38D3463DB0AF}" type="sibTrans" cxnId="{DE70C45A-5C73-48FC-B3F2-132E7F7E0418}">
      <dgm:prSet/>
      <dgm:spPr/>
      <dgm:t>
        <a:bodyPr/>
        <a:lstStyle/>
        <a:p>
          <a:endParaRPr lang="ru-RU" sz="2400" b="1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1B7F8A0-F10A-4994-8B36-7E04D232FAFA}" type="pres">
      <dgm:prSet presAssocID="{EC35B78B-5DDB-4A55-9E86-858147E6F721}" presName="Name0" presStyleCnt="0">
        <dgm:presLayoutVars>
          <dgm:dir/>
          <dgm:resizeHandles val="exact"/>
        </dgm:presLayoutVars>
      </dgm:prSet>
      <dgm:spPr/>
    </dgm:pt>
    <dgm:pt modelId="{2FB89DF3-DA61-4BDB-9075-D04A85D7B0E9}" type="pres">
      <dgm:prSet presAssocID="{EC35B78B-5DDB-4A55-9E86-858147E6F721}" presName="vNodes" presStyleCnt="0"/>
      <dgm:spPr/>
    </dgm:pt>
    <dgm:pt modelId="{F3BE212E-715A-44A6-BE12-37C9E3C75243}" type="pres">
      <dgm:prSet presAssocID="{5DAC86B0-2B38-4E9B-80DA-E2691BD22F07}" presName="node" presStyleLbl="node1" presStyleIdx="0" presStyleCnt="3" custScaleX="2309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B439A6-C4EB-47ED-B3DB-C6C2B759E024}" type="pres">
      <dgm:prSet presAssocID="{F2E46B4B-729C-4325-AA01-7D738BD25FEA}" presName="spacerT" presStyleCnt="0"/>
      <dgm:spPr/>
    </dgm:pt>
    <dgm:pt modelId="{3FED37E8-603A-4A41-8594-096C91CBACE2}" type="pres">
      <dgm:prSet presAssocID="{F2E46B4B-729C-4325-AA01-7D738BD25FEA}" presName="sibTrans" presStyleLbl="sibTrans2D1" presStyleIdx="0" presStyleCnt="2"/>
      <dgm:spPr/>
      <dgm:t>
        <a:bodyPr/>
        <a:lstStyle/>
        <a:p>
          <a:endParaRPr lang="ru-RU"/>
        </a:p>
      </dgm:t>
    </dgm:pt>
    <dgm:pt modelId="{F8D5B395-17DF-42CA-BF7C-6263C9DF9737}" type="pres">
      <dgm:prSet presAssocID="{F2E46B4B-729C-4325-AA01-7D738BD25FEA}" presName="spacerB" presStyleCnt="0"/>
      <dgm:spPr/>
    </dgm:pt>
    <dgm:pt modelId="{C02EC2C8-D756-415F-8CF9-9C26F8107635}" type="pres">
      <dgm:prSet presAssocID="{36D48131-99CB-473B-BA72-9D7D1F45DA71}" presName="node" presStyleLbl="node1" presStyleIdx="1" presStyleCnt="3" custScaleX="2417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CAB19F-3032-4137-9D78-A3E495F3B056}" type="pres">
      <dgm:prSet presAssocID="{EC35B78B-5DDB-4A55-9E86-858147E6F721}" presName="sibTransLast" presStyleLbl="sibTrans2D1" presStyleIdx="1" presStyleCnt="2"/>
      <dgm:spPr/>
      <dgm:t>
        <a:bodyPr/>
        <a:lstStyle/>
        <a:p>
          <a:endParaRPr lang="ru-RU"/>
        </a:p>
      </dgm:t>
    </dgm:pt>
    <dgm:pt modelId="{51549E5B-FB11-4524-AB6C-51BDCD5191A1}" type="pres">
      <dgm:prSet presAssocID="{EC35B78B-5DDB-4A55-9E86-858147E6F72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0D82DF1B-90B0-4033-9F6E-BE07682B9E46}" type="pres">
      <dgm:prSet presAssocID="{EC35B78B-5DDB-4A55-9E86-858147E6F721}" presName="lastNode" presStyleLbl="node1" presStyleIdx="2" presStyleCnt="3" custScaleX="1128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10C3B2-9003-4BD6-A809-F39ABDB639ED}" type="presOf" srcId="{5DAC86B0-2B38-4E9B-80DA-E2691BD22F07}" destId="{F3BE212E-715A-44A6-BE12-37C9E3C75243}" srcOrd="0" destOrd="0" presId="urn:microsoft.com/office/officeart/2005/8/layout/equation2"/>
    <dgm:cxn modelId="{DE70C45A-5C73-48FC-B3F2-132E7F7E0418}" srcId="{EC35B78B-5DDB-4A55-9E86-858147E6F721}" destId="{E33CCAE7-77D3-487E-8141-D3C5B9AB71FF}" srcOrd="2" destOrd="0" parTransId="{349A09C6-45D5-481F-AAE7-A274060E83F3}" sibTransId="{55E3A239-487C-4F61-93C3-38D3463DB0AF}"/>
    <dgm:cxn modelId="{602916BD-7DD3-44D2-A57B-319A6FCA350F}" type="presOf" srcId="{E33CCAE7-77D3-487E-8141-D3C5B9AB71FF}" destId="{0D82DF1B-90B0-4033-9F6E-BE07682B9E46}" srcOrd="0" destOrd="0" presId="urn:microsoft.com/office/officeart/2005/8/layout/equation2"/>
    <dgm:cxn modelId="{62065A08-A828-4388-9BA7-DCACC149E8D5}" type="presOf" srcId="{36D48131-99CB-473B-BA72-9D7D1F45DA71}" destId="{C02EC2C8-D756-415F-8CF9-9C26F8107635}" srcOrd="0" destOrd="0" presId="urn:microsoft.com/office/officeart/2005/8/layout/equation2"/>
    <dgm:cxn modelId="{F03254B9-B9EC-43EE-9848-C8E28FCB64EB}" srcId="{EC35B78B-5DDB-4A55-9E86-858147E6F721}" destId="{36D48131-99CB-473B-BA72-9D7D1F45DA71}" srcOrd="1" destOrd="0" parTransId="{42629D97-6F21-4106-A304-F3DC6A7455EC}" sibTransId="{7AA730DD-2861-4BAB-B9DF-D821D42151D7}"/>
    <dgm:cxn modelId="{43EA86C1-2F61-422A-8594-7171D2BCF366}" type="presOf" srcId="{7AA730DD-2861-4BAB-B9DF-D821D42151D7}" destId="{51549E5B-FB11-4524-AB6C-51BDCD5191A1}" srcOrd="1" destOrd="0" presId="urn:microsoft.com/office/officeart/2005/8/layout/equation2"/>
    <dgm:cxn modelId="{D535B97F-7AB4-48C4-BE72-49945C11402A}" type="presOf" srcId="{7AA730DD-2861-4BAB-B9DF-D821D42151D7}" destId="{3BCAB19F-3032-4137-9D78-A3E495F3B056}" srcOrd="0" destOrd="0" presId="urn:microsoft.com/office/officeart/2005/8/layout/equation2"/>
    <dgm:cxn modelId="{671501FF-F6C4-4FAA-8513-1F50EF10F73D}" srcId="{EC35B78B-5DDB-4A55-9E86-858147E6F721}" destId="{5DAC86B0-2B38-4E9B-80DA-E2691BD22F07}" srcOrd="0" destOrd="0" parTransId="{57B8AEDC-C27F-4101-A8E9-0C5FEBC1DABE}" sibTransId="{F2E46B4B-729C-4325-AA01-7D738BD25FEA}"/>
    <dgm:cxn modelId="{EFA94399-3A0A-49D9-BF01-64CB5C61AB33}" type="presOf" srcId="{EC35B78B-5DDB-4A55-9E86-858147E6F721}" destId="{21B7F8A0-F10A-4994-8B36-7E04D232FAFA}" srcOrd="0" destOrd="0" presId="urn:microsoft.com/office/officeart/2005/8/layout/equation2"/>
    <dgm:cxn modelId="{733AC453-EC5B-4A8C-800A-AD2DC231C07D}" type="presOf" srcId="{F2E46B4B-729C-4325-AA01-7D738BD25FEA}" destId="{3FED37E8-603A-4A41-8594-096C91CBACE2}" srcOrd="0" destOrd="0" presId="urn:microsoft.com/office/officeart/2005/8/layout/equation2"/>
    <dgm:cxn modelId="{4B25F81B-7F5A-44DC-8416-405FB985A5DE}" type="presParOf" srcId="{21B7F8A0-F10A-4994-8B36-7E04D232FAFA}" destId="{2FB89DF3-DA61-4BDB-9075-D04A85D7B0E9}" srcOrd="0" destOrd="0" presId="urn:microsoft.com/office/officeart/2005/8/layout/equation2"/>
    <dgm:cxn modelId="{9F075FEE-454E-4EFF-A54E-BFF8AC5E8E7A}" type="presParOf" srcId="{2FB89DF3-DA61-4BDB-9075-D04A85D7B0E9}" destId="{F3BE212E-715A-44A6-BE12-37C9E3C75243}" srcOrd="0" destOrd="0" presId="urn:microsoft.com/office/officeart/2005/8/layout/equation2"/>
    <dgm:cxn modelId="{C3B03D6D-BB06-4D50-817E-6D24EE99F80E}" type="presParOf" srcId="{2FB89DF3-DA61-4BDB-9075-D04A85D7B0E9}" destId="{7CB439A6-C4EB-47ED-B3DB-C6C2B759E024}" srcOrd="1" destOrd="0" presId="urn:microsoft.com/office/officeart/2005/8/layout/equation2"/>
    <dgm:cxn modelId="{56A0005A-1A48-4CD6-8051-7FAA3B2D5325}" type="presParOf" srcId="{2FB89DF3-DA61-4BDB-9075-D04A85D7B0E9}" destId="{3FED37E8-603A-4A41-8594-096C91CBACE2}" srcOrd="2" destOrd="0" presId="urn:microsoft.com/office/officeart/2005/8/layout/equation2"/>
    <dgm:cxn modelId="{76C02F93-F5B7-48C4-BEE4-83F553496039}" type="presParOf" srcId="{2FB89DF3-DA61-4BDB-9075-D04A85D7B0E9}" destId="{F8D5B395-17DF-42CA-BF7C-6263C9DF9737}" srcOrd="3" destOrd="0" presId="urn:microsoft.com/office/officeart/2005/8/layout/equation2"/>
    <dgm:cxn modelId="{097DDEE3-CBA9-4BBC-9377-4A18686B1BDC}" type="presParOf" srcId="{2FB89DF3-DA61-4BDB-9075-D04A85D7B0E9}" destId="{C02EC2C8-D756-415F-8CF9-9C26F8107635}" srcOrd="4" destOrd="0" presId="urn:microsoft.com/office/officeart/2005/8/layout/equation2"/>
    <dgm:cxn modelId="{CDE3D3D8-1D36-42FF-96A5-7480E63D268A}" type="presParOf" srcId="{21B7F8A0-F10A-4994-8B36-7E04D232FAFA}" destId="{3BCAB19F-3032-4137-9D78-A3E495F3B056}" srcOrd="1" destOrd="0" presId="urn:microsoft.com/office/officeart/2005/8/layout/equation2"/>
    <dgm:cxn modelId="{1F40C2A6-EEE5-49E1-A12B-EB15BE69B8B1}" type="presParOf" srcId="{3BCAB19F-3032-4137-9D78-A3E495F3B056}" destId="{51549E5B-FB11-4524-AB6C-51BDCD5191A1}" srcOrd="0" destOrd="0" presId="urn:microsoft.com/office/officeart/2005/8/layout/equation2"/>
    <dgm:cxn modelId="{F3BC2E92-7BB8-42B2-BBF9-2A30766387DA}" type="presParOf" srcId="{21B7F8A0-F10A-4994-8B36-7E04D232FAFA}" destId="{0D82DF1B-90B0-4033-9F6E-BE07682B9E46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8B6B139-3A2D-4745-910F-D06ECA0FF87D}" type="doc">
      <dgm:prSet loTypeId="urn:microsoft.com/office/officeart/2005/8/layout/radial4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AFA00E6-6B7D-493D-8C4A-68637208F1B7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План мероприятий («дорожная карта»), утвержден постановлением Правительства Свердловской области от 26.02.2013 № 226-ПП «Об утверждении Плана мероприятий («дорожной карты») «Повышение эффективности и качества услуг в сфере социального обслуживания населения Свердловской области (2013-2018 годы)</a:t>
          </a:r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3ED26E89-F70D-4D17-9DF1-DB0F246AFDFB}" type="parTrans" cxnId="{81C7A454-863B-4413-BAA9-5F0CE069CD2B}">
      <dgm:prSet/>
      <dgm:spPr/>
      <dgm:t>
        <a:bodyPr/>
        <a:lstStyle/>
        <a:p>
          <a:endParaRPr lang="ru-RU" sz="2000" b="1">
            <a:latin typeface="Arial" pitchFamily="34" charset="0"/>
            <a:cs typeface="Arial" pitchFamily="34" charset="0"/>
          </a:endParaRPr>
        </a:p>
      </dgm:t>
    </dgm:pt>
    <dgm:pt modelId="{ED142309-0124-4774-A401-52E38624A3A5}" type="sibTrans" cxnId="{81C7A454-863B-4413-BAA9-5F0CE069CD2B}">
      <dgm:prSet/>
      <dgm:spPr/>
      <dgm:t>
        <a:bodyPr/>
        <a:lstStyle/>
        <a:p>
          <a:endParaRPr lang="ru-RU" sz="2000" b="1">
            <a:latin typeface="Arial" pitchFamily="34" charset="0"/>
            <a:cs typeface="Arial" pitchFamily="34" charset="0"/>
          </a:endParaRPr>
        </a:p>
      </dgm:t>
    </dgm:pt>
    <dgm:pt modelId="{F2C9D3FA-12C2-4A7F-A924-67D78FF0B186}">
      <dgm:prSet phldrT="[Текст]" custT="1"/>
      <dgm:spPr/>
      <dgm:t>
        <a:bodyPr/>
        <a:lstStyle/>
        <a:p>
          <a:r>
            <a:rPr lang="ru-RU" sz="2000" b="1" dirty="0" smtClean="0">
              <a:latin typeface="Arial" pitchFamily="34" charset="0"/>
              <a:cs typeface="Arial" pitchFamily="34" charset="0"/>
            </a:rPr>
            <a:t>Указ Президента Российской Федерации от 07.05.2012 № 597 «О мероприятиях по реализации государственной социальной политики»</a:t>
          </a:r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71DC33BC-F1B1-4857-ABB0-519F7292FF4B}" type="parTrans" cxnId="{BF0A905C-076B-4797-A90B-28B90807716E}">
      <dgm:prSet/>
      <dgm:spPr/>
      <dgm:t>
        <a:bodyPr/>
        <a:lstStyle/>
        <a:p>
          <a:endParaRPr lang="ru-RU" sz="2000" b="1">
            <a:latin typeface="Arial" pitchFamily="34" charset="0"/>
            <a:cs typeface="Arial" pitchFamily="34" charset="0"/>
          </a:endParaRPr>
        </a:p>
      </dgm:t>
    </dgm:pt>
    <dgm:pt modelId="{D6D0307E-C750-4FC1-BE9B-02A89DF74836}" type="sibTrans" cxnId="{BF0A905C-076B-4797-A90B-28B90807716E}">
      <dgm:prSet/>
      <dgm:spPr/>
      <dgm:t>
        <a:bodyPr/>
        <a:lstStyle/>
        <a:p>
          <a:endParaRPr lang="ru-RU" sz="2000" b="1">
            <a:latin typeface="Arial" pitchFamily="34" charset="0"/>
            <a:cs typeface="Arial" pitchFamily="34" charset="0"/>
          </a:endParaRPr>
        </a:p>
      </dgm:t>
    </dgm:pt>
    <dgm:pt modelId="{595F03B8-B34B-4E5D-84CD-525DF79F26BB}">
      <dgm:prSet phldrT="[Текст]" custT="1"/>
      <dgm:spPr/>
      <dgm:t>
        <a:bodyPr/>
        <a:lstStyle/>
        <a:p>
          <a:r>
            <a:rPr lang="ru-RU" sz="2000" b="1" dirty="0" smtClean="0">
              <a:latin typeface="Arial" pitchFamily="34" charset="0"/>
              <a:cs typeface="Arial" pitchFamily="34" charset="0"/>
            </a:rPr>
            <a:t>Указ Президента Российской Федерации от 28.12.2012         № 1688 «О некоторых мерах по реализации государственной политик в сфере защиты детей-сирот и детей, оставшихся без попечения родителей»</a:t>
          </a:r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EBA92A3D-1DE4-4B67-BD5E-78F7DADA36CA}" type="sibTrans" cxnId="{E2CC16A2-6C74-4EFC-95B3-14B999CE59CE}">
      <dgm:prSet/>
      <dgm:spPr/>
      <dgm:t>
        <a:bodyPr/>
        <a:lstStyle/>
        <a:p>
          <a:endParaRPr lang="ru-RU" sz="2000" b="1">
            <a:latin typeface="Arial" pitchFamily="34" charset="0"/>
            <a:cs typeface="Arial" pitchFamily="34" charset="0"/>
          </a:endParaRPr>
        </a:p>
      </dgm:t>
    </dgm:pt>
    <dgm:pt modelId="{D62109D6-33F4-4A46-8A5B-E139C9917C90}" type="parTrans" cxnId="{E2CC16A2-6C74-4EFC-95B3-14B999CE59CE}">
      <dgm:prSet/>
      <dgm:spPr/>
      <dgm:t>
        <a:bodyPr/>
        <a:lstStyle/>
        <a:p>
          <a:endParaRPr lang="ru-RU" sz="2000" b="1">
            <a:latin typeface="Arial" pitchFamily="34" charset="0"/>
            <a:cs typeface="Arial" pitchFamily="34" charset="0"/>
          </a:endParaRPr>
        </a:p>
      </dgm:t>
    </dgm:pt>
    <dgm:pt modelId="{76BCF19C-6580-44E0-AB57-19EB8FECC164}" type="pres">
      <dgm:prSet presAssocID="{68B6B139-3A2D-4745-910F-D06ECA0FF87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4E356C-3DE9-45C0-9E40-F09DE58B404C}" type="pres">
      <dgm:prSet presAssocID="{EAFA00E6-6B7D-493D-8C4A-68637208F1B7}" presName="centerShape" presStyleLbl="node0" presStyleIdx="0" presStyleCnt="1" custScaleX="312564" custLinFactNeighborX="627" custLinFactNeighborY="4976"/>
      <dgm:spPr/>
      <dgm:t>
        <a:bodyPr/>
        <a:lstStyle/>
        <a:p>
          <a:endParaRPr lang="ru-RU"/>
        </a:p>
      </dgm:t>
    </dgm:pt>
    <dgm:pt modelId="{C9354A17-9C16-4EA6-8406-ED9012118FAB}" type="pres">
      <dgm:prSet presAssocID="{71DC33BC-F1B1-4857-ABB0-519F7292FF4B}" presName="parTrans" presStyleLbl="bgSibTrans2D1" presStyleIdx="0" presStyleCnt="2" custLinFactNeighborX="-9207" custLinFactNeighborY="15512"/>
      <dgm:spPr/>
      <dgm:t>
        <a:bodyPr/>
        <a:lstStyle/>
        <a:p>
          <a:endParaRPr lang="ru-RU"/>
        </a:p>
      </dgm:t>
    </dgm:pt>
    <dgm:pt modelId="{329E26FA-DF54-4A46-BD89-79FDD32FD7B5}" type="pres">
      <dgm:prSet presAssocID="{F2C9D3FA-12C2-4A7F-A924-67D78FF0B186}" presName="node" presStyleLbl="node1" presStyleIdx="0" presStyleCnt="2" custScaleX="157263" custScaleY="108458" custRadScaleRad="96673" custRadScaleInc="167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8F7A7E-93E6-4C09-BA94-9EFF1B3BD69A}" type="pres">
      <dgm:prSet presAssocID="{D62109D6-33F4-4A46-8A5B-E139C9917C90}" presName="parTrans" presStyleLbl="bgSibTrans2D1" presStyleIdx="1" presStyleCnt="2" custLinFactNeighborX="1837" custLinFactNeighborY="17574"/>
      <dgm:spPr/>
      <dgm:t>
        <a:bodyPr/>
        <a:lstStyle/>
        <a:p>
          <a:endParaRPr lang="ru-RU"/>
        </a:p>
      </dgm:t>
    </dgm:pt>
    <dgm:pt modelId="{1BAB4765-C718-43E3-9021-63478B988060}" type="pres">
      <dgm:prSet presAssocID="{595F03B8-B34B-4E5D-84CD-525DF79F26BB}" presName="node" presStyleLbl="node1" presStyleIdx="1" presStyleCnt="2" custScaleX="156882" custScaleY="103358" custRadScaleRad="95951" custRadScaleInc="-165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60787F-574B-4479-9790-BAF5AB0B789D}" type="presOf" srcId="{595F03B8-B34B-4E5D-84CD-525DF79F26BB}" destId="{1BAB4765-C718-43E3-9021-63478B988060}" srcOrd="0" destOrd="0" presId="urn:microsoft.com/office/officeart/2005/8/layout/radial4"/>
    <dgm:cxn modelId="{096A5D3A-BC6B-4E49-8FC3-4D767E009DC9}" type="presOf" srcId="{F2C9D3FA-12C2-4A7F-A924-67D78FF0B186}" destId="{329E26FA-DF54-4A46-BD89-79FDD32FD7B5}" srcOrd="0" destOrd="0" presId="urn:microsoft.com/office/officeart/2005/8/layout/radial4"/>
    <dgm:cxn modelId="{BD3F9A4F-4E10-42B8-AE50-ED762BFC7A11}" type="presOf" srcId="{71DC33BC-F1B1-4857-ABB0-519F7292FF4B}" destId="{C9354A17-9C16-4EA6-8406-ED9012118FAB}" srcOrd="0" destOrd="0" presId="urn:microsoft.com/office/officeart/2005/8/layout/radial4"/>
    <dgm:cxn modelId="{0823A05E-45EB-42AC-8110-B2431A955661}" type="presOf" srcId="{D62109D6-33F4-4A46-8A5B-E139C9917C90}" destId="{468F7A7E-93E6-4C09-BA94-9EFF1B3BD69A}" srcOrd="0" destOrd="0" presId="urn:microsoft.com/office/officeart/2005/8/layout/radial4"/>
    <dgm:cxn modelId="{35D7FF35-485F-4125-834A-209855F22C8D}" type="presOf" srcId="{EAFA00E6-6B7D-493D-8C4A-68637208F1B7}" destId="{B74E356C-3DE9-45C0-9E40-F09DE58B404C}" srcOrd="0" destOrd="0" presId="urn:microsoft.com/office/officeart/2005/8/layout/radial4"/>
    <dgm:cxn modelId="{BFBC355C-86AE-4A0C-884D-1B7D977CABAF}" type="presOf" srcId="{68B6B139-3A2D-4745-910F-D06ECA0FF87D}" destId="{76BCF19C-6580-44E0-AB57-19EB8FECC164}" srcOrd="0" destOrd="0" presId="urn:microsoft.com/office/officeart/2005/8/layout/radial4"/>
    <dgm:cxn modelId="{E2CC16A2-6C74-4EFC-95B3-14B999CE59CE}" srcId="{EAFA00E6-6B7D-493D-8C4A-68637208F1B7}" destId="{595F03B8-B34B-4E5D-84CD-525DF79F26BB}" srcOrd="1" destOrd="0" parTransId="{D62109D6-33F4-4A46-8A5B-E139C9917C90}" sibTransId="{EBA92A3D-1DE4-4B67-BD5E-78F7DADA36CA}"/>
    <dgm:cxn modelId="{81C7A454-863B-4413-BAA9-5F0CE069CD2B}" srcId="{68B6B139-3A2D-4745-910F-D06ECA0FF87D}" destId="{EAFA00E6-6B7D-493D-8C4A-68637208F1B7}" srcOrd="0" destOrd="0" parTransId="{3ED26E89-F70D-4D17-9DF1-DB0F246AFDFB}" sibTransId="{ED142309-0124-4774-A401-52E38624A3A5}"/>
    <dgm:cxn modelId="{BF0A905C-076B-4797-A90B-28B90807716E}" srcId="{EAFA00E6-6B7D-493D-8C4A-68637208F1B7}" destId="{F2C9D3FA-12C2-4A7F-A924-67D78FF0B186}" srcOrd="0" destOrd="0" parTransId="{71DC33BC-F1B1-4857-ABB0-519F7292FF4B}" sibTransId="{D6D0307E-C750-4FC1-BE9B-02A89DF74836}"/>
    <dgm:cxn modelId="{08882165-AB5F-4B5F-ABEE-65CBDBCFB446}" type="presParOf" srcId="{76BCF19C-6580-44E0-AB57-19EB8FECC164}" destId="{B74E356C-3DE9-45C0-9E40-F09DE58B404C}" srcOrd="0" destOrd="0" presId="urn:microsoft.com/office/officeart/2005/8/layout/radial4"/>
    <dgm:cxn modelId="{2AC4F2F8-D446-44C8-AB77-06BA3730153B}" type="presParOf" srcId="{76BCF19C-6580-44E0-AB57-19EB8FECC164}" destId="{C9354A17-9C16-4EA6-8406-ED9012118FAB}" srcOrd="1" destOrd="0" presId="urn:microsoft.com/office/officeart/2005/8/layout/radial4"/>
    <dgm:cxn modelId="{C11CCCDE-3F36-4B0A-B2F8-D73E72D62C1B}" type="presParOf" srcId="{76BCF19C-6580-44E0-AB57-19EB8FECC164}" destId="{329E26FA-DF54-4A46-BD89-79FDD32FD7B5}" srcOrd="2" destOrd="0" presId="urn:microsoft.com/office/officeart/2005/8/layout/radial4"/>
    <dgm:cxn modelId="{3EEE7556-81B3-41AD-9440-DCB75A3C5F5F}" type="presParOf" srcId="{76BCF19C-6580-44E0-AB57-19EB8FECC164}" destId="{468F7A7E-93E6-4C09-BA94-9EFF1B3BD69A}" srcOrd="3" destOrd="0" presId="urn:microsoft.com/office/officeart/2005/8/layout/radial4"/>
    <dgm:cxn modelId="{7DF6FB6F-63F9-489F-836B-78E83F3DE7E1}" type="presParOf" srcId="{76BCF19C-6580-44E0-AB57-19EB8FECC164}" destId="{1BAB4765-C718-43E3-9021-63478B988060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7DF377-00A0-41DA-B5EC-E17FA77343CC}">
      <dsp:nvSpPr>
        <dsp:cNvPr id="0" name=""/>
        <dsp:cNvSpPr/>
      </dsp:nvSpPr>
      <dsp:spPr>
        <a:xfrm>
          <a:off x="0" y="0"/>
          <a:ext cx="7283609" cy="16611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Бюджетное законодательство Российской Федерации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8654" y="48654"/>
        <a:ext cx="5491080" cy="1563859"/>
      </dsp:txXfrm>
    </dsp:sp>
    <dsp:sp modelId="{653C67F5-B120-4850-844B-2D8F17107F59}">
      <dsp:nvSpPr>
        <dsp:cNvPr id="0" name=""/>
        <dsp:cNvSpPr/>
      </dsp:nvSpPr>
      <dsp:spPr>
        <a:xfrm>
          <a:off x="642671" y="1938028"/>
          <a:ext cx="7283609" cy="16611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Бюджетное законодательство Свердловской области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691325" y="1986682"/>
        <a:ext cx="5463871" cy="1563859"/>
      </dsp:txXfrm>
    </dsp:sp>
    <dsp:sp modelId="{5F0BEF24-3712-41B9-B1A7-210591313FE2}">
      <dsp:nvSpPr>
        <dsp:cNvPr id="0" name=""/>
        <dsp:cNvSpPr/>
      </dsp:nvSpPr>
      <dsp:spPr>
        <a:xfrm>
          <a:off x="1285342" y="3876056"/>
          <a:ext cx="7283609" cy="16611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Формирование расходов по системе социальной политики Свердловской области на 2014 год и плановый период до 2016 года, используя принципы программно-целевого метода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1333996" y="3924710"/>
        <a:ext cx="5463871" cy="1563859"/>
      </dsp:txXfrm>
    </dsp:sp>
    <dsp:sp modelId="{F278B5CB-24BE-4375-B599-339B9A94A032}">
      <dsp:nvSpPr>
        <dsp:cNvPr id="0" name=""/>
        <dsp:cNvSpPr/>
      </dsp:nvSpPr>
      <dsp:spPr>
        <a:xfrm>
          <a:off x="6203850" y="1259718"/>
          <a:ext cx="1079758" cy="107975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6446796" y="1259718"/>
        <a:ext cx="593866" cy="812518"/>
      </dsp:txXfrm>
    </dsp:sp>
    <dsp:sp modelId="{B89233BA-4808-4FDD-B2DA-1A963822842A}">
      <dsp:nvSpPr>
        <dsp:cNvPr id="0" name=""/>
        <dsp:cNvSpPr/>
      </dsp:nvSpPr>
      <dsp:spPr>
        <a:xfrm>
          <a:off x="6846521" y="3186672"/>
          <a:ext cx="1079758" cy="107975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7089467" y="3186672"/>
        <a:ext cx="593866" cy="8125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FC3624-117D-4C61-BC6D-4D57CE25FA5E}">
      <dsp:nvSpPr>
        <dsp:cNvPr id="0" name=""/>
        <dsp:cNvSpPr/>
      </dsp:nvSpPr>
      <dsp:spPr>
        <a:xfrm>
          <a:off x="3322398" y="3264593"/>
          <a:ext cx="201159" cy="20115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8CE87F1-17E2-488E-B382-C594A2A1733C}">
      <dsp:nvSpPr>
        <dsp:cNvPr id="0" name=""/>
        <dsp:cNvSpPr/>
      </dsp:nvSpPr>
      <dsp:spPr>
        <a:xfrm>
          <a:off x="3146182" y="3546987"/>
          <a:ext cx="201159" cy="201159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9E3683F-D3B3-41A0-8FA6-26A76C1C02DB}">
      <dsp:nvSpPr>
        <dsp:cNvPr id="0" name=""/>
        <dsp:cNvSpPr/>
      </dsp:nvSpPr>
      <dsp:spPr>
        <a:xfrm>
          <a:off x="2936172" y="3791480"/>
          <a:ext cx="201159" cy="201159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6B66475-A6ED-47A9-BA88-DCE017D9FDE5}">
      <dsp:nvSpPr>
        <dsp:cNvPr id="0" name=""/>
        <dsp:cNvSpPr/>
      </dsp:nvSpPr>
      <dsp:spPr>
        <a:xfrm>
          <a:off x="3187219" y="422498"/>
          <a:ext cx="201159" cy="201159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B93D60-F760-455F-87EF-197BE44252E1}">
      <dsp:nvSpPr>
        <dsp:cNvPr id="0" name=""/>
        <dsp:cNvSpPr/>
      </dsp:nvSpPr>
      <dsp:spPr>
        <a:xfrm>
          <a:off x="3455968" y="262350"/>
          <a:ext cx="201159" cy="201159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6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762750C-66F2-42F4-8E0D-32619F18B50D}">
      <dsp:nvSpPr>
        <dsp:cNvPr id="0" name=""/>
        <dsp:cNvSpPr/>
      </dsp:nvSpPr>
      <dsp:spPr>
        <a:xfrm>
          <a:off x="3723912" y="102202"/>
          <a:ext cx="201159" cy="20115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B916BF9-F57F-4DDC-9B86-E5AD76802C8F}">
      <dsp:nvSpPr>
        <dsp:cNvPr id="0" name=""/>
        <dsp:cNvSpPr/>
      </dsp:nvSpPr>
      <dsp:spPr>
        <a:xfrm>
          <a:off x="3991856" y="262350"/>
          <a:ext cx="201159" cy="201159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9C263B1-704D-4811-A984-AF3B041B0CC8}">
      <dsp:nvSpPr>
        <dsp:cNvPr id="0" name=""/>
        <dsp:cNvSpPr/>
      </dsp:nvSpPr>
      <dsp:spPr>
        <a:xfrm>
          <a:off x="4260605" y="422498"/>
          <a:ext cx="201159" cy="201159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5820027-D928-4795-9F67-82F7A6572B30}">
      <dsp:nvSpPr>
        <dsp:cNvPr id="0" name=""/>
        <dsp:cNvSpPr/>
      </dsp:nvSpPr>
      <dsp:spPr>
        <a:xfrm>
          <a:off x="3723912" y="440115"/>
          <a:ext cx="201159" cy="201159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30FB30C-0091-41E7-B6B5-28E25EEFBF69}">
      <dsp:nvSpPr>
        <dsp:cNvPr id="0" name=""/>
        <dsp:cNvSpPr/>
      </dsp:nvSpPr>
      <dsp:spPr>
        <a:xfrm>
          <a:off x="3723912" y="778027"/>
          <a:ext cx="201159" cy="201159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6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C08539D-2D37-4722-BF2E-2D3BA897A647}">
      <dsp:nvSpPr>
        <dsp:cNvPr id="0" name=""/>
        <dsp:cNvSpPr/>
      </dsp:nvSpPr>
      <dsp:spPr>
        <a:xfrm>
          <a:off x="2123724" y="4536499"/>
          <a:ext cx="4338604" cy="116374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8338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Федеральный закон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от 8 мая 2010 № 83-ФЗ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2180533" y="4593308"/>
        <a:ext cx="4224986" cy="1050124"/>
      </dsp:txXfrm>
    </dsp:sp>
    <dsp:sp modelId="{40448B96-926A-4EFD-B1D6-ECC006D43B8E}">
      <dsp:nvSpPr>
        <dsp:cNvPr id="0" name=""/>
        <dsp:cNvSpPr/>
      </dsp:nvSpPr>
      <dsp:spPr>
        <a:xfrm>
          <a:off x="884347" y="3385992"/>
          <a:ext cx="2011593" cy="2011459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7492A1C-A8D8-4605-A2DA-1E6CC227FECB}">
      <dsp:nvSpPr>
        <dsp:cNvPr id="0" name=""/>
        <dsp:cNvSpPr/>
      </dsp:nvSpPr>
      <dsp:spPr>
        <a:xfrm>
          <a:off x="3921048" y="2250008"/>
          <a:ext cx="4338604" cy="116374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8338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Введение новой системы оплаты труда работников учреждений социального обслуживания населения Свердловской области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3977857" y="2306817"/>
        <a:ext cx="4224986" cy="1050124"/>
      </dsp:txXfrm>
    </dsp:sp>
    <dsp:sp modelId="{AB46EB07-750D-47D3-9E95-242F1F3FDFDF}">
      <dsp:nvSpPr>
        <dsp:cNvPr id="0" name=""/>
        <dsp:cNvSpPr/>
      </dsp:nvSpPr>
      <dsp:spPr>
        <a:xfrm>
          <a:off x="2718115" y="1109754"/>
          <a:ext cx="2011593" cy="2011459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CA69A0-69F9-463A-AA3B-93567D04B6EE}">
      <dsp:nvSpPr>
        <dsp:cNvPr id="0" name=""/>
        <dsp:cNvSpPr/>
      </dsp:nvSpPr>
      <dsp:spPr>
        <a:xfrm rot="5400000">
          <a:off x="-258183" y="342947"/>
          <a:ext cx="1721226" cy="120485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</a:t>
          </a: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" y="687192"/>
        <a:ext cx="1204858" cy="516368"/>
      </dsp:txXfrm>
    </dsp:sp>
    <dsp:sp modelId="{AB939653-2BCC-4DCE-9FA7-BF20B3B91D78}">
      <dsp:nvSpPr>
        <dsp:cNvPr id="0" name=""/>
        <dsp:cNvSpPr/>
      </dsp:nvSpPr>
      <dsp:spPr>
        <a:xfrm rot="5400000">
          <a:off x="4355815" y="-3145896"/>
          <a:ext cx="1278203" cy="75801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разработка формата описания услуги; формирование рабочих групп по созданию проектов стандартов из числа практиков социальной работы; формирование группы экспертов из числа специалистов Министерства социальной политики Свердловской области и представителей научных кругов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204859" y="67457"/>
        <a:ext cx="7517720" cy="1153409"/>
      </dsp:txXfrm>
    </dsp:sp>
    <dsp:sp modelId="{EDCED76A-1809-402C-8F21-02F290055032}">
      <dsp:nvSpPr>
        <dsp:cNvPr id="0" name=""/>
        <dsp:cNvSpPr/>
      </dsp:nvSpPr>
      <dsp:spPr>
        <a:xfrm rot="5400000">
          <a:off x="-258183" y="1925863"/>
          <a:ext cx="1721226" cy="1204858"/>
        </a:xfrm>
        <a:prstGeom prst="chevron">
          <a:avLst/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4085978"/>
              <a:satOff val="2788"/>
              <a:lumOff val="-7843"/>
              <a:alphaOff val="0"/>
              <a:shade val="25000"/>
              <a:satMod val="1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II </a:t>
          </a: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этап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" y="2270108"/>
        <a:ext cx="1204858" cy="516368"/>
      </dsp:txXfrm>
    </dsp:sp>
    <dsp:sp modelId="{2D04FA0A-A6A1-4795-A1DB-DFEA9CED2AEF}">
      <dsp:nvSpPr>
        <dsp:cNvPr id="0" name=""/>
        <dsp:cNvSpPr/>
      </dsp:nvSpPr>
      <dsp:spPr>
        <a:xfrm rot="5400000">
          <a:off x="4386733" y="-1562981"/>
          <a:ext cx="1216367" cy="75801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формирование рабочими группами проектов стандартов на социальные услуги; приемка экспертами проектов стандартов, сформированных рабочими группами и размещение проектов стандартов на открытом интернет ресурсе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204858" y="1678272"/>
        <a:ext cx="7520739" cy="1097611"/>
      </dsp:txXfrm>
    </dsp:sp>
    <dsp:sp modelId="{28A0691C-F486-4A33-BF5F-87D8C77187AB}">
      <dsp:nvSpPr>
        <dsp:cNvPr id="0" name=""/>
        <dsp:cNvSpPr/>
      </dsp:nvSpPr>
      <dsp:spPr>
        <a:xfrm rot="5400000">
          <a:off x="-258183" y="3459993"/>
          <a:ext cx="1721226" cy="1204858"/>
        </a:xfrm>
        <a:prstGeom prst="chevron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8171956"/>
              <a:satOff val="5577"/>
              <a:lumOff val="-15685"/>
              <a:alphaOff val="0"/>
              <a:shade val="25000"/>
              <a:satMod val="1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III</a:t>
          </a: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" y="3804238"/>
        <a:ext cx="1204858" cy="516368"/>
      </dsp:txXfrm>
    </dsp:sp>
    <dsp:sp modelId="{71E0EBA9-19CF-4FE2-A378-5CE0CF08E5F8}">
      <dsp:nvSpPr>
        <dsp:cNvPr id="0" name=""/>
        <dsp:cNvSpPr/>
      </dsp:nvSpPr>
      <dsp:spPr>
        <a:xfrm rot="5400000">
          <a:off x="4435518" y="-28851"/>
          <a:ext cx="1118796" cy="75801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организация обсуждения размещенных проектов в среде организаций-поставщиков социальных услуг; обработка экспертами и рабочими группами поступающих в ходе обсуждения замечаний и предложений к проектам стандартов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204858" y="3256424"/>
        <a:ext cx="7525502" cy="10095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CA69A0-69F9-463A-AA3B-93567D04B6EE}">
      <dsp:nvSpPr>
        <dsp:cNvPr id="0" name=""/>
        <dsp:cNvSpPr/>
      </dsp:nvSpPr>
      <dsp:spPr>
        <a:xfrm rot="5400000">
          <a:off x="-258183" y="342947"/>
          <a:ext cx="1721226" cy="120485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IV</a:t>
          </a: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" y="687192"/>
        <a:ext cx="1204858" cy="516368"/>
      </dsp:txXfrm>
    </dsp:sp>
    <dsp:sp modelId="{AB939653-2BCC-4DCE-9FA7-BF20B3B91D78}">
      <dsp:nvSpPr>
        <dsp:cNvPr id="0" name=""/>
        <dsp:cNvSpPr/>
      </dsp:nvSpPr>
      <dsp:spPr>
        <a:xfrm rot="5400000">
          <a:off x="4355815" y="-3145896"/>
          <a:ext cx="1278203" cy="75801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научная проработка проектов стандартов: экономика труда и натуральные нормативы; правовая экспертиза; формирование методик определения нормативов </a:t>
          </a:r>
          <a:r>
            <a:rPr lang="ru-RU" sz="1800" b="1" kern="1200" dirty="0" err="1" smtClean="0">
              <a:latin typeface="Arial" pitchFamily="34" charset="0"/>
              <a:cs typeface="Arial" pitchFamily="34" charset="0"/>
            </a:rPr>
            <a:t>подушевого</a:t>
          </a: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 финансирования и тарифов для населения на государственные услуги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204859" y="67457"/>
        <a:ext cx="7517720" cy="1153409"/>
      </dsp:txXfrm>
    </dsp:sp>
    <dsp:sp modelId="{EDCED76A-1809-402C-8F21-02F290055032}">
      <dsp:nvSpPr>
        <dsp:cNvPr id="0" name=""/>
        <dsp:cNvSpPr/>
      </dsp:nvSpPr>
      <dsp:spPr>
        <a:xfrm rot="5400000">
          <a:off x="-258183" y="1925863"/>
          <a:ext cx="1721226" cy="1204858"/>
        </a:xfrm>
        <a:prstGeom prst="chevron">
          <a:avLst/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4085978"/>
              <a:satOff val="2788"/>
              <a:lumOff val="-7843"/>
              <a:alphaOff val="0"/>
              <a:shade val="25000"/>
              <a:satMod val="1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 </a:t>
          </a: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этап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" y="2270108"/>
        <a:ext cx="1204858" cy="516368"/>
      </dsp:txXfrm>
    </dsp:sp>
    <dsp:sp modelId="{2D04FA0A-A6A1-4795-A1DB-DFEA9CED2AEF}">
      <dsp:nvSpPr>
        <dsp:cNvPr id="0" name=""/>
        <dsp:cNvSpPr/>
      </dsp:nvSpPr>
      <dsp:spPr>
        <a:xfrm rot="5400000">
          <a:off x="4386733" y="-1562981"/>
          <a:ext cx="1216367" cy="75801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общественное слушание проектов стандартов: обсуждение проектов стандартов в ходе встреч с представителями актива общественных организаций, объединяющих граждан-потребителей социальных услуг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204858" y="1678272"/>
        <a:ext cx="7520739" cy="1097611"/>
      </dsp:txXfrm>
    </dsp:sp>
    <dsp:sp modelId="{28A0691C-F486-4A33-BF5F-87D8C77187AB}">
      <dsp:nvSpPr>
        <dsp:cNvPr id="0" name=""/>
        <dsp:cNvSpPr/>
      </dsp:nvSpPr>
      <dsp:spPr>
        <a:xfrm rot="5400000">
          <a:off x="-258183" y="3459993"/>
          <a:ext cx="1721226" cy="1204858"/>
        </a:xfrm>
        <a:prstGeom prst="chevron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8171956"/>
              <a:satOff val="5577"/>
              <a:lumOff val="-15685"/>
              <a:alphaOff val="0"/>
              <a:shade val="25000"/>
              <a:satMod val="1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VI</a:t>
          </a: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" y="3804238"/>
        <a:ext cx="1204858" cy="516368"/>
      </dsp:txXfrm>
    </dsp:sp>
    <dsp:sp modelId="{71E0EBA9-19CF-4FE2-A378-5CE0CF08E5F8}">
      <dsp:nvSpPr>
        <dsp:cNvPr id="0" name=""/>
        <dsp:cNvSpPr/>
      </dsp:nvSpPr>
      <dsp:spPr>
        <a:xfrm rot="5400000">
          <a:off x="4435518" y="-28851"/>
          <a:ext cx="1118796" cy="758011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утверждение государственных стандартов Правительством Свердловской области, организация работы по их внедрению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204858" y="3256424"/>
        <a:ext cx="7525502" cy="10095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CD81EC-C824-4979-9D4D-714EDCF23423}">
      <dsp:nvSpPr>
        <dsp:cNvPr id="0" name=""/>
        <dsp:cNvSpPr/>
      </dsp:nvSpPr>
      <dsp:spPr>
        <a:xfrm>
          <a:off x="576068" y="256"/>
          <a:ext cx="7704846" cy="406348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Министерство социальной политики Свердловской области –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участник федеральной рабочей группы по стандартизации услуг</a:t>
          </a:r>
          <a:endParaRPr lang="ru-RU" sz="32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576068" y="256"/>
        <a:ext cx="7704846" cy="406348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B22643-7925-493F-919C-89934DF6FB30}">
      <dsp:nvSpPr>
        <dsp:cNvPr id="0" name=""/>
        <dsp:cNvSpPr/>
      </dsp:nvSpPr>
      <dsp:spPr>
        <a:xfrm rot="5400000">
          <a:off x="4793880" y="-795798"/>
          <a:ext cx="2187196" cy="421082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госзадание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действенный инструмент выполнения госпрограммы подведомственными учреждениями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483871" y="580547"/>
        <a:ext cx="2807214" cy="1458130"/>
      </dsp:txXfrm>
    </dsp:sp>
    <dsp:sp modelId="{4DE48458-295B-4441-89AE-59313363B42E}">
      <dsp:nvSpPr>
        <dsp:cNvPr id="0" name=""/>
        <dsp:cNvSpPr/>
      </dsp:nvSpPr>
      <dsp:spPr>
        <a:xfrm>
          <a:off x="5960538" y="439677"/>
          <a:ext cx="2440910" cy="1312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F0A3C1-F3B1-4F30-BA76-130F6E87DDB0}">
      <dsp:nvSpPr>
        <dsp:cNvPr id="0" name=""/>
        <dsp:cNvSpPr/>
      </dsp:nvSpPr>
      <dsp:spPr>
        <a:xfrm rot="5400000">
          <a:off x="1442652" y="42562"/>
          <a:ext cx="1611132" cy="248020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-714163"/>
                <a:satOff val="2458"/>
                <a:lumOff val="-200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-714163"/>
                <a:satOff val="2458"/>
                <a:lumOff val="-200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421483" y="745621"/>
        <a:ext cx="1653471" cy="1074088"/>
      </dsp:txXfrm>
    </dsp:sp>
    <dsp:sp modelId="{EA213763-DDFE-4725-9719-E7B1592E5567}">
      <dsp:nvSpPr>
        <dsp:cNvPr id="0" name=""/>
        <dsp:cNvSpPr/>
      </dsp:nvSpPr>
      <dsp:spPr>
        <a:xfrm rot="5400000">
          <a:off x="2322218" y="630116"/>
          <a:ext cx="2187196" cy="481541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-1428326"/>
                <a:satOff val="4916"/>
                <a:lumOff val="-400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-1428326"/>
                <a:satOff val="4916"/>
                <a:lumOff val="-400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госпрограммы – максимальный  охват областного бюджета,  увязаны со Стратегией социально-экономического развития Свердловской области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810677" y="2308760"/>
        <a:ext cx="3210278" cy="1458130"/>
      </dsp:txXfrm>
    </dsp:sp>
    <dsp:sp modelId="{765D980A-71BD-4F0A-9BAE-E8A0574BA27F}">
      <dsp:nvSpPr>
        <dsp:cNvPr id="0" name=""/>
        <dsp:cNvSpPr/>
      </dsp:nvSpPr>
      <dsp:spPr>
        <a:xfrm>
          <a:off x="527542" y="2296169"/>
          <a:ext cx="2362171" cy="1312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60CDDA-A3B0-430B-BA59-B2EFFE99E133}">
      <dsp:nvSpPr>
        <dsp:cNvPr id="0" name=""/>
        <dsp:cNvSpPr/>
      </dsp:nvSpPr>
      <dsp:spPr>
        <a:xfrm rot="5400000">
          <a:off x="6396912" y="1667986"/>
          <a:ext cx="1611154" cy="259567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-2142488"/>
                <a:satOff val="7375"/>
                <a:lumOff val="-600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-2142488"/>
                <a:satOff val="7375"/>
                <a:lumOff val="-600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337265" y="2428771"/>
        <a:ext cx="1730449" cy="1074102"/>
      </dsp:txXfrm>
    </dsp:sp>
    <dsp:sp modelId="{39355CB6-987E-4CED-95CA-79F04BD5359F}">
      <dsp:nvSpPr>
        <dsp:cNvPr id="0" name=""/>
        <dsp:cNvSpPr/>
      </dsp:nvSpPr>
      <dsp:spPr>
        <a:xfrm rot="5400000">
          <a:off x="4865884" y="2334931"/>
          <a:ext cx="2187196" cy="486217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-2856651"/>
                <a:satOff val="9833"/>
                <a:lumOff val="-800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-2856651"/>
                <a:satOff val="9833"/>
                <a:lumOff val="-800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для учреждений, функционирующих на основании </a:t>
          </a:r>
          <a:r>
            <a:rPr lang="ru-RU" sz="18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госзадания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оплата за услуги предусматривает авансирование в объеме 30 %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338759" y="4036951"/>
        <a:ext cx="3241446" cy="1458130"/>
      </dsp:txXfrm>
    </dsp:sp>
    <dsp:sp modelId="{A79A572E-1D9B-434F-8BA7-553AA6427C4B}">
      <dsp:nvSpPr>
        <dsp:cNvPr id="0" name=""/>
        <dsp:cNvSpPr/>
      </dsp:nvSpPr>
      <dsp:spPr>
        <a:xfrm>
          <a:off x="6192693" y="4176466"/>
          <a:ext cx="2440910" cy="13123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618BE2-7234-43CF-8004-5919E2464767}">
      <dsp:nvSpPr>
        <dsp:cNvPr id="0" name=""/>
        <dsp:cNvSpPr/>
      </dsp:nvSpPr>
      <dsp:spPr>
        <a:xfrm rot="5400000">
          <a:off x="1325574" y="3570966"/>
          <a:ext cx="1557196" cy="248016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-3570814"/>
                <a:satOff val="12291"/>
                <a:lumOff val="-1000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-3570814"/>
                <a:satOff val="12291"/>
                <a:lumOff val="-1000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277449" y="4291986"/>
        <a:ext cx="1653446" cy="10381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6A225D-4D39-43C2-872F-6A29346FF9D3}">
      <dsp:nvSpPr>
        <dsp:cNvPr id="0" name=""/>
        <dsp:cNvSpPr/>
      </dsp:nvSpPr>
      <dsp:spPr>
        <a:xfrm>
          <a:off x="0" y="0"/>
          <a:ext cx="8856984" cy="1706589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00800" h="1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Введение государственной программы как механизма программно-целевого бюджетирования основано</a:t>
          </a:r>
          <a:endParaRPr lang="ru-RU" sz="24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8856984" cy="1706589"/>
      </dsp:txXfrm>
    </dsp:sp>
    <dsp:sp modelId="{3E812433-624E-45E2-9000-49FFECB409E2}">
      <dsp:nvSpPr>
        <dsp:cNvPr id="0" name=""/>
        <dsp:cNvSpPr/>
      </dsp:nvSpPr>
      <dsp:spPr>
        <a:xfrm>
          <a:off x="2707" y="1706589"/>
          <a:ext cx="4094400" cy="3583838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Федеральный закон          от 07.05.2013 № 104-ФЗ    «О внесении изменений      в Бюджетный кодекс РФ и отдельные законодательные акты Российской Федерации в связи с совершенствованием бюджетного процесса»</a:t>
          </a:r>
          <a:endParaRPr lang="ru-RU" sz="2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07" y="1706589"/>
        <a:ext cx="4094400" cy="3583838"/>
      </dsp:txXfrm>
    </dsp:sp>
    <dsp:sp modelId="{EC385104-B2D2-408C-9A8C-1932E0E3E701}">
      <dsp:nvSpPr>
        <dsp:cNvPr id="0" name=""/>
        <dsp:cNvSpPr/>
      </dsp:nvSpPr>
      <dsp:spPr>
        <a:xfrm>
          <a:off x="4097107" y="1706589"/>
          <a:ext cx="2378584" cy="3583838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Бюджетный кодекс Российской Федерации</a:t>
          </a:r>
          <a:endParaRPr lang="ru-RU" sz="2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97107" y="1706589"/>
        <a:ext cx="2378584" cy="3583838"/>
      </dsp:txXfrm>
    </dsp:sp>
    <dsp:sp modelId="{D9514DBB-7DB1-45BC-947F-D37F49F77F83}">
      <dsp:nvSpPr>
        <dsp:cNvPr id="0" name=""/>
        <dsp:cNvSpPr/>
      </dsp:nvSpPr>
      <dsp:spPr>
        <a:xfrm>
          <a:off x="6475692" y="1706589"/>
          <a:ext cx="2378584" cy="3583838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Приказ Министерства финансов Российской Федерации      от 01.07.2013   № 65н </a:t>
          </a:r>
          <a:endParaRPr lang="ru-RU" sz="2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75692" y="1706589"/>
        <a:ext cx="2378584" cy="3583838"/>
      </dsp:txXfrm>
    </dsp:sp>
    <dsp:sp modelId="{F8B4DB71-342D-438E-89FA-8EAE2C7ADF71}">
      <dsp:nvSpPr>
        <dsp:cNvPr id="0" name=""/>
        <dsp:cNvSpPr/>
      </dsp:nvSpPr>
      <dsp:spPr>
        <a:xfrm>
          <a:off x="0" y="5290427"/>
          <a:ext cx="8856984" cy="398204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00800" h="1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8CF0CE-BED9-41A1-B0F5-FBD9CF234B8A}">
      <dsp:nvSpPr>
        <dsp:cNvPr id="0" name=""/>
        <dsp:cNvSpPr/>
      </dsp:nvSpPr>
      <dsp:spPr>
        <a:xfrm>
          <a:off x="144014" y="1518"/>
          <a:ext cx="7200802" cy="345334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государственная программа «Социальная поддержка и социальное обслуживание населения в Свердловской области» до 2020 года</a:t>
          </a:r>
          <a:endParaRPr lang="ru-RU" sz="3200" kern="1200" dirty="0"/>
        </a:p>
      </dsp:txBody>
      <dsp:txXfrm>
        <a:off x="144014" y="1518"/>
        <a:ext cx="7200802" cy="34533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6D0080-F8F6-48F6-AD71-2F45284E35A9}">
      <dsp:nvSpPr>
        <dsp:cNvPr id="0" name=""/>
        <dsp:cNvSpPr/>
      </dsp:nvSpPr>
      <dsp:spPr>
        <a:xfrm rot="10800000">
          <a:off x="360047" y="504"/>
          <a:ext cx="8136889" cy="681431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7047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повышение качества предоставляемых социально-бытовых, социально-медицинских, психолого-педагогических, социально-правовых услуг и материальной помощи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10800000">
        <a:off x="530405" y="504"/>
        <a:ext cx="7966531" cy="681431"/>
      </dsp:txXfrm>
    </dsp:sp>
    <dsp:sp modelId="{FECA0AA2-D574-4356-96FF-8359F7CC5327}">
      <dsp:nvSpPr>
        <dsp:cNvPr id="0" name=""/>
        <dsp:cNvSpPr/>
      </dsp:nvSpPr>
      <dsp:spPr>
        <a:xfrm>
          <a:off x="0" y="0"/>
          <a:ext cx="605587" cy="605587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9EA7921-D07A-4D62-9B82-FE4C84FF55CA}">
      <dsp:nvSpPr>
        <dsp:cNvPr id="0" name=""/>
        <dsp:cNvSpPr/>
      </dsp:nvSpPr>
      <dsp:spPr>
        <a:xfrm rot="10800000">
          <a:off x="360047" y="862707"/>
          <a:ext cx="8136889" cy="605587"/>
        </a:xfrm>
        <a:prstGeom prst="homePlate">
          <a:avLst/>
        </a:prstGeom>
        <a:solidFill>
          <a:schemeClr val="accent4">
            <a:hueOff val="-329264"/>
            <a:satOff val="3718"/>
            <a:lumOff val="1993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7047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проведение социальной адаптации и реабилитации граждан, находящихся в трудной жизненной ситуации;  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10800000">
        <a:off x="511444" y="862707"/>
        <a:ext cx="7985492" cy="605587"/>
      </dsp:txXfrm>
    </dsp:sp>
    <dsp:sp modelId="{D7382F41-E391-4C18-BA7C-6E5561A2C201}">
      <dsp:nvSpPr>
        <dsp:cNvPr id="0" name=""/>
        <dsp:cNvSpPr/>
      </dsp:nvSpPr>
      <dsp:spPr>
        <a:xfrm>
          <a:off x="0" y="864094"/>
          <a:ext cx="605587" cy="605587"/>
        </a:xfrm>
        <a:prstGeom prst="ellipse">
          <a:avLst/>
        </a:prstGeom>
        <a:solidFill>
          <a:schemeClr val="accent4">
            <a:tint val="50000"/>
            <a:hueOff val="-474692"/>
            <a:satOff val="5929"/>
            <a:lumOff val="63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C908EF1-554A-4257-886D-BCBD8EB69A44}">
      <dsp:nvSpPr>
        <dsp:cNvPr id="0" name=""/>
        <dsp:cNvSpPr/>
      </dsp:nvSpPr>
      <dsp:spPr>
        <a:xfrm rot="10800000">
          <a:off x="360047" y="1649068"/>
          <a:ext cx="8136889" cy="605587"/>
        </a:xfrm>
        <a:prstGeom prst="homePlate">
          <a:avLst/>
        </a:prstGeom>
        <a:solidFill>
          <a:schemeClr val="accent4">
            <a:hueOff val="-658527"/>
            <a:satOff val="7436"/>
            <a:lumOff val="3987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7047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совершенствование предоставления мер социальной поддержки населения, проживающего на территории Свердловской области; </a:t>
          </a:r>
        </a:p>
      </dsp:txBody>
      <dsp:txXfrm rot="10800000">
        <a:off x="511444" y="1649068"/>
        <a:ext cx="7985492" cy="605587"/>
      </dsp:txXfrm>
    </dsp:sp>
    <dsp:sp modelId="{F38D74D3-23CC-4A20-9325-ACBB8A730D01}">
      <dsp:nvSpPr>
        <dsp:cNvPr id="0" name=""/>
        <dsp:cNvSpPr/>
      </dsp:nvSpPr>
      <dsp:spPr>
        <a:xfrm>
          <a:off x="0" y="1656183"/>
          <a:ext cx="605587" cy="605587"/>
        </a:xfrm>
        <a:prstGeom prst="ellipse">
          <a:avLst/>
        </a:prstGeom>
        <a:solidFill>
          <a:schemeClr val="accent4">
            <a:tint val="50000"/>
            <a:hueOff val="-949384"/>
            <a:satOff val="11858"/>
            <a:lumOff val="127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50CDF2E-3558-4138-90D6-BE6ADEE1AB08}">
      <dsp:nvSpPr>
        <dsp:cNvPr id="0" name=""/>
        <dsp:cNvSpPr/>
      </dsp:nvSpPr>
      <dsp:spPr>
        <a:xfrm rot="10800000">
          <a:off x="360047" y="2435428"/>
          <a:ext cx="8136889" cy="605587"/>
        </a:xfrm>
        <a:prstGeom prst="homePlate">
          <a:avLst/>
        </a:prstGeom>
        <a:solidFill>
          <a:schemeClr val="accent4">
            <a:hueOff val="-987791"/>
            <a:satOff val="11154"/>
            <a:lumOff val="598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7047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совершенствование системы профилактики безнадзорности и «социального сиротства» на территории Свердловской области;  </a:t>
          </a:r>
        </a:p>
      </dsp:txBody>
      <dsp:txXfrm rot="10800000">
        <a:off x="511444" y="2435428"/>
        <a:ext cx="7985492" cy="605587"/>
      </dsp:txXfrm>
    </dsp:sp>
    <dsp:sp modelId="{B67FFF88-51CA-4072-8467-E9BE25D530B3}">
      <dsp:nvSpPr>
        <dsp:cNvPr id="0" name=""/>
        <dsp:cNvSpPr/>
      </dsp:nvSpPr>
      <dsp:spPr>
        <a:xfrm>
          <a:off x="0" y="2448272"/>
          <a:ext cx="605587" cy="605587"/>
        </a:xfrm>
        <a:prstGeom prst="ellipse">
          <a:avLst/>
        </a:prstGeom>
        <a:solidFill>
          <a:schemeClr val="accent4">
            <a:tint val="50000"/>
            <a:hueOff val="-1424076"/>
            <a:satOff val="17788"/>
            <a:lumOff val="190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1BC0836-FC17-4984-A440-F73E638EE20A}">
      <dsp:nvSpPr>
        <dsp:cNvPr id="0" name=""/>
        <dsp:cNvSpPr/>
      </dsp:nvSpPr>
      <dsp:spPr>
        <a:xfrm rot="10800000">
          <a:off x="360047" y="3221788"/>
          <a:ext cx="8136889" cy="605587"/>
        </a:xfrm>
        <a:prstGeom prst="homePlate">
          <a:avLst/>
        </a:prstGeom>
        <a:solidFill>
          <a:schemeClr val="accent4">
            <a:hueOff val="-1317055"/>
            <a:satOff val="14873"/>
            <a:lumOff val="7973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7047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обеспечение отдыха и оздоровления детей в Свердловской области, находящихся в трудной жизненной ситуации; </a:t>
          </a:r>
        </a:p>
      </dsp:txBody>
      <dsp:txXfrm rot="10800000">
        <a:off x="511444" y="3221788"/>
        <a:ext cx="7985492" cy="605587"/>
      </dsp:txXfrm>
    </dsp:sp>
    <dsp:sp modelId="{96014625-E2FA-4F3F-BA23-763F00BA3F90}">
      <dsp:nvSpPr>
        <dsp:cNvPr id="0" name=""/>
        <dsp:cNvSpPr/>
      </dsp:nvSpPr>
      <dsp:spPr>
        <a:xfrm>
          <a:off x="0" y="3240361"/>
          <a:ext cx="605587" cy="605587"/>
        </a:xfrm>
        <a:prstGeom prst="ellipse">
          <a:avLst/>
        </a:prstGeom>
        <a:solidFill>
          <a:schemeClr val="accent4">
            <a:tint val="50000"/>
            <a:hueOff val="-1898769"/>
            <a:satOff val="23717"/>
            <a:lumOff val="25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33A54C5-73AF-4EEB-87C2-CA93CED926CF}">
      <dsp:nvSpPr>
        <dsp:cNvPr id="0" name=""/>
        <dsp:cNvSpPr/>
      </dsp:nvSpPr>
      <dsp:spPr>
        <a:xfrm rot="10800000">
          <a:off x="360047" y="4008148"/>
          <a:ext cx="8136889" cy="605587"/>
        </a:xfrm>
        <a:prstGeom prst="homePlate">
          <a:avLst/>
        </a:prstGeom>
        <a:solidFill>
          <a:schemeClr val="accent4">
            <a:hueOff val="-1646318"/>
            <a:satOff val="18591"/>
            <a:lumOff val="9967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7047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обеспечение государственной поддержки социально ориентированных некоммерческих организаций; </a:t>
          </a:r>
        </a:p>
      </dsp:txBody>
      <dsp:txXfrm rot="10800000">
        <a:off x="511444" y="4008148"/>
        <a:ext cx="7985492" cy="605587"/>
      </dsp:txXfrm>
    </dsp:sp>
    <dsp:sp modelId="{A3CDF8B4-A7B1-4799-B1EC-629C20B1DD4D}">
      <dsp:nvSpPr>
        <dsp:cNvPr id="0" name=""/>
        <dsp:cNvSpPr/>
      </dsp:nvSpPr>
      <dsp:spPr>
        <a:xfrm>
          <a:off x="72010" y="3960440"/>
          <a:ext cx="605587" cy="605587"/>
        </a:xfrm>
        <a:prstGeom prst="ellipse">
          <a:avLst/>
        </a:prstGeom>
        <a:solidFill>
          <a:schemeClr val="accent4">
            <a:tint val="50000"/>
            <a:hueOff val="-2373461"/>
            <a:satOff val="29646"/>
            <a:lumOff val="318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18B1545-5CF2-4191-A99E-262A49081BE8}">
      <dsp:nvSpPr>
        <dsp:cNvPr id="0" name=""/>
        <dsp:cNvSpPr/>
      </dsp:nvSpPr>
      <dsp:spPr>
        <a:xfrm rot="10800000">
          <a:off x="360047" y="4794508"/>
          <a:ext cx="8136889" cy="605587"/>
        </a:xfrm>
        <a:prstGeom prst="homePlate">
          <a:avLst/>
        </a:prstGeom>
        <a:solidFill>
          <a:schemeClr val="accent4">
            <a:hueOff val="-1975582"/>
            <a:satOff val="22309"/>
            <a:lumOff val="1196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7047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обеспечение исполнения полномочий Министерства социальной политики Свердловской области и его территориальных органов</a:t>
          </a:r>
          <a:endParaRPr lang="ru-RU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10800000">
        <a:off x="511444" y="4794508"/>
        <a:ext cx="7985492" cy="605587"/>
      </dsp:txXfrm>
    </dsp:sp>
    <dsp:sp modelId="{41B4CB12-CC9A-4343-89E2-C150ADC377C5}">
      <dsp:nvSpPr>
        <dsp:cNvPr id="0" name=""/>
        <dsp:cNvSpPr/>
      </dsp:nvSpPr>
      <dsp:spPr>
        <a:xfrm>
          <a:off x="0" y="4752528"/>
          <a:ext cx="605587" cy="605587"/>
        </a:xfrm>
        <a:prstGeom prst="ellipse">
          <a:avLst/>
        </a:prstGeom>
        <a:solidFill>
          <a:schemeClr val="accent4">
            <a:tint val="50000"/>
            <a:hueOff val="-2848153"/>
            <a:satOff val="35575"/>
            <a:lumOff val="381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BE212E-715A-44A6-BE12-37C9E3C75243}">
      <dsp:nvSpPr>
        <dsp:cNvPr id="0" name=""/>
        <dsp:cNvSpPr/>
      </dsp:nvSpPr>
      <dsp:spPr>
        <a:xfrm>
          <a:off x="91977" y="596653"/>
          <a:ext cx="3812470" cy="1650699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alpha val="90000"/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Государственная программа</a:t>
          </a:r>
          <a:endParaRPr lang="ru-RU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650300" y="838392"/>
        <a:ext cx="2695824" cy="1167221"/>
      </dsp:txXfrm>
    </dsp:sp>
    <dsp:sp modelId="{3FED37E8-603A-4A41-8594-096C91CBACE2}">
      <dsp:nvSpPr>
        <dsp:cNvPr id="0" name=""/>
        <dsp:cNvSpPr/>
      </dsp:nvSpPr>
      <dsp:spPr>
        <a:xfrm>
          <a:off x="1519510" y="2381389"/>
          <a:ext cx="957405" cy="957405"/>
        </a:xfrm>
        <a:prstGeom prst="mathPlus">
          <a:avLst/>
        </a:prstGeom>
        <a:gradFill rotWithShape="0">
          <a:gsLst>
            <a:gs pos="0">
              <a:schemeClr val="accent5">
                <a:shade val="9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shade val="9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shade val="90000"/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1646414" y="2747501"/>
        <a:ext cx="703597" cy="225181"/>
      </dsp:txXfrm>
    </dsp:sp>
    <dsp:sp modelId="{C02EC2C8-D756-415F-8CF9-9C26F8107635}">
      <dsp:nvSpPr>
        <dsp:cNvPr id="0" name=""/>
        <dsp:cNvSpPr/>
      </dsp:nvSpPr>
      <dsp:spPr>
        <a:xfrm>
          <a:off x="2666" y="3472831"/>
          <a:ext cx="3991093" cy="1650699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0000"/>
                <a:tint val="96000"/>
                <a:satMod val="120000"/>
                <a:lum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000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alpha val="90000"/>
              <a:hueOff val="0"/>
              <a:satOff val="0"/>
              <a:lumOff val="0"/>
              <a:alphaOff val="-2000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Программно-целевой принцип формирования бюджета</a:t>
          </a:r>
          <a:endParaRPr lang="ru-RU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587148" y="3714570"/>
        <a:ext cx="2822129" cy="1167221"/>
      </dsp:txXfrm>
    </dsp:sp>
    <dsp:sp modelId="{3BCAB19F-3032-4137-9D78-A3E495F3B056}">
      <dsp:nvSpPr>
        <dsp:cNvPr id="0" name=""/>
        <dsp:cNvSpPr/>
      </dsp:nvSpPr>
      <dsp:spPr>
        <a:xfrm>
          <a:off x="4241364" y="2553061"/>
          <a:ext cx="524922" cy="6140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-407183"/>
                <a:satOff val="5134"/>
                <a:lumOff val="28884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shade val="90000"/>
                <a:hueOff val="-407183"/>
                <a:satOff val="5134"/>
                <a:lumOff val="28884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shade val="90000"/>
              <a:hueOff val="-407183"/>
              <a:satOff val="5134"/>
              <a:lumOff val="28884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241364" y="2675873"/>
        <a:ext cx="367445" cy="368436"/>
      </dsp:txXfrm>
    </dsp:sp>
    <dsp:sp modelId="{0D82DF1B-90B0-4033-9F6E-BE07682B9E46}">
      <dsp:nvSpPr>
        <dsp:cNvPr id="0" name=""/>
        <dsp:cNvSpPr/>
      </dsp:nvSpPr>
      <dsp:spPr>
        <a:xfrm>
          <a:off x="4984178" y="1209392"/>
          <a:ext cx="3726122" cy="3301398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tint val="96000"/>
                <a:satMod val="120000"/>
                <a:lum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alpha val="90000"/>
              <a:hueOff val="0"/>
              <a:satOff val="0"/>
              <a:lumOff val="0"/>
              <a:alphaOff val="-4000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Эффективное и рациональное использование бюджетных средств</a:t>
          </a:r>
          <a:endParaRPr lang="ru-RU" sz="26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5529856" y="1692871"/>
        <a:ext cx="2634766" cy="233444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4E356C-3DE9-45C0-9E40-F09DE58B404C}">
      <dsp:nvSpPr>
        <dsp:cNvPr id="0" name=""/>
        <dsp:cNvSpPr/>
      </dsp:nvSpPr>
      <dsp:spPr>
        <a:xfrm>
          <a:off x="109492" y="2853249"/>
          <a:ext cx="8737681" cy="279548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План мероприятий («дорожная карта»), утвержден постановлением Правительства Свердловской области от 26.02.2013 № 226-ПП «Об утверждении Плана мероприятий («дорожной карты») «Повышение эффективности и качества услуг в сфере социального обслуживания населения Свердловской области (2013-2018 годы)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1389096" y="3262638"/>
        <a:ext cx="6178473" cy="1976707"/>
      </dsp:txXfrm>
    </dsp:sp>
    <dsp:sp modelId="{C9354A17-9C16-4EA6-8406-ED9012118FAB}">
      <dsp:nvSpPr>
        <dsp:cNvPr id="0" name=""/>
        <dsp:cNvSpPr/>
      </dsp:nvSpPr>
      <dsp:spPr>
        <a:xfrm rot="13941445">
          <a:off x="1492237" y="1700373"/>
          <a:ext cx="2078741" cy="796713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29E26FA-DF54-4A46-BD89-79FDD32FD7B5}">
      <dsp:nvSpPr>
        <dsp:cNvPr id="0" name=""/>
        <dsp:cNvSpPr/>
      </dsp:nvSpPr>
      <dsp:spPr>
        <a:xfrm>
          <a:off x="-6" y="0"/>
          <a:ext cx="4176451" cy="23042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Указ Президента Российской Федерации от 07.05.2012 № 597 «О мероприятиях по реализации государственной социальной политики»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67484" y="67490"/>
        <a:ext cx="4041471" cy="2169285"/>
      </dsp:txXfrm>
    </dsp:sp>
    <dsp:sp modelId="{468F7A7E-93E6-4C09-BA94-9EFF1B3BD69A}">
      <dsp:nvSpPr>
        <dsp:cNvPr id="0" name=""/>
        <dsp:cNvSpPr/>
      </dsp:nvSpPr>
      <dsp:spPr>
        <a:xfrm rot="18360901">
          <a:off x="5148545" y="1691039"/>
          <a:ext cx="2082360" cy="796713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0"/>
              </a:schemeClr>
            </a:gs>
            <a:gs pos="44000">
              <a:schemeClr val="accent5">
                <a:hueOff val="8171956"/>
                <a:satOff val="5577"/>
                <a:lumOff val="-15685"/>
                <a:alphaOff val="0"/>
                <a:tint val="60000"/>
                <a:sat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BAB4765-C718-43E3-9021-63478B988060}">
      <dsp:nvSpPr>
        <dsp:cNvPr id="0" name=""/>
        <dsp:cNvSpPr/>
      </dsp:nvSpPr>
      <dsp:spPr>
        <a:xfrm>
          <a:off x="4680517" y="9253"/>
          <a:ext cx="4166332" cy="21959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0"/>
              </a:schemeClr>
            </a:gs>
            <a:gs pos="44000">
              <a:schemeClr val="accent5">
                <a:hueOff val="8171956"/>
                <a:satOff val="5577"/>
                <a:lumOff val="-15685"/>
                <a:alphaOff val="0"/>
                <a:tint val="60000"/>
                <a:sat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Указ Президента Российской Федерации от 28.12.2012         № 1688 «О некоторых мерах по реализации государственной политик в сфере защиты детей-сирот и детей, оставшихся без попечения родителей»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4744833" y="73569"/>
        <a:ext cx="4037700" cy="20672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10.10.2013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10.10.2013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10.10.2013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7949" y="2060848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4192" y="4077072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7" name="Freeform 22"/>
          <p:cNvSpPr>
            <a:spLocks/>
          </p:cNvSpPr>
          <p:nvPr userDrawn="1"/>
        </p:nvSpPr>
        <p:spPr bwMode="hidden">
          <a:xfrm rot="10800000">
            <a:off x="757941" y="5805264"/>
            <a:ext cx="5571656" cy="124287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22" name="Group 15"/>
          <p:cNvGrpSpPr>
            <a:grpSpLocks noChangeAspect="1"/>
          </p:cNvGrpSpPr>
          <p:nvPr userDrawn="1"/>
        </p:nvGrpSpPr>
        <p:grpSpPr bwMode="hidden">
          <a:xfrm>
            <a:off x="647932" y="1435474"/>
            <a:ext cx="7471903" cy="543425"/>
            <a:chOff x="-3905251" y="4219078"/>
            <a:chExt cx="13027839" cy="1892300"/>
          </a:xfrm>
        </p:grpSpPr>
        <p:sp>
          <p:nvSpPr>
            <p:cNvPr id="25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3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pic>
        <p:nvPicPr>
          <p:cNvPr id="23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0724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619672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294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4008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129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221488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624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624" y="2204864"/>
            <a:ext cx="3820055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6056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76056" y="2204864"/>
            <a:ext cx="3822192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5764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988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24" y="718428"/>
            <a:ext cx="3812645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88025" y="2276873"/>
            <a:ext cx="3898776" cy="396044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2060848"/>
            <a:ext cx="4008824" cy="4104456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pic>
        <p:nvPicPr>
          <p:cNvPr id="26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090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908720"/>
            <a:ext cx="7437512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7" y="1916832"/>
            <a:ext cx="7408333" cy="4392488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038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5.emf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6929" y="376056"/>
            <a:ext cx="6714238" cy="9108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7725" y="1412776"/>
            <a:ext cx="7684715" cy="5112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1033" name="Picture 9" descr="C:\Users\korkin\Pictures\Безымянный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7293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268760"/>
            <a:ext cx="8424936" cy="295232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«Переход к программно-целевому принципу формирования бюджета по системе социальной политики Свердловской области. Достижение установленных параметров повышения заработной платы социальных работников»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298864" y="4365104"/>
            <a:ext cx="565212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Ольга Викторовна Безмельницына,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начальник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отдела бюджетной политики и эконмического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анализа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27 сентября 2013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475656" y="1052736"/>
            <a:ext cx="6875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  <a:tabLst>
                <a:tab pos="2333625" algn="l"/>
              </a:tabLst>
            </a:pPr>
            <a:endParaRPr lang="ru-RU" sz="28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41413997"/>
              </p:ext>
            </p:extLst>
          </p:nvPr>
        </p:nvGraphicFramePr>
        <p:xfrm>
          <a:off x="323528" y="1052736"/>
          <a:ext cx="8568952" cy="5537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979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475656" y="1052736"/>
            <a:ext cx="6875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  <a:tabLst>
                <a:tab pos="2333625" algn="l"/>
              </a:tabLst>
            </a:pPr>
            <a:endParaRPr lang="ru-RU" sz="28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559464542"/>
              </p:ext>
            </p:extLst>
          </p:nvPr>
        </p:nvGraphicFramePr>
        <p:xfrm>
          <a:off x="0" y="692696"/>
          <a:ext cx="9144000" cy="5792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727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46896"/>
            <a:ext cx="85689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Процедура утверждения </a:t>
            </a:r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областных стандартов предоставления гражданам социальных </a:t>
            </a: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услуг</a:t>
            </a:r>
            <a:endParaRPr lang="ru-RU" sz="2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9721227"/>
              </p:ext>
            </p:extLst>
          </p:nvPr>
        </p:nvGraphicFramePr>
        <p:xfrm>
          <a:off x="215516" y="1628800"/>
          <a:ext cx="8784976" cy="4928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143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46896"/>
            <a:ext cx="85689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Процедура утверждения </a:t>
            </a:r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областных стандартов предоставления гражданам социальных </a:t>
            </a: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услуг</a:t>
            </a:r>
            <a:endParaRPr lang="ru-RU" sz="2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685807989"/>
              </p:ext>
            </p:extLst>
          </p:nvPr>
        </p:nvGraphicFramePr>
        <p:xfrm>
          <a:off x="215516" y="1628800"/>
          <a:ext cx="8784976" cy="4928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037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828305116"/>
              </p:ext>
            </p:extLst>
          </p:nvPr>
        </p:nvGraphicFramePr>
        <p:xfrm>
          <a:off x="107504" y="1397000"/>
          <a:ext cx="88569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288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ChangeArrowheads="1"/>
          </p:cNvSpPr>
          <p:nvPr/>
        </p:nvSpPr>
        <p:spPr bwMode="auto">
          <a:xfrm>
            <a:off x="107504" y="764704"/>
            <a:ext cx="8856984" cy="266429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>
              <a:spcBef>
                <a:spcPct val="40000"/>
              </a:spcBef>
            </a:pPr>
            <a:r>
              <a:rPr lang="ru-RU" sz="2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Приказом </a:t>
            </a:r>
            <a:r>
              <a:rPr lang="ru-RU" sz="2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Министерства социальной политики Свердловской области от </a:t>
            </a:r>
            <a:r>
              <a:rPr lang="ru-RU" sz="2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27.12.2012 № </a:t>
            </a:r>
            <a:r>
              <a:rPr lang="ru-RU" sz="2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1241  утверждена государственная программа «Социальная поддержка и социальное обслуживание населения в Свердловской области» на 2013 - 2015 годы</a:t>
            </a:r>
            <a:r>
              <a:rPr lang="ru-RU" sz="2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»</a:t>
            </a:r>
            <a:endParaRPr lang="ru-RU" sz="29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475656" y="1052736"/>
            <a:ext cx="6875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  <a:tabLst>
                <a:tab pos="2333625" algn="l"/>
              </a:tabLst>
            </a:pPr>
            <a:endParaRPr lang="ru-RU" sz="28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7504" y="3573016"/>
            <a:ext cx="8856984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ct val="40000"/>
              </a:spcBef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Государственная программа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– расходное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обязательство ГРБС, включающее средства федерального, областного и местного бюджетов, а также внебюджетных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источников </a:t>
            </a:r>
          </a:p>
          <a:p>
            <a:pPr algn="just">
              <a:spcBef>
                <a:spcPct val="40000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Каждая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государственная программа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– приложение к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Областному закону «Об областном бюджете на 2014 год и плановый период 2015 и 2016 годов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»</a:t>
            </a:r>
            <a:endParaRPr lang="ru-RU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74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581429436"/>
              </p:ext>
            </p:extLst>
          </p:nvPr>
        </p:nvGraphicFramePr>
        <p:xfrm>
          <a:off x="107504" y="692696"/>
          <a:ext cx="8928992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27747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475656" y="1052736"/>
            <a:ext cx="6875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  <a:tabLst>
                <a:tab pos="2333625" algn="l"/>
              </a:tabLst>
            </a:pPr>
            <a:endParaRPr lang="ru-RU" sz="28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56322487"/>
              </p:ext>
            </p:extLst>
          </p:nvPr>
        </p:nvGraphicFramePr>
        <p:xfrm>
          <a:off x="179512" y="908720"/>
          <a:ext cx="885698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160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475656" y="1052736"/>
            <a:ext cx="6875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  <a:tabLst>
                <a:tab pos="2333625" algn="l"/>
              </a:tabLst>
            </a:pPr>
            <a:endParaRPr lang="ru-RU" sz="28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60186" y="575640"/>
            <a:ext cx="640871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Принцип </a:t>
            </a:r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эффективности использования бюджетных средств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66669" y="1902048"/>
            <a:ext cx="8208912" cy="426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ct val="40000"/>
              </a:spcBef>
            </a:pP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составлении и исполнении бюджетов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участники бюджетного процесса должны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исходить из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необходимости достижения заданных результатов с использованием наименьшего объема средств (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экономности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(или) достижения наилучшего результата с использованием определенного бюджетом объема средств (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результативности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77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475656" y="980728"/>
            <a:ext cx="6875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  <a:tabLst>
                <a:tab pos="2333625" algn="l"/>
              </a:tabLst>
            </a:pPr>
            <a:endParaRPr lang="ru-RU" sz="28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194961021"/>
              </p:ext>
            </p:extLst>
          </p:nvPr>
        </p:nvGraphicFramePr>
        <p:xfrm>
          <a:off x="827584" y="701431"/>
          <a:ext cx="748883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Выноска со стрелкой вверх 3"/>
          <p:cNvSpPr/>
          <p:nvPr/>
        </p:nvSpPr>
        <p:spPr>
          <a:xfrm>
            <a:off x="251520" y="4157815"/>
            <a:ext cx="8640960" cy="2304539"/>
          </a:xfrm>
          <a:prstGeom prst="upArrowCallout">
            <a:avLst>
              <a:gd name="adj1" fmla="val 25000"/>
              <a:gd name="adj2" fmla="val 14340"/>
              <a:gd name="adj3" fmla="val 25000"/>
              <a:gd name="adj4" fmla="val 6497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31540" y="5157192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стратегическая цель – повышение уровня и качества жизни граждан, нуждающихся в социальной защите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5612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4745" y="605332"/>
            <a:ext cx="644022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Задачи государственной </a:t>
            </a: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программы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672693290"/>
              </p:ext>
            </p:extLst>
          </p:nvPr>
        </p:nvGraphicFramePr>
        <p:xfrm>
          <a:off x="107504" y="1196752"/>
          <a:ext cx="885698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47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475656" y="980728"/>
            <a:ext cx="6875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ts val="2400"/>
              </a:lnSpc>
              <a:tabLst>
                <a:tab pos="2333625" algn="l"/>
              </a:tabLst>
            </a:pPr>
            <a:endParaRPr lang="ru-RU" sz="2800" b="1" dirty="0">
              <a:solidFill>
                <a:srgbClr val="122E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217799326"/>
              </p:ext>
            </p:extLst>
          </p:nvPr>
        </p:nvGraphicFramePr>
        <p:xfrm>
          <a:off x="179512" y="836712"/>
          <a:ext cx="8712968" cy="5720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284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77775128"/>
              </p:ext>
            </p:extLst>
          </p:nvPr>
        </p:nvGraphicFramePr>
        <p:xfrm>
          <a:off x="107504" y="764704"/>
          <a:ext cx="885698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126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Размеры  </a:t>
            </a:r>
            <a:r>
              <a:rPr lang="ru-RU" sz="2400" b="1" dirty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среднемесячной заработной платы по категориям </a:t>
            </a:r>
            <a:r>
              <a:rPr lang="ru-RU" sz="2400" b="1" dirty="0" smtClean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работников на 1 августа (тысяч рублей)</a:t>
            </a:r>
            <a:r>
              <a:rPr lang="ru-RU" sz="2400" dirty="0">
                <a:solidFill>
                  <a:srgbClr val="6C52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6C52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>
              <a:solidFill>
                <a:srgbClr val="6C52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7981950" y="6381750"/>
            <a:ext cx="1162050" cy="365125"/>
          </a:xfrm>
          <a:prstGeom prst="rect">
            <a:avLst/>
          </a:prstGeom>
        </p:spPr>
        <p:txBody>
          <a:bodyPr/>
          <a:lstStyle/>
          <a:p>
            <a:pPr algn="ctr"/>
            <a:fld id="{52A6A2ED-C77A-46D0-9BDA-59A15A90B5E2}" type="slidenum">
              <a:rPr lang="ru-RU" sz="1100" smtClean="0">
                <a:solidFill>
                  <a:prstClr val="black"/>
                </a:solidFill>
              </a:rPr>
              <a:pPr algn="ctr"/>
              <a:t>15</a:t>
            </a:fld>
            <a:endParaRPr lang="ru-RU" sz="1100">
              <a:solidFill>
                <a:prstClr val="black"/>
              </a:solidFill>
            </a:endParaRP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1278297"/>
              </p:ext>
            </p:extLst>
          </p:nvPr>
        </p:nvGraphicFramePr>
        <p:xfrm>
          <a:off x="539552" y="1484784"/>
          <a:ext cx="8352928" cy="4934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473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Размеры  </a:t>
            </a:r>
            <a:r>
              <a:rPr lang="ru-RU" sz="2400" b="1" dirty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среднемесячной заработной платы по категориям </a:t>
            </a:r>
            <a:r>
              <a:rPr lang="ru-RU" sz="2400" b="1" dirty="0" smtClean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работников (тысяч рублей)</a:t>
            </a:r>
            <a:r>
              <a:rPr lang="ru-RU" sz="2400" dirty="0">
                <a:solidFill>
                  <a:srgbClr val="6C52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6C52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>
              <a:solidFill>
                <a:srgbClr val="6C52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7981950" y="6381750"/>
            <a:ext cx="1162050" cy="365125"/>
          </a:xfrm>
          <a:prstGeom prst="rect">
            <a:avLst/>
          </a:prstGeom>
        </p:spPr>
        <p:txBody>
          <a:bodyPr/>
          <a:lstStyle/>
          <a:p>
            <a:pPr algn="ctr"/>
            <a:fld id="{52A6A2ED-C77A-46D0-9BDA-59A15A90B5E2}" type="slidenum">
              <a:rPr lang="ru-RU" sz="1100" smtClean="0">
                <a:solidFill>
                  <a:prstClr val="black"/>
                </a:solidFill>
              </a:rPr>
              <a:pPr algn="ctr"/>
              <a:t>16</a:t>
            </a:fld>
            <a:endParaRPr lang="ru-RU" sz="1100">
              <a:solidFill>
                <a:prstClr val="black"/>
              </a:solidFill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5901404"/>
              </p:ext>
            </p:extLst>
          </p:nvPr>
        </p:nvGraphicFramePr>
        <p:xfrm>
          <a:off x="179512" y="1340768"/>
          <a:ext cx="8926388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0134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5272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Благодарю за внимание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17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Методдень 22.08.2013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155</TotalTime>
  <Words>755</Words>
  <Application>Microsoft Office PowerPoint</Application>
  <PresentationFormat>Экран (4:3)</PresentationFormat>
  <Paragraphs>72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Шаблон презентации на 14082013(2)</vt:lpstr>
      <vt:lpstr>Методдень 22.08.2013</vt:lpstr>
      <vt:lpstr>«Переход к программно-целевому принципу формирования бюджета по системе социальной политики Свердловской области. Достижение установленных параметров повышения заработной платы социальных работников»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Размеры  среднемесячной заработной платы по категориям работников на 1 августа (тысяч рублей) </vt:lpstr>
      <vt:lpstr>Размеры  среднемесячной заработной платы по категориям работников (тысяч рублей) 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Гурина Инна Петровна</cp:lastModifiedBy>
  <cp:revision>26</cp:revision>
  <dcterms:created xsi:type="dcterms:W3CDTF">2013-09-24T14:29:11Z</dcterms:created>
  <dcterms:modified xsi:type="dcterms:W3CDTF">2013-10-10T11:26:24Z</dcterms:modified>
</cp:coreProperties>
</file>