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75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4" r:id="rId13"/>
    <p:sldId id="305" r:id="rId14"/>
    <p:sldId id="290" r:id="rId15"/>
    <p:sldId id="292" r:id="rId16"/>
    <p:sldId id="293" r:id="rId17"/>
    <p:sldId id="303" r:id="rId18"/>
    <p:sldId id="274" r:id="rId1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87" d="100"/>
          <a:sy n="87" d="100"/>
        </p:scale>
        <p:origin x="-108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07870A5-693A-4EFA-8467-572EC6E76E09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45AB0176-124C-42FF-A36C-6B171785AF38}" type="datetimeFigureOut">
              <a:rPr lang="ru-RU" smtClean="0"/>
              <a:t>27.09.2013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Эффективный контракт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0816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Трудовой договор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620000" cy="424847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800" b="1" dirty="0" smtClean="0"/>
              <a:t>Постановление Правительства Российской Федерации от 12.04.2013 № 329 «О типовой форме трудового договора с руководителем государственного (муниципального) </a:t>
            </a:r>
            <a:r>
              <a:rPr lang="ru-RU" sz="2800" b="1" dirty="0" smtClean="0"/>
              <a:t>учреждения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Приказ Минтруда России от 26.04.2013 № 137н «Об утверждении рекомендаций по оформлению трудовых отношений с работником государственного (</a:t>
            </a:r>
            <a:r>
              <a:rPr lang="ru-RU" sz="2800" b="1" dirty="0" err="1" smtClean="0"/>
              <a:t>муниципаль-ного</a:t>
            </a:r>
            <a:r>
              <a:rPr lang="ru-RU" sz="2800" b="1" dirty="0" smtClean="0"/>
              <a:t>) учреждения при введении эффективного контракта</a:t>
            </a:r>
            <a:r>
              <a:rPr lang="ru-RU" sz="2800" b="1" dirty="0" smtClean="0"/>
              <a:t>»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20945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Трудовой договор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620000" cy="424847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800" b="1" dirty="0" smtClean="0"/>
              <a:t>Постановление Правительства Свердловской области от 26.02.2013 № 226-ПП «Об утверждении Плана мероприятий («дорожной карты») «Повышение эффективности и качества услуг в сфере социального обслуживания населения Свердловской области (2013-2018 годы</a:t>
            </a:r>
            <a:r>
              <a:rPr lang="ru-RU" sz="2800" b="1" dirty="0" smtClean="0"/>
              <a:t>)»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Приказ Министерства социальной политики Свердловской области от 17.05.2013 № 304 «Об исполнении Плана мероприятий…»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9579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Трудовой договор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8208912" cy="5256584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/>
              <a:t>Общие </a:t>
            </a:r>
            <a:r>
              <a:rPr lang="ru-RU" sz="2800" b="1" dirty="0" smtClean="0"/>
              <a:t>положения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Права и обязанности </a:t>
            </a:r>
            <a:r>
              <a:rPr lang="ru-RU" sz="2800" b="1" dirty="0" smtClean="0"/>
              <a:t>Руководителя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Права и обязанности Представителя </a:t>
            </a:r>
            <a:r>
              <a:rPr lang="ru-RU" sz="2800" b="1" dirty="0" smtClean="0"/>
              <a:t>работодателя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Рабочее время и время отдыха </a:t>
            </a:r>
            <a:r>
              <a:rPr lang="ru-RU" sz="2800" b="1" dirty="0" smtClean="0"/>
              <a:t>Руководителя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Оплата труда </a:t>
            </a:r>
            <a:r>
              <a:rPr lang="ru-RU" sz="2800" b="1" dirty="0" smtClean="0"/>
              <a:t>Руководителя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Ответственность </a:t>
            </a:r>
            <a:r>
              <a:rPr lang="ru-RU" sz="2800" b="1" dirty="0" smtClean="0"/>
              <a:t>Руководителя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Социальное страхование и социальные </a:t>
            </a:r>
            <a:r>
              <a:rPr lang="ru-RU" sz="2800" b="1" dirty="0" smtClean="0"/>
              <a:t>гарантии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Изменение и прекращение Трудового договора</a:t>
            </a:r>
          </a:p>
          <a:p>
            <a:pPr algn="just"/>
            <a:endParaRPr lang="ru-RU" sz="2800" b="1" dirty="0" smtClean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9101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6624736"/>
          </a:xfrm>
        </p:spPr>
        <p:txBody>
          <a:bodyPr>
            <a:normAutofit fontScale="85000" lnSpcReduction="20000"/>
          </a:bodyPr>
          <a:lstStyle/>
          <a:p>
            <a:pPr algn="just"/>
            <a:endParaRPr lang="ru-RU" sz="2800" b="1" dirty="0" smtClean="0"/>
          </a:p>
          <a:p>
            <a:pPr marL="114300" indent="0" algn="just">
              <a:buNone/>
            </a:pPr>
            <a:r>
              <a:rPr lang="ru-RU" sz="3100" b="1" dirty="0"/>
              <a:t>4. Руководитель </a:t>
            </a:r>
            <a:r>
              <a:rPr lang="ru-RU" sz="3100" b="1" dirty="0" smtClean="0"/>
              <a:t>имеет право на:</a:t>
            </a:r>
            <a:endParaRPr lang="ru-RU" sz="3100" b="1" dirty="0"/>
          </a:p>
          <a:p>
            <a:pPr algn="just"/>
            <a:r>
              <a:rPr lang="ru-RU" sz="3100" b="1" dirty="0"/>
              <a:t>утверждение в установленном порядке структуры и штатного расписания учреждения, принятие локальных нормативных актов, утверждение положений о структурных подразделениях, а также о филиалах и представительствах учреждения (при их наличии</a:t>
            </a:r>
            <a:r>
              <a:rPr lang="ru-RU" sz="3100" b="1" dirty="0" smtClean="0"/>
              <a:t>)</a:t>
            </a:r>
            <a:endParaRPr lang="ru-RU" sz="3100" b="1" dirty="0"/>
          </a:p>
          <a:p>
            <a:pPr algn="just"/>
            <a:r>
              <a:rPr lang="ru-RU" sz="3100" b="1" dirty="0" smtClean="0"/>
              <a:t>ведение </a:t>
            </a:r>
            <a:r>
              <a:rPr lang="ru-RU" sz="3100" b="1" dirty="0"/>
              <a:t>коллективных переговоров </a:t>
            </a:r>
            <a:r>
              <a:rPr lang="ru-RU" sz="3100" b="1" dirty="0" smtClean="0"/>
              <a:t>и </a:t>
            </a:r>
            <a:r>
              <a:rPr lang="ru-RU" sz="3100" b="1" dirty="0"/>
              <a:t>заключение коллективных </a:t>
            </a:r>
            <a:r>
              <a:rPr lang="ru-RU" sz="3100" b="1" dirty="0" smtClean="0"/>
              <a:t>договоров</a:t>
            </a:r>
            <a:endParaRPr lang="ru-RU" sz="3100" b="1" dirty="0" smtClean="0"/>
          </a:p>
          <a:p>
            <a:pPr algn="just"/>
            <a:r>
              <a:rPr lang="ru-RU" sz="3100" b="1" dirty="0"/>
              <a:t>решение иных вопросов, отнесенных законодательством Российской Федерации, уставом учреждения и настоящим трудовым договором к компетенции </a:t>
            </a:r>
            <a:r>
              <a:rPr lang="ru-RU" sz="3100" b="1" dirty="0" smtClean="0"/>
              <a:t>руководителя</a:t>
            </a:r>
            <a:endParaRPr lang="ru-RU" sz="3100" b="1" dirty="0"/>
          </a:p>
          <a:p>
            <a:pPr algn="just"/>
            <a:r>
              <a:rPr lang="ru-RU" sz="3100" b="1" dirty="0" smtClean="0"/>
              <a:t>получение </a:t>
            </a:r>
            <a:r>
              <a:rPr lang="ru-RU" sz="3100" b="1" dirty="0"/>
              <a:t>своевременно и в полном объеме заработной </a:t>
            </a:r>
            <a:r>
              <a:rPr lang="ru-RU" sz="3100" b="1" dirty="0" smtClean="0"/>
              <a:t>платы</a:t>
            </a:r>
            <a:endParaRPr lang="ru-RU" sz="3100" b="1" dirty="0"/>
          </a:p>
          <a:p>
            <a:pPr algn="just"/>
            <a:r>
              <a:rPr lang="ru-RU" sz="3100" b="1" dirty="0" smtClean="0"/>
              <a:t>предоставление </a:t>
            </a:r>
            <a:r>
              <a:rPr lang="ru-RU" sz="3100" b="1" dirty="0"/>
              <a:t>ежегодного оплачиваемого </a:t>
            </a:r>
            <a:r>
              <a:rPr lang="ru-RU" sz="3100" b="1" dirty="0" smtClean="0"/>
              <a:t>отпуска</a:t>
            </a:r>
            <a:endParaRPr lang="ru-RU" sz="3100" b="1" dirty="0"/>
          </a:p>
          <a:p>
            <a:pPr algn="just"/>
            <a:r>
              <a:rPr lang="ru-RU" sz="3100" b="1" dirty="0" smtClean="0"/>
              <a:t>повышение </a:t>
            </a:r>
            <a:r>
              <a:rPr lang="ru-RU" sz="3100" b="1" dirty="0" smtClean="0"/>
              <a:t>квалификации</a:t>
            </a:r>
            <a:endParaRPr lang="ru-RU" sz="3100" b="1" dirty="0"/>
          </a:p>
          <a:p>
            <a:pPr algn="just"/>
            <a:endParaRPr lang="ru-RU" sz="3100" b="1" dirty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746032"/>
              </p:ext>
            </p:extLst>
          </p:nvPr>
        </p:nvGraphicFramePr>
        <p:xfrm>
          <a:off x="251520" y="0"/>
          <a:ext cx="7632848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632848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Дополнения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909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6624736"/>
          </a:xfrm>
        </p:spPr>
        <p:txBody>
          <a:bodyPr>
            <a:normAutofit fontScale="77500" lnSpcReduction="20000"/>
          </a:bodyPr>
          <a:lstStyle/>
          <a:p>
            <a:pPr algn="just"/>
            <a:endParaRPr lang="ru-RU" sz="2800" b="1" dirty="0" smtClean="0"/>
          </a:p>
          <a:p>
            <a:pPr marL="114300" indent="0" algn="just">
              <a:buNone/>
            </a:pPr>
            <a:r>
              <a:rPr lang="ru-RU" sz="3100" b="1" dirty="0"/>
              <a:t>5. Руководитель обязан:</a:t>
            </a:r>
          </a:p>
          <a:p>
            <a:pPr algn="just"/>
            <a:r>
              <a:rPr lang="ru-RU" sz="3100" b="1" dirty="0"/>
              <a:t> </a:t>
            </a:r>
            <a:r>
              <a:rPr lang="ru-RU" sz="3100" b="1" dirty="0" smtClean="0"/>
              <a:t>обеспечивать </a:t>
            </a:r>
            <a:r>
              <a:rPr lang="ru-RU" sz="3100" b="1" dirty="0"/>
              <a:t>эффективную деятельность учреждения и его структурных подразделений, организацию административно-хозяйственной, финансовой и иной деятельности </a:t>
            </a:r>
            <a:r>
              <a:rPr lang="ru-RU" sz="3100" b="1" dirty="0" smtClean="0"/>
              <a:t>учреждения</a:t>
            </a:r>
            <a:endParaRPr lang="ru-RU" sz="3100" b="1" dirty="0"/>
          </a:p>
          <a:p>
            <a:pPr algn="just"/>
            <a:r>
              <a:rPr lang="ru-RU" sz="3100" b="1" dirty="0" smtClean="0"/>
              <a:t>обеспечивать </a:t>
            </a:r>
            <a:r>
              <a:rPr lang="ru-RU" sz="3100" b="1" dirty="0"/>
              <a:t>выполнение государственного задания, установленного Министерством социальной политики Свердловской области, за счет средств, предоставленных в форме субсидий на финансовое обеспечение выполнения государственного </a:t>
            </a:r>
            <a:r>
              <a:rPr lang="ru-RU" sz="3100" b="1" dirty="0" smtClean="0"/>
              <a:t>задания</a:t>
            </a:r>
            <a:endParaRPr lang="ru-RU" sz="3100" b="1" dirty="0" smtClean="0"/>
          </a:p>
          <a:p>
            <a:pPr algn="just"/>
            <a:r>
              <a:rPr lang="ru-RU" sz="3100" b="1" dirty="0" smtClean="0"/>
              <a:t>обеспечивать </a:t>
            </a:r>
            <a:r>
              <a:rPr lang="ru-RU" sz="3100" b="1" dirty="0"/>
              <a:t>работникам учреждения безопасные условия труда, соответствующие государственным нормативным требованиям охраны труда, а также социальные гарантии в соответствии с законодательством Российской </a:t>
            </a:r>
            <a:r>
              <a:rPr lang="ru-RU" sz="3100" b="1" dirty="0" smtClean="0"/>
              <a:t>Федерации</a:t>
            </a:r>
            <a:endParaRPr lang="ru-RU" sz="3100" b="1" dirty="0"/>
          </a:p>
          <a:p>
            <a:pPr algn="just"/>
            <a:r>
              <a:rPr lang="ru-RU" sz="3100" b="1" dirty="0"/>
              <a:t> </a:t>
            </a:r>
            <a:r>
              <a:rPr lang="ru-RU" sz="3100" b="1" dirty="0" smtClean="0"/>
              <a:t>создавать </a:t>
            </a:r>
            <a:r>
              <a:rPr lang="ru-RU" sz="3100" b="1" dirty="0"/>
              <a:t>и соблюдать условия, обеспечивающие деятельность представителей  работников, в соответствии с трудовым законодательством, коллективным договором </a:t>
            </a:r>
          </a:p>
          <a:p>
            <a:pPr marL="114300" indent="0" algn="just">
              <a:buNone/>
            </a:pPr>
            <a:r>
              <a:rPr lang="ru-RU" sz="3100" b="1" dirty="0" smtClean="0"/>
              <a:t>   и </a:t>
            </a:r>
            <a:r>
              <a:rPr lang="ru-RU" sz="3100" b="1" dirty="0" smtClean="0"/>
              <a:t>соглашениями</a:t>
            </a:r>
            <a:endParaRPr lang="ru-RU" sz="3100" b="1" dirty="0"/>
          </a:p>
          <a:p>
            <a:pPr algn="just"/>
            <a:endParaRPr lang="ru-RU" sz="3100" b="1" dirty="0"/>
          </a:p>
          <a:p>
            <a:pPr algn="just"/>
            <a:endParaRPr lang="ru-RU" sz="2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217350"/>
              </p:ext>
            </p:extLst>
          </p:nvPr>
        </p:nvGraphicFramePr>
        <p:xfrm>
          <a:off x="251520" y="0"/>
          <a:ext cx="7632848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632848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Дополнения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895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6381328"/>
          </a:xfrm>
        </p:spPr>
        <p:txBody>
          <a:bodyPr>
            <a:normAutofit fontScale="77500" lnSpcReduction="20000"/>
          </a:bodyPr>
          <a:lstStyle/>
          <a:p>
            <a:pPr algn="just"/>
            <a:endParaRPr lang="ru-RU" sz="2800" b="1" dirty="0" smtClean="0"/>
          </a:p>
          <a:p>
            <a:pPr algn="just"/>
            <a:r>
              <a:rPr lang="ru-RU" sz="3100" b="1" dirty="0"/>
              <a:t> </a:t>
            </a:r>
            <a:r>
              <a:rPr lang="ru-RU" sz="3100" b="1" dirty="0" smtClean="0"/>
              <a:t>обеспечивать </a:t>
            </a:r>
            <a:r>
              <a:rPr lang="ru-RU" sz="3100" b="1" dirty="0"/>
              <a:t>разработку в установленном порядке правил внутреннего трудового </a:t>
            </a:r>
            <a:r>
              <a:rPr lang="ru-RU" sz="3100" b="1" dirty="0" smtClean="0"/>
              <a:t>распорядка</a:t>
            </a:r>
            <a:endParaRPr lang="ru-RU" sz="3100" b="1" dirty="0"/>
          </a:p>
          <a:p>
            <a:pPr algn="just"/>
            <a:r>
              <a:rPr lang="ru-RU" sz="3100" b="1" dirty="0" smtClean="0"/>
              <a:t>требовать </a:t>
            </a:r>
            <a:r>
              <a:rPr lang="ru-RU" sz="3100" b="1" dirty="0"/>
              <a:t>соблюдения работниками учреждения правил внутреннего трудового </a:t>
            </a:r>
            <a:r>
              <a:rPr lang="ru-RU" sz="3100" b="1" dirty="0" smtClean="0"/>
              <a:t>распорядка</a:t>
            </a:r>
            <a:endParaRPr lang="ru-RU" sz="3100" b="1" dirty="0" smtClean="0"/>
          </a:p>
          <a:p>
            <a:pPr algn="just"/>
            <a:r>
              <a:rPr lang="ru-RU" sz="3100" b="1" dirty="0"/>
              <a:t>представлять Представителю работодателя проекты планов деятельности учреждения и отчеты об исполнении этих планов в порядке и сроки, которые установлены законодательством Свердловской области, приказами Министерства социальной политики Свердловской </a:t>
            </a:r>
            <a:r>
              <a:rPr lang="ru-RU" sz="3100" b="1" dirty="0" smtClean="0"/>
              <a:t>области</a:t>
            </a:r>
            <a:endParaRPr lang="ru-RU" sz="3100" b="1" dirty="0"/>
          </a:p>
          <a:p>
            <a:pPr algn="just"/>
            <a:r>
              <a:rPr lang="ru-RU" sz="3100" b="1" dirty="0" smtClean="0"/>
              <a:t>обеспечивать </a:t>
            </a:r>
            <a:r>
              <a:rPr lang="ru-RU" sz="3100" b="1" dirty="0"/>
              <a:t>своевременное выполнение нормативных правовых актов и локальных нормативных актов Представителя работодателя, заданий и поручений Министра социальной политики Свердловской области, не допускать нарушений сроков представления бюджетной, бухгалтерской отчетности, финансовой и статистической </a:t>
            </a:r>
            <a:r>
              <a:rPr lang="ru-RU" sz="3100" b="1" dirty="0" smtClean="0"/>
              <a:t>информации</a:t>
            </a:r>
            <a:endParaRPr lang="ru-RU" sz="3100" b="1" dirty="0" smtClean="0"/>
          </a:p>
          <a:p>
            <a:pPr algn="just"/>
            <a:endParaRPr lang="ru-RU" sz="2800" b="1" dirty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845827"/>
              </p:ext>
            </p:extLst>
          </p:nvPr>
        </p:nvGraphicFramePr>
        <p:xfrm>
          <a:off x="251520" y="0"/>
          <a:ext cx="7632848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632848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Дополнения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835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6624736"/>
          </a:xfrm>
        </p:spPr>
        <p:txBody>
          <a:bodyPr>
            <a:normAutofit fontScale="77500" lnSpcReduction="20000"/>
          </a:bodyPr>
          <a:lstStyle/>
          <a:p>
            <a:pPr algn="just"/>
            <a:endParaRPr lang="ru-RU" sz="2800" b="1" dirty="0" smtClean="0"/>
          </a:p>
          <a:p>
            <a:pPr algn="just"/>
            <a:r>
              <a:rPr lang="ru-RU" sz="3100" b="1" dirty="0"/>
              <a:t>своевременно информировать Представителя работодателя о начале проведения проверок деятельности учреждения контрольными и правоохранительными органами </a:t>
            </a:r>
            <a:r>
              <a:rPr lang="ru-RU" sz="3100" b="1" dirty="0" smtClean="0"/>
              <a:t>и </a:t>
            </a:r>
            <a:r>
              <a:rPr lang="ru-RU" sz="3100" b="1" dirty="0"/>
              <a:t>об их результатах, о случаях привлечения работников учреждения к административной и уголовной ответственности, связанных с их работой в учреждении, а также незамедлительно сообщать о случаях возникновения в учреждении ситуации, представляющей угрозу жизни и </a:t>
            </a:r>
            <a:r>
              <a:rPr lang="ru-RU" sz="3100" b="1" dirty="0" smtClean="0"/>
              <a:t>здоровью</a:t>
            </a:r>
            <a:endParaRPr lang="ru-RU" sz="3100" b="1" dirty="0"/>
          </a:p>
          <a:p>
            <a:pPr algn="just"/>
            <a:r>
              <a:rPr lang="ru-RU" sz="3100" b="1" dirty="0" smtClean="0"/>
              <a:t>осуществить </a:t>
            </a:r>
            <a:r>
              <a:rPr lang="ru-RU" sz="3100" b="1" dirty="0"/>
              <a:t>при расторжении настоящего трудового договора передачу дел учреждения вновь назначенному руководителю в установленном </a:t>
            </a:r>
            <a:r>
              <a:rPr lang="ru-RU" sz="3100" b="1" dirty="0" smtClean="0"/>
              <a:t>порядке</a:t>
            </a:r>
            <a:endParaRPr lang="ru-RU" sz="3100" b="1" dirty="0"/>
          </a:p>
          <a:p>
            <a:pPr algn="just"/>
            <a:r>
              <a:rPr lang="ru-RU" sz="3100" b="1" dirty="0" smtClean="0"/>
              <a:t>представлять </a:t>
            </a:r>
            <a:r>
              <a:rPr lang="ru-RU" sz="3100" b="1" dirty="0"/>
              <a:t>в случае изменения персональных данных соответствующие документы Представителю работодателя в течение 10 рабочих </a:t>
            </a:r>
            <a:r>
              <a:rPr lang="ru-RU" sz="3100" b="1" dirty="0" smtClean="0"/>
              <a:t>дней</a:t>
            </a:r>
            <a:endParaRPr lang="ru-RU" sz="3100" b="1" dirty="0" smtClean="0"/>
          </a:p>
          <a:p>
            <a:pPr algn="just"/>
            <a:r>
              <a:rPr lang="ru-RU" sz="3100" b="1" dirty="0"/>
              <a:t>информировать Представителя работодателя о своей временной нетрудоспособности, а также об отсутствии на рабочем месте по другим уважительным </a:t>
            </a:r>
            <a:r>
              <a:rPr lang="ru-RU" sz="3100" b="1" dirty="0" smtClean="0"/>
              <a:t>причинам</a:t>
            </a:r>
            <a:endParaRPr lang="ru-RU" sz="3100" b="1" dirty="0"/>
          </a:p>
          <a:p>
            <a:pPr algn="just"/>
            <a:endParaRPr lang="ru-RU" sz="2800" b="1" dirty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593503"/>
              </p:ext>
            </p:extLst>
          </p:nvPr>
        </p:nvGraphicFramePr>
        <p:xfrm>
          <a:off x="251520" y="0"/>
          <a:ext cx="7632848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632848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Дополнения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93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5400600"/>
          </a:xfrm>
        </p:spPr>
        <p:txBody>
          <a:bodyPr>
            <a:normAutofit fontScale="85000" lnSpcReduction="10000"/>
          </a:bodyPr>
          <a:lstStyle/>
          <a:p>
            <a:pPr algn="just"/>
            <a:endParaRPr lang="ru-RU" sz="2800" b="1" dirty="0" smtClean="0"/>
          </a:p>
          <a:p>
            <a:pPr algn="just"/>
            <a:r>
              <a:rPr lang="ru-RU" sz="3100" b="1" dirty="0"/>
              <a:t>представлять Представителю работодателя в установленном порядке сведения </a:t>
            </a:r>
            <a:r>
              <a:rPr lang="ru-RU" sz="3100" b="1" dirty="0" smtClean="0"/>
              <a:t>о </a:t>
            </a:r>
            <a:r>
              <a:rPr lang="ru-RU" sz="3100" b="1" dirty="0"/>
              <a:t>своих доходах, об имуществе и обязательствах имущественного характера, а также </a:t>
            </a:r>
            <a:r>
              <a:rPr lang="ru-RU" sz="3100" b="1" dirty="0" smtClean="0"/>
              <a:t>о </a:t>
            </a:r>
            <a:r>
              <a:rPr lang="ru-RU" sz="3100" b="1" dirty="0"/>
              <a:t>доходах, об имуществе и обязательствах имущественного характера своих супруги (супруга) и несовершеннолетних </a:t>
            </a:r>
            <a:r>
              <a:rPr lang="ru-RU" sz="3100" b="1" dirty="0" smtClean="0"/>
              <a:t>детей</a:t>
            </a:r>
            <a:endParaRPr lang="ru-RU" sz="3100" b="1" dirty="0"/>
          </a:p>
          <a:p>
            <a:pPr algn="just"/>
            <a:r>
              <a:rPr lang="ru-RU" sz="3100" b="1" dirty="0" smtClean="0"/>
              <a:t>обеспечивать </a:t>
            </a:r>
            <a:r>
              <a:rPr lang="ru-RU" sz="3100" b="1" dirty="0"/>
              <a:t>достижение контрольных показателей соотношения средней заработной платы отдельных категорий работников учреждения со средней заработной платой в Свердловской </a:t>
            </a:r>
            <a:r>
              <a:rPr lang="ru-RU" sz="3100" b="1" dirty="0" smtClean="0"/>
              <a:t>области</a:t>
            </a:r>
            <a:endParaRPr lang="ru-RU" sz="3100" b="1" dirty="0"/>
          </a:p>
          <a:p>
            <a:pPr algn="just"/>
            <a:r>
              <a:rPr lang="ru-RU" sz="3100" b="1" dirty="0"/>
              <a:t> </a:t>
            </a:r>
            <a:r>
              <a:rPr lang="ru-RU" sz="3100" b="1" dirty="0" smtClean="0"/>
              <a:t>выполнять </a:t>
            </a:r>
            <a:r>
              <a:rPr lang="ru-RU" sz="3100" b="1" dirty="0"/>
              <a:t>иные обязанности, предусмотренные законодательством Российской Федерации, Свердловской области и уставом </a:t>
            </a:r>
            <a:r>
              <a:rPr lang="ru-RU" sz="3100" b="1" dirty="0" smtClean="0"/>
              <a:t>учреждения</a:t>
            </a:r>
            <a:endParaRPr lang="ru-RU" sz="3100" b="1" dirty="0"/>
          </a:p>
          <a:p>
            <a:pPr algn="just"/>
            <a:endParaRPr lang="ru-RU" sz="2800" b="1" dirty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314430"/>
              </p:ext>
            </p:extLst>
          </p:nvPr>
        </p:nvGraphicFramePr>
        <p:xfrm>
          <a:off x="251520" y="0"/>
          <a:ext cx="7632848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632848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Дополнения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278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5400600"/>
          </a:xfrm>
        </p:spPr>
        <p:txBody>
          <a:bodyPr>
            <a:normAutofit fontScale="85000" lnSpcReduction="10000"/>
          </a:bodyPr>
          <a:lstStyle/>
          <a:p>
            <a:pPr algn="just"/>
            <a:endParaRPr lang="ru-RU" sz="2800" b="1" dirty="0" smtClean="0"/>
          </a:p>
          <a:p>
            <a:pPr algn="just"/>
            <a:r>
              <a:rPr lang="ru-RU" sz="2800" b="1" dirty="0"/>
              <a:t>17. Заработная плата Руководителя состоит из должностного </a:t>
            </a:r>
            <a:r>
              <a:rPr lang="ru-RU" sz="2800" b="1" dirty="0" smtClean="0"/>
              <a:t>оклада, </a:t>
            </a:r>
            <a:r>
              <a:rPr lang="ru-RU" sz="2800" b="1" dirty="0"/>
              <a:t>выплат компенсационного и стимулирующего характера, устанавливаемых в соответствии </a:t>
            </a:r>
            <a:r>
              <a:rPr lang="ru-RU" sz="2800" b="1" dirty="0" smtClean="0"/>
              <a:t>с </a:t>
            </a:r>
            <a:r>
              <a:rPr lang="ru-RU" sz="2800" b="1" dirty="0"/>
              <a:t>нормативными правовыми актами Свердловской области (Приложение 1</a:t>
            </a:r>
            <a:r>
              <a:rPr lang="ru-RU" sz="2800" b="1" dirty="0" smtClean="0"/>
              <a:t>)</a:t>
            </a:r>
            <a:endParaRPr lang="ru-RU" sz="2800" b="1" dirty="0"/>
          </a:p>
          <a:p>
            <a:pPr algn="just"/>
            <a:r>
              <a:rPr lang="ru-RU" sz="2800" b="1" dirty="0"/>
              <a:t>18. Премиальные выплаты производятся Руководителю с учетом выполнения показателей эффективности деятельности (Приложение 2</a:t>
            </a:r>
            <a:r>
              <a:rPr lang="ru-RU" sz="2800" b="1" dirty="0" smtClean="0"/>
              <a:t>)</a:t>
            </a:r>
            <a:endParaRPr lang="ru-RU" sz="2800" b="1" dirty="0"/>
          </a:p>
          <a:p>
            <a:pPr algn="just"/>
            <a:r>
              <a:rPr lang="ru-RU" sz="2800" b="1" dirty="0"/>
              <a:t>19. Руководителю учреждения за счет экономии по фонду оплаты труда </a:t>
            </a:r>
            <a:r>
              <a:rPr lang="ru-RU" sz="2800" b="1" dirty="0" smtClean="0"/>
              <a:t>на </a:t>
            </a:r>
            <a:r>
              <a:rPr lang="ru-RU" sz="2800" b="1" dirty="0"/>
              <a:t>соответствующий финансовый год может выплачиваться единовременная материальная помощь в размере не более двух </a:t>
            </a:r>
            <a:r>
              <a:rPr lang="ru-RU" sz="2800" b="1" dirty="0" smtClean="0"/>
              <a:t>должностных окладов </a:t>
            </a:r>
            <a:r>
              <a:rPr lang="ru-RU" sz="2800" b="1" dirty="0"/>
              <a:t>в год, если данная выплата предусмотрена в локальном нормативном акте </a:t>
            </a:r>
            <a:r>
              <a:rPr lang="ru-RU" sz="2800" b="1" dirty="0" smtClean="0"/>
              <a:t>учреждения</a:t>
            </a:r>
            <a:endParaRPr lang="ru-RU" sz="2800" b="1" dirty="0"/>
          </a:p>
          <a:p>
            <a:pPr algn="just"/>
            <a:endParaRPr lang="ru-RU" sz="2800" b="1" dirty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510809"/>
              </p:ext>
            </p:extLst>
          </p:nvPr>
        </p:nvGraphicFramePr>
        <p:xfrm>
          <a:off x="251520" y="0"/>
          <a:ext cx="7632848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632848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Дополнения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748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5400600"/>
          </a:xfrm>
        </p:spPr>
        <p:txBody>
          <a:bodyPr>
            <a:normAutofit/>
          </a:bodyPr>
          <a:lstStyle/>
          <a:p>
            <a:pPr algn="just"/>
            <a:endParaRPr lang="ru-RU" sz="2800" b="1" dirty="0" smtClean="0"/>
          </a:p>
          <a:p>
            <a:pPr algn="just"/>
            <a:r>
              <a:rPr lang="ru-RU" sz="2400" b="1" dirty="0"/>
              <a:t>20. Заработная плата выплачивается Руководителю в сроки, установленные </a:t>
            </a:r>
            <a:r>
              <a:rPr lang="ru-RU" sz="2400" b="1" dirty="0" smtClean="0"/>
              <a:t>для </a:t>
            </a:r>
            <a:r>
              <a:rPr lang="ru-RU" sz="2400" b="1" dirty="0"/>
              <a:t>выплаты (перечисления) заработной платы работникам </a:t>
            </a:r>
            <a:r>
              <a:rPr lang="ru-RU" sz="2400" b="1" dirty="0" smtClean="0"/>
              <a:t>учреждения</a:t>
            </a:r>
            <a:endParaRPr lang="ru-RU" sz="2400" b="1" dirty="0"/>
          </a:p>
          <a:p>
            <a:pPr algn="just"/>
            <a:r>
              <a:rPr lang="ru-RU" sz="2400" b="1" dirty="0" smtClean="0"/>
              <a:t>21</a:t>
            </a:r>
            <a:r>
              <a:rPr lang="ru-RU" sz="2400" b="1" dirty="0"/>
              <a:t>. Заработная плата выплачивается Руководителю по месту работы или перечисляется по заявлению Руководителя на счет в </a:t>
            </a:r>
            <a:r>
              <a:rPr lang="ru-RU" sz="2400" b="1" dirty="0" smtClean="0"/>
              <a:t>банке</a:t>
            </a:r>
            <a:endParaRPr lang="ru-RU" sz="2400" b="1" dirty="0" smtClean="0"/>
          </a:p>
          <a:p>
            <a:pPr algn="just"/>
            <a:r>
              <a:rPr lang="ru-RU" sz="2400" b="1" dirty="0"/>
              <a:t>30. Настоящий трудовой договор может быть расторгнут в соответствии с пунктом </a:t>
            </a:r>
            <a:r>
              <a:rPr lang="ru-RU" sz="2400" b="1" dirty="0" smtClean="0"/>
              <a:t>3 </a:t>
            </a:r>
            <a:r>
              <a:rPr lang="ru-RU" sz="2400" b="1" dirty="0"/>
              <a:t>статьи 278 Трудового кодекса Российской Федерации в связи с превышением предельно допустимого значения просроченной кредиторской задолженности </a:t>
            </a:r>
            <a:r>
              <a:rPr lang="ru-RU" sz="2400" b="1" dirty="0" smtClean="0"/>
              <a:t>учреждения</a:t>
            </a:r>
            <a:endParaRPr lang="ru-RU" sz="2400" b="1" dirty="0"/>
          </a:p>
          <a:p>
            <a:pPr algn="just"/>
            <a:endParaRPr lang="ru-RU" sz="2400" b="1" dirty="0"/>
          </a:p>
          <a:p>
            <a:pPr algn="just"/>
            <a:endParaRPr lang="ru-RU" sz="2800" b="1" dirty="0"/>
          </a:p>
          <a:p>
            <a:pPr algn="just"/>
            <a:endParaRPr lang="ru-RU" sz="2800" b="1" dirty="0" smtClean="0"/>
          </a:p>
          <a:p>
            <a:pPr algn="just"/>
            <a:endParaRPr lang="ru-RU" sz="2800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9996752"/>
              </p:ext>
            </p:extLst>
          </p:nvPr>
        </p:nvGraphicFramePr>
        <p:xfrm>
          <a:off x="251520" y="0"/>
          <a:ext cx="7632848" cy="420624"/>
        </p:xfrm>
        <a:graphic>
          <a:graphicData uri="http://schemas.openxmlformats.org/drawingml/2006/table">
            <a:tbl>
              <a:tblPr firstRow="1" firstCol="1" bandRow="1"/>
              <a:tblGrid>
                <a:gridCol w="7632848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Дополнения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25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5400600"/>
          </a:xfrm>
        </p:spPr>
        <p:txBody>
          <a:bodyPr>
            <a:normAutofit/>
          </a:bodyPr>
          <a:lstStyle/>
          <a:p>
            <a:pPr algn="just"/>
            <a:endParaRPr lang="ru-RU" sz="2800" b="1" dirty="0" smtClean="0"/>
          </a:p>
          <a:p>
            <a:pPr marL="114300" indent="0" algn="just">
              <a:buNone/>
            </a:pPr>
            <a:endParaRPr lang="ru-RU" sz="2800" b="1" dirty="0"/>
          </a:p>
          <a:p>
            <a:pPr algn="just"/>
            <a:endParaRPr lang="ru-RU" sz="2800" b="1" dirty="0" smtClean="0"/>
          </a:p>
          <a:p>
            <a:pPr marL="114300" indent="0" algn="just">
              <a:buNone/>
            </a:pPr>
            <a:endParaRPr lang="ru-RU" sz="28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624"/>
            <a:ext cx="8208911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631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8388424" cy="5400600"/>
          </a:xfrm>
        </p:spPr>
        <p:txBody>
          <a:bodyPr>
            <a:normAutofit/>
          </a:bodyPr>
          <a:lstStyle/>
          <a:p>
            <a:pPr algn="just"/>
            <a:endParaRPr lang="ru-RU" sz="2800" b="1" dirty="0" smtClean="0"/>
          </a:p>
          <a:p>
            <a:pPr marL="114300" indent="0" algn="just">
              <a:buNone/>
            </a:pPr>
            <a:endParaRPr lang="ru-RU" sz="2800" b="1" dirty="0"/>
          </a:p>
          <a:p>
            <a:pPr algn="just"/>
            <a:endParaRPr lang="ru-RU" sz="2800" b="1" dirty="0" smtClean="0"/>
          </a:p>
          <a:p>
            <a:pPr marL="114300" indent="0" algn="just">
              <a:buNone/>
            </a:pPr>
            <a:endParaRPr lang="ru-RU" sz="28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22" y="228451"/>
            <a:ext cx="8208911" cy="662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12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7776864" cy="621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416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60648"/>
            <a:ext cx="7848872" cy="6140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07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8136904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967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sz="2400" b="1" dirty="0" smtClean="0"/>
              <a:t>Методические рекомендации по разработке исполнительными органами государственной власти Свердловской области и органами местного самоуправления муниципальных образований в Свердловской области показателей эффективности деятельности государственных и муниципальных учреждений </a:t>
            </a:r>
          </a:p>
          <a:p>
            <a:pPr marL="114300" indent="0" algn="just">
              <a:buNone/>
            </a:pPr>
            <a:r>
              <a:rPr lang="ru-RU" sz="2400" b="1" dirty="0" smtClean="0"/>
              <a:t>(Министерство экономики Свердловской области)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5916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5746650"/>
          </a:xfrm>
        </p:spPr>
        <p:txBody>
          <a:bodyPr/>
          <a:lstStyle/>
          <a:p>
            <a:r>
              <a:rPr lang="ru-RU" sz="5400" b="1" dirty="0" smtClean="0"/>
              <a:t>Начало – половина всего</a:t>
            </a:r>
            <a:r>
              <a:rPr lang="ru-RU" sz="5400" b="1" dirty="0"/>
              <a:t/>
            </a:r>
            <a:br>
              <a:rPr lang="ru-RU" sz="5400" b="1" dirty="0"/>
            </a:b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dirty="0" smtClean="0"/>
              <a:t>Лукиан, </a:t>
            </a:r>
            <a:br>
              <a:rPr lang="ru-RU" sz="3600" dirty="0" smtClean="0"/>
            </a:br>
            <a:r>
              <a:rPr lang="ru-RU" sz="3600" dirty="0" smtClean="0"/>
              <a:t>писатель-сатирик</a:t>
            </a:r>
            <a:endParaRPr lang="ru-RU" sz="3600" dirty="0"/>
          </a:p>
        </p:txBody>
      </p:sp>
      <p:pic>
        <p:nvPicPr>
          <p:cNvPr id="4" name="Рисунок 8" descr="воскл знак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92896"/>
            <a:ext cx="337339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56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382</TotalTime>
  <Words>770</Words>
  <Application>Microsoft Office PowerPoint</Application>
  <PresentationFormat>Экран 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Соседство</vt:lpstr>
      <vt:lpstr>Эффективный контракт</vt:lpstr>
      <vt:lpstr>Трудовой договор</vt:lpstr>
      <vt:lpstr>Трудовой договор</vt:lpstr>
      <vt:lpstr>Трудовой договор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Начало – половина всего   Лукиан,  писатель-сатирик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Новое в трудовых отношениях</dc:title>
  <dc:creator>Хлыст Н.И.</dc:creator>
  <cp:lastModifiedBy>Гурина Инна Петровна</cp:lastModifiedBy>
  <cp:revision>34</cp:revision>
  <cp:lastPrinted>2013-09-27T03:42:26Z</cp:lastPrinted>
  <dcterms:created xsi:type="dcterms:W3CDTF">2013-08-28T14:30:37Z</dcterms:created>
  <dcterms:modified xsi:type="dcterms:W3CDTF">2013-09-27T09:57:27Z</dcterms:modified>
</cp:coreProperties>
</file>