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0" r:id="rId1"/>
  </p:sldMasterIdLst>
  <p:notesMasterIdLst>
    <p:notesMasterId r:id="rId12"/>
  </p:notesMasterIdLst>
  <p:sldIdLst>
    <p:sldId id="333" r:id="rId2"/>
    <p:sldId id="356" r:id="rId3"/>
    <p:sldId id="357" r:id="rId4"/>
    <p:sldId id="358" r:id="rId5"/>
    <p:sldId id="365" r:id="rId6"/>
    <p:sldId id="360" r:id="rId7"/>
    <p:sldId id="361" r:id="rId8"/>
    <p:sldId id="362" r:id="rId9"/>
    <p:sldId id="363" r:id="rId10"/>
    <p:sldId id="29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AF606853-7671-496A-8E4F-DF71F8EC918B}" styleName="Темный стиль 1 - акцент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6879" autoAdjust="0"/>
  </p:normalViewPr>
  <p:slideViewPr>
    <p:cSldViewPr>
      <p:cViewPr varScale="1">
        <p:scale>
          <a:sx n="71" d="100"/>
          <a:sy n="71" d="100"/>
        </p:scale>
        <p:origin x="-154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E0C313-4CF3-40E4-AA50-F6355804FBCC}" type="doc">
      <dgm:prSet loTypeId="urn:microsoft.com/office/officeart/2005/8/layout/chevron2" loCatId="process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F874D6B2-4AAB-41B0-9DE4-BD7C00761A59}">
      <dgm:prSet phldrT="[Текст]" phldr="1"/>
      <dgm:spPr/>
      <dgm:t>
        <a:bodyPr/>
        <a:lstStyle/>
        <a:p>
          <a:endParaRPr lang="ru-RU" dirty="0"/>
        </a:p>
      </dgm:t>
    </dgm:pt>
    <dgm:pt modelId="{52FAF7E7-1FA6-4916-BB63-86EF15CAE530}" type="parTrans" cxnId="{5455F8D7-E41D-4885-8E97-7EE98EBC1046}">
      <dgm:prSet/>
      <dgm:spPr/>
      <dgm:t>
        <a:bodyPr/>
        <a:lstStyle/>
        <a:p>
          <a:endParaRPr lang="ru-RU"/>
        </a:p>
      </dgm:t>
    </dgm:pt>
    <dgm:pt modelId="{C06B4298-A779-4652-A858-1307C1FA0B51}" type="sibTrans" cxnId="{5455F8D7-E41D-4885-8E97-7EE98EBC1046}">
      <dgm:prSet/>
      <dgm:spPr/>
      <dgm:t>
        <a:bodyPr/>
        <a:lstStyle/>
        <a:p>
          <a:endParaRPr lang="ru-RU"/>
        </a:p>
      </dgm:t>
    </dgm:pt>
    <dgm:pt modelId="{ED03650A-8A1C-4F60-BC7F-2C31FDBF8A0C}">
      <dgm:prSet phldrT="[Текст]" custT="1"/>
      <dgm:spPr/>
      <dgm:t>
        <a:bodyPr/>
        <a:lstStyle/>
        <a:p>
          <a:r>
            <a:rPr lang="ru-RU" sz="1500" b="1" dirty="0" smtClean="0">
              <a:effectLst/>
              <a:latin typeface="Arial" pitchFamily="34" charset="0"/>
              <a:cs typeface="Arial" pitchFamily="34" charset="0"/>
            </a:rPr>
            <a:t>Создание системы эффективности работы по профилактике социального сиротства</a:t>
          </a:r>
          <a:endParaRPr lang="ru-RU" sz="1500" b="1" dirty="0">
            <a:effectLst/>
            <a:latin typeface="Arial" pitchFamily="34" charset="0"/>
            <a:cs typeface="Arial" pitchFamily="34" charset="0"/>
          </a:endParaRPr>
        </a:p>
      </dgm:t>
    </dgm:pt>
    <dgm:pt modelId="{F2038D14-7424-49F0-BFD7-A4D6AB96AB17}" type="parTrans" cxnId="{D1DC34E6-EA73-4175-8CC1-431BBE22B7F1}">
      <dgm:prSet/>
      <dgm:spPr/>
      <dgm:t>
        <a:bodyPr/>
        <a:lstStyle/>
        <a:p>
          <a:endParaRPr lang="ru-RU"/>
        </a:p>
      </dgm:t>
    </dgm:pt>
    <dgm:pt modelId="{CEEA70EB-7AF2-46C3-BC53-51215295F33F}" type="sibTrans" cxnId="{D1DC34E6-EA73-4175-8CC1-431BBE22B7F1}">
      <dgm:prSet/>
      <dgm:spPr/>
      <dgm:t>
        <a:bodyPr/>
        <a:lstStyle/>
        <a:p>
          <a:endParaRPr lang="ru-RU"/>
        </a:p>
      </dgm:t>
    </dgm:pt>
    <dgm:pt modelId="{CF291DF2-590A-40B8-BBF2-CE6D8EA01661}">
      <dgm:prSet phldrT="[Текст]" phldr="1"/>
      <dgm:spPr/>
      <dgm:t>
        <a:bodyPr/>
        <a:lstStyle/>
        <a:p>
          <a:endParaRPr lang="ru-RU" dirty="0"/>
        </a:p>
      </dgm:t>
    </dgm:pt>
    <dgm:pt modelId="{98F31C48-4214-4C96-9211-321330D4FE45}" type="parTrans" cxnId="{DBCD14C4-BE26-4129-B0B2-A4B54902BE4C}">
      <dgm:prSet/>
      <dgm:spPr/>
      <dgm:t>
        <a:bodyPr/>
        <a:lstStyle/>
        <a:p>
          <a:endParaRPr lang="ru-RU"/>
        </a:p>
      </dgm:t>
    </dgm:pt>
    <dgm:pt modelId="{2C428B30-C109-4FD5-9B3F-44139DCACE59}" type="sibTrans" cxnId="{DBCD14C4-BE26-4129-B0B2-A4B54902BE4C}">
      <dgm:prSet/>
      <dgm:spPr/>
      <dgm:t>
        <a:bodyPr/>
        <a:lstStyle/>
        <a:p>
          <a:endParaRPr lang="ru-RU"/>
        </a:p>
      </dgm:t>
    </dgm:pt>
    <dgm:pt modelId="{0F48C863-0B95-4CF0-A59F-977A628E3122}">
      <dgm:prSet phldrT="[Текст]" custT="1"/>
      <dgm:spPr/>
      <dgm:t>
        <a:bodyPr/>
        <a:lstStyle/>
        <a:p>
          <a:r>
            <a:rPr lang="ru-RU" sz="1500" b="1" dirty="0" smtClean="0">
              <a:effectLst/>
              <a:latin typeface="Arial" pitchFamily="34" charset="0"/>
              <a:cs typeface="Arial" pitchFamily="34" charset="0"/>
            </a:rPr>
            <a:t>Внедрение и распространение современных технологий по профилактической и реабилитационной работе с семьей</a:t>
          </a:r>
          <a:endParaRPr lang="ru-RU" sz="1500" b="1" dirty="0">
            <a:effectLst/>
            <a:latin typeface="Arial" pitchFamily="34" charset="0"/>
            <a:cs typeface="Arial" pitchFamily="34" charset="0"/>
          </a:endParaRPr>
        </a:p>
      </dgm:t>
    </dgm:pt>
    <dgm:pt modelId="{630C2A59-E650-47EB-9459-EB5A9EEDD946}" type="parTrans" cxnId="{F9734F8B-50D9-42E9-8493-39D70ABEAE81}">
      <dgm:prSet/>
      <dgm:spPr/>
      <dgm:t>
        <a:bodyPr/>
        <a:lstStyle/>
        <a:p>
          <a:endParaRPr lang="ru-RU"/>
        </a:p>
      </dgm:t>
    </dgm:pt>
    <dgm:pt modelId="{3ED57B2B-9954-4D7E-AAC6-E54D482D7E18}" type="sibTrans" cxnId="{F9734F8B-50D9-42E9-8493-39D70ABEAE81}">
      <dgm:prSet/>
      <dgm:spPr/>
      <dgm:t>
        <a:bodyPr/>
        <a:lstStyle/>
        <a:p>
          <a:endParaRPr lang="ru-RU"/>
        </a:p>
      </dgm:t>
    </dgm:pt>
    <dgm:pt modelId="{DDCE20F6-8BE4-4395-A713-3BD09361B1D6}">
      <dgm:prSet phldrT="[Текст]" phldr="1"/>
      <dgm:spPr/>
      <dgm:t>
        <a:bodyPr/>
        <a:lstStyle/>
        <a:p>
          <a:endParaRPr lang="ru-RU" dirty="0"/>
        </a:p>
      </dgm:t>
    </dgm:pt>
    <dgm:pt modelId="{E33072A3-8246-4216-874F-4296734594CD}" type="parTrans" cxnId="{3683721F-1E6C-49AD-A752-D814F4841494}">
      <dgm:prSet/>
      <dgm:spPr/>
      <dgm:t>
        <a:bodyPr/>
        <a:lstStyle/>
        <a:p>
          <a:endParaRPr lang="ru-RU"/>
        </a:p>
      </dgm:t>
    </dgm:pt>
    <dgm:pt modelId="{E34CD8D5-87C5-459E-A131-C24E057C4C00}" type="sibTrans" cxnId="{3683721F-1E6C-49AD-A752-D814F4841494}">
      <dgm:prSet/>
      <dgm:spPr/>
      <dgm:t>
        <a:bodyPr/>
        <a:lstStyle/>
        <a:p>
          <a:endParaRPr lang="ru-RU"/>
        </a:p>
      </dgm:t>
    </dgm:pt>
    <dgm:pt modelId="{9DB39BB2-4854-4F1C-A647-10D0D22079AB}">
      <dgm:prSet phldrT="[Текст]" custT="1"/>
      <dgm:spPr/>
      <dgm:t>
        <a:bodyPr anchor="t"/>
        <a:lstStyle/>
        <a:p>
          <a:pPr algn="l"/>
          <a:r>
            <a:rPr lang="ru-RU" sz="1500" b="1" dirty="0" smtClean="0">
              <a:effectLst/>
              <a:latin typeface="Arial" pitchFamily="34" charset="0"/>
              <a:cs typeface="Arial" pitchFamily="34" charset="0"/>
            </a:rPr>
            <a:t>Развитие семейного устройства детей-сирот и детей, оставшихся без попечения родителей, системы социализации детей-сирот</a:t>
          </a:r>
          <a:endParaRPr lang="ru-RU" sz="1500" b="1" dirty="0">
            <a:effectLst/>
            <a:latin typeface="Arial" pitchFamily="34" charset="0"/>
            <a:cs typeface="Arial" pitchFamily="34" charset="0"/>
          </a:endParaRPr>
        </a:p>
      </dgm:t>
    </dgm:pt>
    <dgm:pt modelId="{6432E25A-BB80-410D-B064-C22BC72AF632}" type="parTrans" cxnId="{EF338BE1-45A7-4394-B184-506A9720E182}">
      <dgm:prSet/>
      <dgm:spPr/>
      <dgm:t>
        <a:bodyPr/>
        <a:lstStyle/>
        <a:p>
          <a:endParaRPr lang="ru-RU"/>
        </a:p>
      </dgm:t>
    </dgm:pt>
    <dgm:pt modelId="{F42075FD-17FC-451A-86F3-F32F9EA0958E}" type="sibTrans" cxnId="{EF338BE1-45A7-4394-B184-506A9720E182}">
      <dgm:prSet/>
      <dgm:spPr/>
      <dgm:t>
        <a:bodyPr/>
        <a:lstStyle/>
        <a:p>
          <a:endParaRPr lang="ru-RU"/>
        </a:p>
      </dgm:t>
    </dgm:pt>
    <dgm:pt modelId="{0A6D9D82-0D3F-40DE-A7EB-A52A9FC5C01E}">
      <dgm:prSet/>
      <dgm:spPr/>
      <dgm:t>
        <a:bodyPr/>
        <a:lstStyle/>
        <a:p>
          <a:endParaRPr lang="ru-RU"/>
        </a:p>
      </dgm:t>
    </dgm:pt>
    <dgm:pt modelId="{BF13DB3B-69C0-44D3-A21D-F15FFD66A3F9}" type="parTrans" cxnId="{DB4141D3-1DA0-4F08-AE60-6D0E8DE7AC58}">
      <dgm:prSet/>
      <dgm:spPr/>
      <dgm:t>
        <a:bodyPr/>
        <a:lstStyle/>
        <a:p>
          <a:endParaRPr lang="ru-RU"/>
        </a:p>
      </dgm:t>
    </dgm:pt>
    <dgm:pt modelId="{02DF7C20-8C74-4D24-8C46-660244A78541}" type="sibTrans" cxnId="{DB4141D3-1DA0-4F08-AE60-6D0E8DE7AC58}">
      <dgm:prSet/>
      <dgm:spPr/>
      <dgm:t>
        <a:bodyPr/>
        <a:lstStyle/>
        <a:p>
          <a:endParaRPr lang="ru-RU"/>
        </a:p>
      </dgm:t>
    </dgm:pt>
    <dgm:pt modelId="{8045F727-A370-42C0-A443-00321B341DD0}">
      <dgm:prSet/>
      <dgm:spPr/>
      <dgm:t>
        <a:bodyPr anchor="t"/>
        <a:lstStyle/>
        <a:p>
          <a:pPr algn="l"/>
          <a:endParaRPr lang="ru-RU" sz="1800" dirty="0"/>
        </a:p>
      </dgm:t>
    </dgm:pt>
    <dgm:pt modelId="{72358079-2ED0-43F5-9D0A-F3D9347B3CB0}" type="parTrans" cxnId="{3B4DFB50-1A4F-4793-8017-6530DDF5FC28}">
      <dgm:prSet/>
      <dgm:spPr/>
      <dgm:t>
        <a:bodyPr/>
        <a:lstStyle/>
        <a:p>
          <a:endParaRPr lang="ru-RU"/>
        </a:p>
      </dgm:t>
    </dgm:pt>
    <dgm:pt modelId="{C2D7291F-CDB6-40FB-81A1-C35B5B0EA9EC}" type="sibTrans" cxnId="{3B4DFB50-1A4F-4793-8017-6530DDF5FC28}">
      <dgm:prSet/>
      <dgm:spPr/>
      <dgm:t>
        <a:bodyPr/>
        <a:lstStyle/>
        <a:p>
          <a:endParaRPr lang="ru-RU"/>
        </a:p>
      </dgm:t>
    </dgm:pt>
    <dgm:pt modelId="{FCF45331-C73C-4EDE-A02C-B1B19CAD01AD}">
      <dgm:prSet custT="1"/>
      <dgm:spPr/>
      <dgm:t>
        <a:bodyPr anchor="t"/>
        <a:lstStyle/>
        <a:p>
          <a:r>
            <a:rPr lang="ru-RU" sz="1500" b="1" dirty="0" smtClean="0">
              <a:effectLst/>
              <a:latin typeface="Arial" pitchFamily="34" charset="0"/>
              <a:cs typeface="Arial" pitchFamily="34" charset="0"/>
            </a:rPr>
            <a:t>Формирование действенных механизмов раннего выявления жестокого обращения и насилия в отношении ребенка, социального неблагополучия семей с детьми  </a:t>
          </a:r>
          <a:endParaRPr lang="ru-RU" sz="1500" b="1" dirty="0">
            <a:effectLst/>
            <a:latin typeface="Arial" pitchFamily="34" charset="0"/>
            <a:cs typeface="Arial" pitchFamily="34" charset="0"/>
          </a:endParaRPr>
        </a:p>
      </dgm:t>
    </dgm:pt>
    <dgm:pt modelId="{AB0C5D25-0DBC-4ED4-B880-51B58A666028}" type="parTrans" cxnId="{396AAFB5-CD3E-4B95-AE6E-AA828CF4FBDC}">
      <dgm:prSet/>
      <dgm:spPr/>
      <dgm:t>
        <a:bodyPr/>
        <a:lstStyle/>
        <a:p>
          <a:endParaRPr lang="ru-RU"/>
        </a:p>
      </dgm:t>
    </dgm:pt>
    <dgm:pt modelId="{028E1501-C317-4462-BC83-633A5C3DB13B}" type="sibTrans" cxnId="{396AAFB5-CD3E-4B95-AE6E-AA828CF4FBDC}">
      <dgm:prSet/>
      <dgm:spPr/>
      <dgm:t>
        <a:bodyPr/>
        <a:lstStyle/>
        <a:p>
          <a:endParaRPr lang="ru-RU"/>
        </a:p>
      </dgm:t>
    </dgm:pt>
    <dgm:pt modelId="{E43A2468-C05F-4778-B56C-A7EA80C98772}">
      <dgm:prSet custT="1"/>
      <dgm:spPr/>
      <dgm:t>
        <a:bodyPr anchor="t"/>
        <a:lstStyle/>
        <a:p>
          <a:endParaRPr lang="ru-RU" sz="1400" dirty="0"/>
        </a:p>
      </dgm:t>
    </dgm:pt>
    <dgm:pt modelId="{3F335B22-B866-4BA8-A52F-C3E065A460F1}" type="parTrans" cxnId="{93D968A6-A874-435C-895E-9963D773C4EB}">
      <dgm:prSet/>
      <dgm:spPr/>
      <dgm:t>
        <a:bodyPr/>
        <a:lstStyle/>
        <a:p>
          <a:endParaRPr lang="ru-RU"/>
        </a:p>
      </dgm:t>
    </dgm:pt>
    <dgm:pt modelId="{0207E9EE-66F1-4F9C-BBA1-2DDED04412E4}" type="sibTrans" cxnId="{93D968A6-A874-435C-895E-9963D773C4EB}">
      <dgm:prSet/>
      <dgm:spPr/>
      <dgm:t>
        <a:bodyPr/>
        <a:lstStyle/>
        <a:p>
          <a:endParaRPr lang="ru-RU"/>
        </a:p>
      </dgm:t>
    </dgm:pt>
    <dgm:pt modelId="{CFDD7E00-D6C0-4692-A121-4100AE3CA4CD}">
      <dgm:prSet/>
      <dgm:spPr/>
      <dgm:t>
        <a:bodyPr/>
        <a:lstStyle/>
        <a:p>
          <a:endParaRPr lang="ru-RU"/>
        </a:p>
      </dgm:t>
    </dgm:pt>
    <dgm:pt modelId="{5A8D2AA5-7EC1-42FA-82D8-7D2F552232AB}" type="parTrans" cxnId="{A0FD321F-424E-4AE0-8984-8DEB9AD12BD7}">
      <dgm:prSet/>
      <dgm:spPr/>
      <dgm:t>
        <a:bodyPr/>
        <a:lstStyle/>
        <a:p>
          <a:endParaRPr lang="ru-RU"/>
        </a:p>
      </dgm:t>
    </dgm:pt>
    <dgm:pt modelId="{A7CEF971-FE1D-411B-8DB9-CAE91AF4DDED}" type="sibTrans" cxnId="{A0FD321F-424E-4AE0-8984-8DEB9AD12BD7}">
      <dgm:prSet/>
      <dgm:spPr/>
      <dgm:t>
        <a:bodyPr/>
        <a:lstStyle/>
        <a:p>
          <a:endParaRPr lang="ru-RU"/>
        </a:p>
      </dgm:t>
    </dgm:pt>
    <dgm:pt modelId="{F9A83319-B882-46C3-8D65-542AF9EDFC85}">
      <dgm:prSet custT="1"/>
      <dgm:spPr/>
      <dgm:t>
        <a:bodyPr/>
        <a:lstStyle/>
        <a:p>
          <a:r>
            <a:rPr lang="ru-RU" sz="1500" b="1" dirty="0" smtClean="0">
              <a:effectLst/>
              <a:latin typeface="Arial" pitchFamily="34" charset="0"/>
              <a:cs typeface="Arial" pitchFamily="34" charset="0"/>
            </a:rPr>
            <a:t>Разработка и внедрение регионального информационного программного обеспечения по учету семей, находящихся в социально опасном положении</a:t>
          </a:r>
          <a:endParaRPr lang="ru-RU" sz="1500" b="1" dirty="0">
            <a:effectLst/>
            <a:latin typeface="Arial" pitchFamily="34" charset="0"/>
            <a:cs typeface="Arial" pitchFamily="34" charset="0"/>
          </a:endParaRPr>
        </a:p>
      </dgm:t>
    </dgm:pt>
    <dgm:pt modelId="{CAF87EC7-B3BD-43C0-9D75-0CD387482617}" type="parTrans" cxnId="{D6EFBF34-082F-4BE7-AE26-92E01871B6FF}">
      <dgm:prSet/>
      <dgm:spPr/>
      <dgm:t>
        <a:bodyPr/>
        <a:lstStyle/>
        <a:p>
          <a:endParaRPr lang="ru-RU"/>
        </a:p>
      </dgm:t>
    </dgm:pt>
    <dgm:pt modelId="{50D72A28-EF9B-4A9C-AD55-4A4FD61F4249}" type="sibTrans" cxnId="{D6EFBF34-082F-4BE7-AE26-92E01871B6FF}">
      <dgm:prSet/>
      <dgm:spPr/>
      <dgm:t>
        <a:bodyPr/>
        <a:lstStyle/>
        <a:p>
          <a:endParaRPr lang="ru-RU"/>
        </a:p>
      </dgm:t>
    </dgm:pt>
    <dgm:pt modelId="{3D53BCD0-E626-4C01-85D0-7D74A55FE8A0}">
      <dgm:prSet/>
      <dgm:spPr/>
      <dgm:t>
        <a:bodyPr/>
        <a:lstStyle/>
        <a:p>
          <a:endParaRPr lang="ru-RU"/>
        </a:p>
      </dgm:t>
    </dgm:pt>
    <dgm:pt modelId="{3A77E22A-25B7-421C-9750-013CBD7126C8}" type="parTrans" cxnId="{E3C4D59E-0B06-4079-A11B-2D2394682907}">
      <dgm:prSet/>
      <dgm:spPr/>
      <dgm:t>
        <a:bodyPr/>
        <a:lstStyle/>
        <a:p>
          <a:endParaRPr lang="ru-RU"/>
        </a:p>
      </dgm:t>
    </dgm:pt>
    <dgm:pt modelId="{AAD3F7C4-D2B6-49AB-A51C-3724440EA141}" type="sibTrans" cxnId="{E3C4D59E-0B06-4079-A11B-2D2394682907}">
      <dgm:prSet/>
      <dgm:spPr/>
      <dgm:t>
        <a:bodyPr/>
        <a:lstStyle/>
        <a:p>
          <a:endParaRPr lang="ru-RU"/>
        </a:p>
      </dgm:t>
    </dgm:pt>
    <dgm:pt modelId="{F7A53FB8-290F-46B7-B3FD-8F4FF6672D5A}">
      <dgm:prSet custT="1"/>
      <dgm:spPr/>
      <dgm:t>
        <a:bodyPr/>
        <a:lstStyle/>
        <a:p>
          <a:r>
            <a:rPr lang="ru-RU" sz="1500" b="1" dirty="0" smtClean="0">
              <a:effectLst/>
              <a:latin typeface="Arial" pitchFamily="34" charset="0"/>
              <a:cs typeface="Arial" pitchFamily="34" charset="0"/>
            </a:rPr>
            <a:t>Разработка и внедрение информационной системы учета выполнения государственного задания по видам услуг и категориям потребителей </a:t>
          </a:r>
          <a:endParaRPr lang="ru-RU" sz="1500" b="1" dirty="0">
            <a:effectLst/>
            <a:latin typeface="Arial" pitchFamily="34" charset="0"/>
            <a:cs typeface="Arial" pitchFamily="34" charset="0"/>
          </a:endParaRPr>
        </a:p>
      </dgm:t>
    </dgm:pt>
    <dgm:pt modelId="{4C11605F-7F9B-4B74-A180-B84C0A5B0ED4}" type="parTrans" cxnId="{A1F64622-668B-415F-81D7-37D61D9E8C5E}">
      <dgm:prSet/>
      <dgm:spPr/>
      <dgm:t>
        <a:bodyPr/>
        <a:lstStyle/>
        <a:p>
          <a:endParaRPr lang="ru-RU"/>
        </a:p>
      </dgm:t>
    </dgm:pt>
    <dgm:pt modelId="{2CD7AE63-9188-476D-BA5A-873A3E7AF433}" type="sibTrans" cxnId="{A1F64622-668B-415F-81D7-37D61D9E8C5E}">
      <dgm:prSet/>
      <dgm:spPr/>
      <dgm:t>
        <a:bodyPr/>
        <a:lstStyle/>
        <a:p>
          <a:endParaRPr lang="ru-RU"/>
        </a:p>
      </dgm:t>
    </dgm:pt>
    <dgm:pt modelId="{3165D6BC-53F4-44BE-A0A2-461568B08DEA}" type="pres">
      <dgm:prSet presAssocID="{77E0C313-4CF3-40E4-AA50-F6355804FBC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12ED93F-CA87-4206-9B75-B528ED7335C8}" type="pres">
      <dgm:prSet presAssocID="{F874D6B2-4AAB-41B0-9DE4-BD7C00761A59}" presName="composite" presStyleCnt="0"/>
      <dgm:spPr/>
    </dgm:pt>
    <dgm:pt modelId="{76B4C02D-9A72-4B5A-AFD2-1D12564EB91C}" type="pres">
      <dgm:prSet presAssocID="{F874D6B2-4AAB-41B0-9DE4-BD7C00761A59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FD9F57-26E2-40D6-A650-2FD939E39C3C}" type="pres">
      <dgm:prSet presAssocID="{F874D6B2-4AAB-41B0-9DE4-BD7C00761A59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D37DC6-0CA5-4046-AF5D-542DDE3A1228}" type="pres">
      <dgm:prSet presAssocID="{C06B4298-A779-4652-A858-1307C1FA0B51}" presName="sp" presStyleCnt="0"/>
      <dgm:spPr/>
    </dgm:pt>
    <dgm:pt modelId="{69B574E5-54DE-40C8-8DE4-BAB20A288EC0}" type="pres">
      <dgm:prSet presAssocID="{CF291DF2-590A-40B8-BBF2-CE6D8EA01661}" presName="composite" presStyleCnt="0"/>
      <dgm:spPr/>
    </dgm:pt>
    <dgm:pt modelId="{F746AEC5-8690-4056-9712-F1AAF2F8146A}" type="pres">
      <dgm:prSet presAssocID="{CF291DF2-590A-40B8-BBF2-CE6D8EA01661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C048C5-13E2-49D6-974C-6C0F57E82402}" type="pres">
      <dgm:prSet presAssocID="{CF291DF2-590A-40B8-BBF2-CE6D8EA01661}" presName="descendantText" presStyleLbl="alignAcc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9449B6-0584-4E9D-B8A7-520926F5818A}" type="pres">
      <dgm:prSet presAssocID="{2C428B30-C109-4FD5-9B3F-44139DCACE59}" presName="sp" presStyleCnt="0"/>
      <dgm:spPr/>
    </dgm:pt>
    <dgm:pt modelId="{9B0FF050-D007-4EA1-A5BC-5D6CC1072EEB}" type="pres">
      <dgm:prSet presAssocID="{DDCE20F6-8BE4-4395-A713-3BD09361B1D6}" presName="composite" presStyleCnt="0"/>
      <dgm:spPr/>
    </dgm:pt>
    <dgm:pt modelId="{4D219BA1-E06A-438E-9010-BD13002C0D89}" type="pres">
      <dgm:prSet presAssocID="{DDCE20F6-8BE4-4395-A713-3BD09361B1D6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187B85-6328-4224-B139-0F83EBF531EC}" type="pres">
      <dgm:prSet presAssocID="{DDCE20F6-8BE4-4395-A713-3BD09361B1D6}" presName="descendantText" presStyleLbl="alignAcc1" presStyleIdx="2" presStyleCnt="6" custScaleX="99603" custScaleY="120229" custLinFactNeighborY="32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779054-0B7F-48CB-A4AA-E5F70E81C1DF}" type="pres">
      <dgm:prSet presAssocID="{E34CD8D5-87C5-459E-A131-C24E057C4C00}" presName="sp" presStyleCnt="0"/>
      <dgm:spPr/>
    </dgm:pt>
    <dgm:pt modelId="{DCA26D90-9908-418B-8744-74FDA87128FD}" type="pres">
      <dgm:prSet presAssocID="{0A6D9D82-0D3F-40DE-A7EB-A52A9FC5C01E}" presName="composite" presStyleCnt="0"/>
      <dgm:spPr/>
    </dgm:pt>
    <dgm:pt modelId="{B0A550AD-317B-45F5-A419-32EE55B8474C}" type="pres">
      <dgm:prSet presAssocID="{0A6D9D82-0D3F-40DE-A7EB-A52A9FC5C01E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001A66-E594-456D-A3FA-6BAD8F73DCD9}" type="pres">
      <dgm:prSet presAssocID="{0A6D9D82-0D3F-40DE-A7EB-A52A9FC5C01E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14C371-0967-4490-9D26-046CAEDDD02E}" type="pres">
      <dgm:prSet presAssocID="{02DF7C20-8C74-4D24-8C46-660244A78541}" presName="sp" presStyleCnt="0"/>
      <dgm:spPr/>
    </dgm:pt>
    <dgm:pt modelId="{E54C5D60-C342-4B0A-BF66-598EF5F5C6D3}" type="pres">
      <dgm:prSet presAssocID="{CFDD7E00-D6C0-4692-A121-4100AE3CA4CD}" presName="composite" presStyleCnt="0"/>
      <dgm:spPr/>
    </dgm:pt>
    <dgm:pt modelId="{A288CDE8-12BF-4EEC-96EF-6BF5EB799FDC}" type="pres">
      <dgm:prSet presAssocID="{CFDD7E00-D6C0-4692-A121-4100AE3CA4CD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D00466-A853-42A5-BFBF-18890D508E1A}" type="pres">
      <dgm:prSet presAssocID="{CFDD7E00-D6C0-4692-A121-4100AE3CA4CD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AC303B-9830-422E-AAA0-D2AF1C03929B}" type="pres">
      <dgm:prSet presAssocID="{A7CEF971-FE1D-411B-8DB9-CAE91AF4DDED}" presName="sp" presStyleCnt="0"/>
      <dgm:spPr/>
    </dgm:pt>
    <dgm:pt modelId="{000E63B9-BE0C-4EDE-9D50-F32CC1B2CA5B}" type="pres">
      <dgm:prSet presAssocID="{3D53BCD0-E626-4C01-85D0-7D74A55FE8A0}" presName="composite" presStyleCnt="0"/>
      <dgm:spPr/>
    </dgm:pt>
    <dgm:pt modelId="{D39A5DF5-5EA9-419C-83D8-8D11DFE8F2DF}" type="pres">
      <dgm:prSet presAssocID="{3D53BCD0-E626-4C01-85D0-7D74A55FE8A0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BA5D14-2974-4E35-8222-9C5A5F4BD1B0}" type="pres">
      <dgm:prSet presAssocID="{3D53BCD0-E626-4C01-85D0-7D74A55FE8A0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313B77A-ADB5-4627-9B2B-9412F6CC44FF}" type="presOf" srcId="{F9A83319-B882-46C3-8D65-542AF9EDFC85}" destId="{4DD00466-A853-42A5-BFBF-18890D508E1A}" srcOrd="0" destOrd="0" presId="urn:microsoft.com/office/officeart/2005/8/layout/chevron2"/>
    <dgm:cxn modelId="{F9734F8B-50D9-42E9-8493-39D70ABEAE81}" srcId="{CF291DF2-590A-40B8-BBF2-CE6D8EA01661}" destId="{0F48C863-0B95-4CF0-A59F-977A628E3122}" srcOrd="0" destOrd="0" parTransId="{630C2A59-E650-47EB-9459-EB5A9EEDD946}" sibTransId="{3ED57B2B-9954-4D7E-AAC6-E54D482D7E18}"/>
    <dgm:cxn modelId="{D39B19D8-8030-4394-BD1A-F7C1361747FE}" type="presOf" srcId="{0F48C863-0B95-4CF0-A59F-977A628E3122}" destId="{C7C048C5-13E2-49D6-974C-6C0F57E82402}" srcOrd="0" destOrd="0" presId="urn:microsoft.com/office/officeart/2005/8/layout/chevron2"/>
    <dgm:cxn modelId="{A0FD321F-424E-4AE0-8984-8DEB9AD12BD7}" srcId="{77E0C313-4CF3-40E4-AA50-F6355804FBCC}" destId="{CFDD7E00-D6C0-4692-A121-4100AE3CA4CD}" srcOrd="4" destOrd="0" parTransId="{5A8D2AA5-7EC1-42FA-82D8-7D2F552232AB}" sibTransId="{A7CEF971-FE1D-411B-8DB9-CAE91AF4DDED}"/>
    <dgm:cxn modelId="{3683721F-1E6C-49AD-A752-D814F4841494}" srcId="{77E0C313-4CF3-40E4-AA50-F6355804FBCC}" destId="{DDCE20F6-8BE4-4395-A713-3BD09361B1D6}" srcOrd="2" destOrd="0" parTransId="{E33072A3-8246-4216-874F-4296734594CD}" sibTransId="{E34CD8D5-87C5-459E-A131-C24E057C4C00}"/>
    <dgm:cxn modelId="{7696D376-3812-4715-ADDF-E899790CF495}" type="presOf" srcId="{CFDD7E00-D6C0-4692-A121-4100AE3CA4CD}" destId="{A288CDE8-12BF-4EEC-96EF-6BF5EB799FDC}" srcOrd="0" destOrd="0" presId="urn:microsoft.com/office/officeart/2005/8/layout/chevron2"/>
    <dgm:cxn modelId="{CEB25EFD-2AFD-43DD-9C87-845E17C503A1}" type="presOf" srcId="{F874D6B2-4AAB-41B0-9DE4-BD7C00761A59}" destId="{76B4C02D-9A72-4B5A-AFD2-1D12564EB91C}" srcOrd="0" destOrd="0" presId="urn:microsoft.com/office/officeart/2005/8/layout/chevron2"/>
    <dgm:cxn modelId="{D6EFBF34-082F-4BE7-AE26-92E01871B6FF}" srcId="{CFDD7E00-D6C0-4692-A121-4100AE3CA4CD}" destId="{F9A83319-B882-46C3-8D65-542AF9EDFC85}" srcOrd="0" destOrd="0" parTransId="{CAF87EC7-B3BD-43C0-9D75-0CD387482617}" sibTransId="{50D72A28-EF9B-4A9C-AD55-4A4FD61F4249}"/>
    <dgm:cxn modelId="{CF4C1137-68F8-408B-85E2-D4C3EDF09305}" type="presOf" srcId="{CF291DF2-590A-40B8-BBF2-CE6D8EA01661}" destId="{F746AEC5-8690-4056-9712-F1AAF2F8146A}" srcOrd="0" destOrd="0" presId="urn:microsoft.com/office/officeart/2005/8/layout/chevron2"/>
    <dgm:cxn modelId="{17EBF488-F1B9-409E-97B1-F7AA5BD130B7}" type="presOf" srcId="{ED03650A-8A1C-4F60-BC7F-2C31FDBF8A0C}" destId="{57FD9F57-26E2-40D6-A650-2FD939E39C3C}" srcOrd="0" destOrd="0" presId="urn:microsoft.com/office/officeart/2005/8/layout/chevron2"/>
    <dgm:cxn modelId="{CBC89D03-7E66-4CB1-9614-2C11840A0969}" type="presOf" srcId="{77E0C313-4CF3-40E4-AA50-F6355804FBCC}" destId="{3165D6BC-53F4-44BE-A0A2-461568B08DEA}" srcOrd="0" destOrd="0" presId="urn:microsoft.com/office/officeart/2005/8/layout/chevron2"/>
    <dgm:cxn modelId="{5455F8D7-E41D-4885-8E97-7EE98EBC1046}" srcId="{77E0C313-4CF3-40E4-AA50-F6355804FBCC}" destId="{F874D6B2-4AAB-41B0-9DE4-BD7C00761A59}" srcOrd="0" destOrd="0" parTransId="{52FAF7E7-1FA6-4916-BB63-86EF15CAE530}" sibTransId="{C06B4298-A779-4652-A858-1307C1FA0B51}"/>
    <dgm:cxn modelId="{DBCD14C4-BE26-4129-B0B2-A4B54902BE4C}" srcId="{77E0C313-4CF3-40E4-AA50-F6355804FBCC}" destId="{CF291DF2-590A-40B8-BBF2-CE6D8EA01661}" srcOrd="1" destOrd="0" parTransId="{98F31C48-4214-4C96-9211-321330D4FE45}" sibTransId="{2C428B30-C109-4FD5-9B3F-44139DCACE59}"/>
    <dgm:cxn modelId="{30F0B9D9-6530-411A-A6A0-9C16342025DF}" type="presOf" srcId="{DDCE20F6-8BE4-4395-A713-3BD09361B1D6}" destId="{4D219BA1-E06A-438E-9010-BD13002C0D89}" srcOrd="0" destOrd="0" presId="urn:microsoft.com/office/officeart/2005/8/layout/chevron2"/>
    <dgm:cxn modelId="{396AAFB5-CD3E-4B95-AE6E-AA828CF4FBDC}" srcId="{0A6D9D82-0D3F-40DE-A7EB-A52A9FC5C01E}" destId="{FCF45331-C73C-4EDE-A02C-B1B19CAD01AD}" srcOrd="0" destOrd="0" parTransId="{AB0C5D25-0DBC-4ED4-B880-51B58A666028}" sibTransId="{028E1501-C317-4462-BC83-633A5C3DB13B}"/>
    <dgm:cxn modelId="{93D968A6-A874-435C-895E-9963D773C4EB}" srcId="{0A6D9D82-0D3F-40DE-A7EB-A52A9FC5C01E}" destId="{E43A2468-C05F-4778-B56C-A7EA80C98772}" srcOrd="1" destOrd="0" parTransId="{3F335B22-B866-4BA8-A52F-C3E065A460F1}" sibTransId="{0207E9EE-66F1-4F9C-BBA1-2DDED04412E4}"/>
    <dgm:cxn modelId="{3B4DFB50-1A4F-4793-8017-6530DDF5FC28}" srcId="{DDCE20F6-8BE4-4395-A713-3BD09361B1D6}" destId="{8045F727-A370-42C0-A443-00321B341DD0}" srcOrd="1" destOrd="0" parTransId="{72358079-2ED0-43F5-9D0A-F3D9347B3CB0}" sibTransId="{C2D7291F-CDB6-40FB-81A1-C35B5B0EA9EC}"/>
    <dgm:cxn modelId="{9A3B9F8E-F0F5-4D54-85DA-D0C25B1BAB4F}" type="presOf" srcId="{FCF45331-C73C-4EDE-A02C-B1B19CAD01AD}" destId="{C7001A66-E594-456D-A3FA-6BAD8F73DCD9}" srcOrd="0" destOrd="0" presId="urn:microsoft.com/office/officeart/2005/8/layout/chevron2"/>
    <dgm:cxn modelId="{7647F420-BE8B-4051-B759-58D3053CA633}" type="presOf" srcId="{F7A53FB8-290F-46B7-B3FD-8F4FF6672D5A}" destId="{A1BA5D14-2974-4E35-8222-9C5A5F4BD1B0}" srcOrd="0" destOrd="0" presId="urn:microsoft.com/office/officeart/2005/8/layout/chevron2"/>
    <dgm:cxn modelId="{FEF00354-46EA-4B5F-8355-0C7909DD9FBC}" type="presOf" srcId="{E43A2468-C05F-4778-B56C-A7EA80C98772}" destId="{C7001A66-E594-456D-A3FA-6BAD8F73DCD9}" srcOrd="0" destOrd="1" presId="urn:microsoft.com/office/officeart/2005/8/layout/chevron2"/>
    <dgm:cxn modelId="{AA9B309C-3B6A-4A62-B157-315F48F27879}" type="presOf" srcId="{8045F727-A370-42C0-A443-00321B341DD0}" destId="{1D187B85-6328-4224-B139-0F83EBF531EC}" srcOrd="0" destOrd="1" presId="urn:microsoft.com/office/officeart/2005/8/layout/chevron2"/>
    <dgm:cxn modelId="{EF338BE1-45A7-4394-B184-506A9720E182}" srcId="{DDCE20F6-8BE4-4395-A713-3BD09361B1D6}" destId="{9DB39BB2-4854-4F1C-A647-10D0D22079AB}" srcOrd="0" destOrd="0" parTransId="{6432E25A-BB80-410D-B064-C22BC72AF632}" sibTransId="{F42075FD-17FC-451A-86F3-F32F9EA0958E}"/>
    <dgm:cxn modelId="{D1DC34E6-EA73-4175-8CC1-431BBE22B7F1}" srcId="{F874D6B2-4AAB-41B0-9DE4-BD7C00761A59}" destId="{ED03650A-8A1C-4F60-BC7F-2C31FDBF8A0C}" srcOrd="0" destOrd="0" parTransId="{F2038D14-7424-49F0-BFD7-A4D6AB96AB17}" sibTransId="{CEEA70EB-7AF2-46C3-BC53-51215295F33F}"/>
    <dgm:cxn modelId="{A1F64622-668B-415F-81D7-37D61D9E8C5E}" srcId="{3D53BCD0-E626-4C01-85D0-7D74A55FE8A0}" destId="{F7A53FB8-290F-46B7-B3FD-8F4FF6672D5A}" srcOrd="0" destOrd="0" parTransId="{4C11605F-7F9B-4B74-A180-B84C0A5B0ED4}" sibTransId="{2CD7AE63-9188-476D-BA5A-873A3E7AF433}"/>
    <dgm:cxn modelId="{DBDA293F-E7E0-4BA7-8047-898CAF35617B}" type="presOf" srcId="{3D53BCD0-E626-4C01-85D0-7D74A55FE8A0}" destId="{D39A5DF5-5EA9-419C-83D8-8D11DFE8F2DF}" srcOrd="0" destOrd="0" presId="urn:microsoft.com/office/officeart/2005/8/layout/chevron2"/>
    <dgm:cxn modelId="{6A5EA061-CB39-4DEB-B2E4-855844A616D2}" type="presOf" srcId="{9DB39BB2-4854-4F1C-A647-10D0D22079AB}" destId="{1D187B85-6328-4224-B139-0F83EBF531EC}" srcOrd="0" destOrd="0" presId="urn:microsoft.com/office/officeart/2005/8/layout/chevron2"/>
    <dgm:cxn modelId="{448DF2C7-F4B6-4703-B14A-2392D7CBEE8F}" type="presOf" srcId="{0A6D9D82-0D3F-40DE-A7EB-A52A9FC5C01E}" destId="{B0A550AD-317B-45F5-A419-32EE55B8474C}" srcOrd="0" destOrd="0" presId="urn:microsoft.com/office/officeart/2005/8/layout/chevron2"/>
    <dgm:cxn modelId="{E3C4D59E-0B06-4079-A11B-2D2394682907}" srcId="{77E0C313-4CF3-40E4-AA50-F6355804FBCC}" destId="{3D53BCD0-E626-4C01-85D0-7D74A55FE8A0}" srcOrd="5" destOrd="0" parTransId="{3A77E22A-25B7-421C-9750-013CBD7126C8}" sibTransId="{AAD3F7C4-D2B6-49AB-A51C-3724440EA141}"/>
    <dgm:cxn modelId="{DB4141D3-1DA0-4F08-AE60-6D0E8DE7AC58}" srcId="{77E0C313-4CF3-40E4-AA50-F6355804FBCC}" destId="{0A6D9D82-0D3F-40DE-A7EB-A52A9FC5C01E}" srcOrd="3" destOrd="0" parTransId="{BF13DB3B-69C0-44D3-A21D-F15FFD66A3F9}" sibTransId="{02DF7C20-8C74-4D24-8C46-660244A78541}"/>
    <dgm:cxn modelId="{F301FE2F-A4D3-48B5-95D1-AC082C5A1FDE}" type="presParOf" srcId="{3165D6BC-53F4-44BE-A0A2-461568B08DEA}" destId="{512ED93F-CA87-4206-9B75-B528ED7335C8}" srcOrd="0" destOrd="0" presId="urn:microsoft.com/office/officeart/2005/8/layout/chevron2"/>
    <dgm:cxn modelId="{B416B22C-F016-4311-A4EE-6B830E25EB3F}" type="presParOf" srcId="{512ED93F-CA87-4206-9B75-B528ED7335C8}" destId="{76B4C02D-9A72-4B5A-AFD2-1D12564EB91C}" srcOrd="0" destOrd="0" presId="urn:microsoft.com/office/officeart/2005/8/layout/chevron2"/>
    <dgm:cxn modelId="{F7A8B037-4F68-4660-BC0C-BB004D644F84}" type="presParOf" srcId="{512ED93F-CA87-4206-9B75-B528ED7335C8}" destId="{57FD9F57-26E2-40D6-A650-2FD939E39C3C}" srcOrd="1" destOrd="0" presId="urn:microsoft.com/office/officeart/2005/8/layout/chevron2"/>
    <dgm:cxn modelId="{943E2048-925D-4DA1-A776-4BFE3B118A6B}" type="presParOf" srcId="{3165D6BC-53F4-44BE-A0A2-461568B08DEA}" destId="{3AD37DC6-0CA5-4046-AF5D-542DDE3A1228}" srcOrd="1" destOrd="0" presId="urn:microsoft.com/office/officeart/2005/8/layout/chevron2"/>
    <dgm:cxn modelId="{8493A8F2-3AD8-47BB-AB27-D2C420CBCB8A}" type="presParOf" srcId="{3165D6BC-53F4-44BE-A0A2-461568B08DEA}" destId="{69B574E5-54DE-40C8-8DE4-BAB20A288EC0}" srcOrd="2" destOrd="0" presId="urn:microsoft.com/office/officeart/2005/8/layout/chevron2"/>
    <dgm:cxn modelId="{0050D139-E6F7-491E-B1C4-8893A08D0573}" type="presParOf" srcId="{69B574E5-54DE-40C8-8DE4-BAB20A288EC0}" destId="{F746AEC5-8690-4056-9712-F1AAF2F8146A}" srcOrd="0" destOrd="0" presId="urn:microsoft.com/office/officeart/2005/8/layout/chevron2"/>
    <dgm:cxn modelId="{9553456E-AC0E-49E3-87FE-AD0FA6A8A3A5}" type="presParOf" srcId="{69B574E5-54DE-40C8-8DE4-BAB20A288EC0}" destId="{C7C048C5-13E2-49D6-974C-6C0F57E82402}" srcOrd="1" destOrd="0" presId="urn:microsoft.com/office/officeart/2005/8/layout/chevron2"/>
    <dgm:cxn modelId="{D2E3DBDC-BFA5-43A7-A066-3555313D279C}" type="presParOf" srcId="{3165D6BC-53F4-44BE-A0A2-461568B08DEA}" destId="{A19449B6-0584-4E9D-B8A7-520926F5818A}" srcOrd="3" destOrd="0" presId="urn:microsoft.com/office/officeart/2005/8/layout/chevron2"/>
    <dgm:cxn modelId="{D996E4C4-FC89-4B18-81F7-95C22D65A3DC}" type="presParOf" srcId="{3165D6BC-53F4-44BE-A0A2-461568B08DEA}" destId="{9B0FF050-D007-4EA1-A5BC-5D6CC1072EEB}" srcOrd="4" destOrd="0" presId="urn:microsoft.com/office/officeart/2005/8/layout/chevron2"/>
    <dgm:cxn modelId="{FA230870-DB55-40B6-A5B1-8118BFC4C820}" type="presParOf" srcId="{9B0FF050-D007-4EA1-A5BC-5D6CC1072EEB}" destId="{4D219BA1-E06A-438E-9010-BD13002C0D89}" srcOrd="0" destOrd="0" presId="urn:microsoft.com/office/officeart/2005/8/layout/chevron2"/>
    <dgm:cxn modelId="{14C75CBE-639F-46C5-A3EE-5FD50A60049E}" type="presParOf" srcId="{9B0FF050-D007-4EA1-A5BC-5D6CC1072EEB}" destId="{1D187B85-6328-4224-B139-0F83EBF531EC}" srcOrd="1" destOrd="0" presId="urn:microsoft.com/office/officeart/2005/8/layout/chevron2"/>
    <dgm:cxn modelId="{399565AB-E595-42C1-B063-F3F5BE2858CB}" type="presParOf" srcId="{3165D6BC-53F4-44BE-A0A2-461568B08DEA}" destId="{4E779054-0B7F-48CB-A4AA-E5F70E81C1DF}" srcOrd="5" destOrd="0" presId="urn:microsoft.com/office/officeart/2005/8/layout/chevron2"/>
    <dgm:cxn modelId="{556C11BC-2109-436D-9B25-620930688FF6}" type="presParOf" srcId="{3165D6BC-53F4-44BE-A0A2-461568B08DEA}" destId="{DCA26D90-9908-418B-8744-74FDA87128FD}" srcOrd="6" destOrd="0" presId="urn:microsoft.com/office/officeart/2005/8/layout/chevron2"/>
    <dgm:cxn modelId="{897D62C4-37C9-43B8-BD23-177A735DC05B}" type="presParOf" srcId="{DCA26D90-9908-418B-8744-74FDA87128FD}" destId="{B0A550AD-317B-45F5-A419-32EE55B8474C}" srcOrd="0" destOrd="0" presId="urn:microsoft.com/office/officeart/2005/8/layout/chevron2"/>
    <dgm:cxn modelId="{64359112-D4E1-4495-A36B-3741F7A5BD33}" type="presParOf" srcId="{DCA26D90-9908-418B-8744-74FDA87128FD}" destId="{C7001A66-E594-456D-A3FA-6BAD8F73DCD9}" srcOrd="1" destOrd="0" presId="urn:microsoft.com/office/officeart/2005/8/layout/chevron2"/>
    <dgm:cxn modelId="{1CEC5A36-F187-4D08-8B78-E784902BE200}" type="presParOf" srcId="{3165D6BC-53F4-44BE-A0A2-461568B08DEA}" destId="{CB14C371-0967-4490-9D26-046CAEDDD02E}" srcOrd="7" destOrd="0" presId="urn:microsoft.com/office/officeart/2005/8/layout/chevron2"/>
    <dgm:cxn modelId="{F674F73F-93A1-49C4-A8B2-C7FBF7DB1265}" type="presParOf" srcId="{3165D6BC-53F4-44BE-A0A2-461568B08DEA}" destId="{E54C5D60-C342-4B0A-BF66-598EF5F5C6D3}" srcOrd="8" destOrd="0" presId="urn:microsoft.com/office/officeart/2005/8/layout/chevron2"/>
    <dgm:cxn modelId="{99A3088C-543A-41CC-BD59-1AA0766619E4}" type="presParOf" srcId="{E54C5D60-C342-4B0A-BF66-598EF5F5C6D3}" destId="{A288CDE8-12BF-4EEC-96EF-6BF5EB799FDC}" srcOrd="0" destOrd="0" presId="urn:microsoft.com/office/officeart/2005/8/layout/chevron2"/>
    <dgm:cxn modelId="{62DCB419-0C32-49D2-8F4B-856BBDAF4A04}" type="presParOf" srcId="{E54C5D60-C342-4B0A-BF66-598EF5F5C6D3}" destId="{4DD00466-A853-42A5-BFBF-18890D508E1A}" srcOrd="1" destOrd="0" presId="urn:microsoft.com/office/officeart/2005/8/layout/chevron2"/>
    <dgm:cxn modelId="{66BC28F3-7C54-41DE-BE09-BE158834C234}" type="presParOf" srcId="{3165D6BC-53F4-44BE-A0A2-461568B08DEA}" destId="{2FAC303B-9830-422E-AAA0-D2AF1C03929B}" srcOrd="9" destOrd="0" presId="urn:microsoft.com/office/officeart/2005/8/layout/chevron2"/>
    <dgm:cxn modelId="{2FB20DE7-B1E9-4CC0-B7D7-A07CA20065F1}" type="presParOf" srcId="{3165D6BC-53F4-44BE-A0A2-461568B08DEA}" destId="{000E63B9-BE0C-4EDE-9D50-F32CC1B2CA5B}" srcOrd="10" destOrd="0" presId="urn:microsoft.com/office/officeart/2005/8/layout/chevron2"/>
    <dgm:cxn modelId="{AB9488DD-B669-46FC-831C-F51D4A239DB1}" type="presParOf" srcId="{000E63B9-BE0C-4EDE-9D50-F32CC1B2CA5B}" destId="{D39A5DF5-5EA9-419C-83D8-8D11DFE8F2DF}" srcOrd="0" destOrd="0" presId="urn:microsoft.com/office/officeart/2005/8/layout/chevron2"/>
    <dgm:cxn modelId="{BFCFD28F-45A2-4E6C-BBDB-1DCF368BED9E}" type="presParOf" srcId="{000E63B9-BE0C-4EDE-9D50-F32CC1B2CA5B}" destId="{A1BA5D14-2974-4E35-8222-9C5A5F4BD1B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080E804-A2B0-4717-8E14-6F1C51AAC4AF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5CFCED3-EE59-4F37-A417-C82D64789A5C}">
      <dgm:prSet phldrT="[Текст]" custT="1"/>
      <dgm:spPr/>
      <dgm:t>
        <a:bodyPr/>
        <a:lstStyle/>
        <a:p>
          <a:r>
            <a:rPr lang="ru-RU" sz="1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Снижение числа семей, находящихся в социально опасном положении, и имеющих несовершеннолетних детей</a:t>
          </a:r>
          <a:endParaRPr lang="ru-RU" sz="14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7A9F9A26-3605-41E1-A1FC-4547E6DCA1CF}" type="parTrans" cxnId="{4CE9CCE1-0D1B-4E5F-AED6-D49B2A4B9773}">
      <dgm:prSet/>
      <dgm:spPr/>
      <dgm:t>
        <a:bodyPr/>
        <a:lstStyle/>
        <a:p>
          <a:endParaRPr lang="ru-RU"/>
        </a:p>
      </dgm:t>
    </dgm:pt>
    <dgm:pt modelId="{E83DC06F-0B57-44E9-99DA-755500B607A1}" type="sibTrans" cxnId="{4CE9CCE1-0D1B-4E5F-AED6-D49B2A4B9773}">
      <dgm:prSet/>
      <dgm:spPr/>
      <dgm:t>
        <a:bodyPr/>
        <a:lstStyle/>
        <a:p>
          <a:endParaRPr lang="ru-RU"/>
        </a:p>
      </dgm:t>
    </dgm:pt>
    <dgm:pt modelId="{87E182F5-B039-4AAA-B728-85C95C6F3D0A}">
      <dgm:prSet custT="1"/>
      <dgm:spPr/>
      <dgm:t>
        <a:bodyPr/>
        <a:lstStyle/>
        <a:p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Уменьшение  численности детей, оставленных матерями при рождении</a:t>
          </a:r>
        </a:p>
      </dgm:t>
    </dgm:pt>
    <dgm:pt modelId="{DF862244-EA8A-4324-87ED-6476966CFEA3}" type="parTrans" cxnId="{D601D119-B9AA-4F26-AB52-134891893203}">
      <dgm:prSet/>
      <dgm:spPr/>
      <dgm:t>
        <a:bodyPr/>
        <a:lstStyle/>
        <a:p>
          <a:endParaRPr lang="ru-RU"/>
        </a:p>
      </dgm:t>
    </dgm:pt>
    <dgm:pt modelId="{141E93B1-8F31-4012-A712-4E9196AE5615}" type="sibTrans" cxnId="{D601D119-B9AA-4F26-AB52-134891893203}">
      <dgm:prSet/>
      <dgm:spPr/>
      <dgm:t>
        <a:bodyPr/>
        <a:lstStyle/>
        <a:p>
          <a:endParaRPr lang="ru-RU"/>
        </a:p>
      </dgm:t>
    </dgm:pt>
    <dgm:pt modelId="{000D52A3-AB3F-439F-ACC9-8705AEE213F7}">
      <dgm:prSet custT="1"/>
      <dgm:spPr/>
      <dgm:t>
        <a:bodyPr/>
        <a:lstStyle/>
        <a:p>
          <a:pPr algn="just">
            <a:spcAft>
              <a:spcPts val="0"/>
            </a:spcAft>
          </a:pPr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Сокращение  численности детей, в отношении которых родители лишены или ограничены в родительских правах</a:t>
          </a:r>
          <a:endParaRPr lang="ru-RU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BCF6102F-ED48-471A-A2AF-795BC6DD06AA}" type="parTrans" cxnId="{5E1BA272-60AE-45C9-96C7-1A430361E655}">
      <dgm:prSet/>
      <dgm:spPr/>
      <dgm:t>
        <a:bodyPr/>
        <a:lstStyle/>
        <a:p>
          <a:endParaRPr lang="ru-RU"/>
        </a:p>
      </dgm:t>
    </dgm:pt>
    <dgm:pt modelId="{97395960-88E9-4427-A7A4-7F3D47D2A61D}" type="sibTrans" cxnId="{5E1BA272-60AE-45C9-96C7-1A430361E655}">
      <dgm:prSet/>
      <dgm:spPr/>
      <dgm:t>
        <a:bodyPr/>
        <a:lstStyle/>
        <a:p>
          <a:endParaRPr lang="ru-RU"/>
        </a:p>
      </dgm:t>
    </dgm:pt>
    <dgm:pt modelId="{25C9582C-DD34-41AB-B861-E0FAB1898D41}">
      <dgm:prSet custT="1"/>
      <dgm:spPr/>
      <dgm:t>
        <a:bodyPr/>
        <a:lstStyle/>
        <a:p>
          <a:r>
            <a:rPr lang="ru-RU" sz="1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Сокращение численности впервые выявленных детей-сирот и детей, оставшихся без попечения родителей</a:t>
          </a:r>
          <a:endParaRPr lang="ru-RU" sz="1400" b="1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B1B902A9-A505-4F20-AD9D-EAA82BC96748}" type="parTrans" cxnId="{109B5B39-5B73-46D7-8DD8-CF5EC42F3495}">
      <dgm:prSet/>
      <dgm:spPr/>
      <dgm:t>
        <a:bodyPr/>
        <a:lstStyle/>
        <a:p>
          <a:endParaRPr lang="ru-RU"/>
        </a:p>
      </dgm:t>
    </dgm:pt>
    <dgm:pt modelId="{19B70005-048E-4E79-AC03-E470BB99DE34}" type="sibTrans" cxnId="{109B5B39-5B73-46D7-8DD8-CF5EC42F3495}">
      <dgm:prSet/>
      <dgm:spPr/>
      <dgm:t>
        <a:bodyPr/>
        <a:lstStyle/>
        <a:p>
          <a:endParaRPr lang="ru-RU"/>
        </a:p>
      </dgm:t>
    </dgm:pt>
    <dgm:pt modelId="{6231D75A-7E55-40E1-A075-AC457998498F}">
      <dgm:prSet custT="1"/>
      <dgm:spPr/>
      <dgm:t>
        <a:bodyPr/>
        <a:lstStyle/>
        <a:p>
          <a:r>
            <a:rPr lang="ru-RU" sz="1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Снижение численности детей-сирот и детей, оставшихся без попечения родителей, состоящих на учете в органах опеки и попечительства</a:t>
          </a:r>
          <a:endParaRPr lang="ru-RU" sz="1400" b="1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A833F616-A266-40EB-BE98-2A6F58E99F6D}" type="parTrans" cxnId="{D1673B5F-E2E8-4C65-B27A-4759C759E05B}">
      <dgm:prSet/>
      <dgm:spPr/>
      <dgm:t>
        <a:bodyPr/>
        <a:lstStyle/>
        <a:p>
          <a:endParaRPr lang="ru-RU"/>
        </a:p>
      </dgm:t>
    </dgm:pt>
    <dgm:pt modelId="{EFA3F285-56D2-4B85-89EB-90506E8F4EE2}" type="sibTrans" cxnId="{D1673B5F-E2E8-4C65-B27A-4759C759E05B}">
      <dgm:prSet/>
      <dgm:spPr/>
      <dgm:t>
        <a:bodyPr/>
        <a:lstStyle/>
        <a:p>
          <a:endParaRPr lang="ru-RU"/>
        </a:p>
      </dgm:t>
    </dgm:pt>
    <dgm:pt modelId="{EA5528D8-9001-43C8-8A47-F64C166B4A36}">
      <dgm:prSet custT="1"/>
      <dgm:spPr/>
      <dgm:t>
        <a:bodyPr/>
        <a:lstStyle/>
        <a:p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Сокращение самовольных уходов воспитанников учреждений</a:t>
          </a:r>
          <a:endParaRPr lang="ru-RU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7946FB26-5791-4C52-9E25-79E476131927}" type="parTrans" cxnId="{F4C63F94-CB3A-40E6-B31E-917DC4454180}">
      <dgm:prSet/>
      <dgm:spPr/>
      <dgm:t>
        <a:bodyPr/>
        <a:lstStyle/>
        <a:p>
          <a:endParaRPr lang="ru-RU"/>
        </a:p>
      </dgm:t>
    </dgm:pt>
    <dgm:pt modelId="{31E14612-248E-404D-BD55-9EEBCA3229CE}" type="sibTrans" cxnId="{F4C63F94-CB3A-40E6-B31E-917DC4454180}">
      <dgm:prSet/>
      <dgm:spPr/>
      <dgm:t>
        <a:bodyPr/>
        <a:lstStyle/>
        <a:p>
          <a:endParaRPr lang="ru-RU"/>
        </a:p>
      </dgm:t>
    </dgm:pt>
    <dgm:pt modelId="{E4F359FB-932B-45F0-A444-B3ABC754A28A}" type="pres">
      <dgm:prSet presAssocID="{F080E804-A2B0-4717-8E14-6F1C51AAC4A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87412F0-8C0F-4B83-902E-C1158A7E2874}" type="pres">
      <dgm:prSet presAssocID="{15CFCED3-EE59-4F37-A417-C82D64789A5C}" presName="composite" presStyleCnt="0"/>
      <dgm:spPr/>
    </dgm:pt>
    <dgm:pt modelId="{C150491E-E93E-4F6A-97F6-373075863D46}" type="pres">
      <dgm:prSet presAssocID="{15CFCED3-EE59-4F37-A417-C82D64789A5C}" presName="rect1" presStyleLbl="trAlignAcc1" presStyleIdx="0" presStyleCnt="6" custScaleX="87372" custLinFactNeighborX="-13266" custLinFactNeighborY="-125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484825-16E1-4523-9A81-94BEFF8CBDE3}" type="pres">
      <dgm:prSet presAssocID="{15CFCED3-EE59-4F37-A417-C82D64789A5C}" presName="rect2" presStyleLbl="fgImgPlace1" presStyleIdx="0" presStyleCnt="6" custLinFactX="-22215" custLinFactNeighborX="-100000" custLinFactNeighborY="-1416"/>
      <dgm:spPr/>
    </dgm:pt>
    <dgm:pt modelId="{6A490ED2-6CE9-4A24-B92B-4F45E4A48761}" type="pres">
      <dgm:prSet presAssocID="{E83DC06F-0B57-44E9-99DA-755500B607A1}" presName="sibTrans" presStyleCnt="0"/>
      <dgm:spPr/>
    </dgm:pt>
    <dgm:pt modelId="{96E201ED-A2E0-4A37-AF52-D48FBA360D34}" type="pres">
      <dgm:prSet presAssocID="{87E182F5-B039-4AAA-B728-85C95C6F3D0A}" presName="composite" presStyleCnt="0"/>
      <dgm:spPr/>
    </dgm:pt>
    <dgm:pt modelId="{2AA5CB3F-5BC2-4EAC-A10D-C5546E497CB8}" type="pres">
      <dgm:prSet presAssocID="{87E182F5-B039-4AAA-B728-85C95C6F3D0A}" presName="rect1" presStyleLbl="trAlignAcc1" presStyleIdx="1" presStyleCnt="6" custScaleX="88882" custLinFactNeighborX="12616" custLinFactNeighborY="-125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3A7D97-D638-433E-8C64-E6FF5BFFB3DD}" type="pres">
      <dgm:prSet presAssocID="{87E182F5-B039-4AAA-B728-85C95C6F3D0A}" presName="rect2" presStyleLbl="fgImgPlace1" presStyleIdx="1" presStyleCnt="6"/>
      <dgm:spPr/>
    </dgm:pt>
    <dgm:pt modelId="{584A0DCA-A58F-4AD9-93F0-0496C79DE578}" type="pres">
      <dgm:prSet presAssocID="{141E93B1-8F31-4012-A712-4E9196AE5615}" presName="sibTrans" presStyleCnt="0"/>
      <dgm:spPr/>
    </dgm:pt>
    <dgm:pt modelId="{7A3FD2E9-A67D-4CC1-9474-AA783E553C75}" type="pres">
      <dgm:prSet presAssocID="{000D52A3-AB3F-439F-ACC9-8705AEE213F7}" presName="composite" presStyleCnt="0"/>
      <dgm:spPr/>
    </dgm:pt>
    <dgm:pt modelId="{45E07C8B-1514-4320-AE23-0F771C90B955}" type="pres">
      <dgm:prSet presAssocID="{000D52A3-AB3F-439F-ACC9-8705AEE213F7}" presName="rect1" presStyleLbl="trAlignAcc1" presStyleIdx="2" presStyleCnt="6" custScaleX="84962" custLinFactNeighborX="-16319" custLinFactNeighborY="-122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932F22-E3A8-4149-9D53-E7A0EAA49DB8}" type="pres">
      <dgm:prSet presAssocID="{000D52A3-AB3F-439F-ACC9-8705AEE213F7}" presName="rect2" presStyleLbl="fgImgPlace1" presStyleIdx="2" presStyleCnt="6" custLinFactX="-30527" custLinFactNeighborX="-100000" custLinFactNeighborY="-1977"/>
      <dgm:spPr/>
    </dgm:pt>
    <dgm:pt modelId="{3D298242-6C1C-41FE-80E3-BF99BE9A9A08}" type="pres">
      <dgm:prSet presAssocID="{97395960-88E9-4427-A7A4-7F3D47D2A61D}" presName="sibTrans" presStyleCnt="0"/>
      <dgm:spPr/>
    </dgm:pt>
    <dgm:pt modelId="{D21FA83E-91ED-48AE-936B-8D79535AC71A}" type="pres">
      <dgm:prSet presAssocID="{25C9582C-DD34-41AB-B861-E0FAB1898D41}" presName="composite" presStyleCnt="0"/>
      <dgm:spPr/>
    </dgm:pt>
    <dgm:pt modelId="{D8440C09-F967-43E0-979B-AE135455B108}" type="pres">
      <dgm:prSet presAssocID="{25C9582C-DD34-41AB-B861-E0FAB1898D41}" presName="rect1" presStyleLbl="trAlignAcc1" presStyleIdx="3" presStyleCnt="6" custScaleX="88604" custLinFactNeighborX="11340" custLinFactNeighborY="-122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CB6F63-1A6A-46F2-88F4-D240EE99EEB6}" type="pres">
      <dgm:prSet presAssocID="{25C9582C-DD34-41AB-B861-E0FAB1898D41}" presName="rect2" presStyleLbl="fgImgPlace1" presStyleIdx="3" presStyleCnt="6"/>
      <dgm:spPr/>
    </dgm:pt>
    <dgm:pt modelId="{D1184B9A-D77E-40D7-87E9-15A97E603FD9}" type="pres">
      <dgm:prSet presAssocID="{19B70005-048E-4E79-AC03-E470BB99DE34}" presName="sibTrans" presStyleCnt="0"/>
      <dgm:spPr/>
    </dgm:pt>
    <dgm:pt modelId="{74DE8090-1F2A-4738-A753-420953AB2F1B}" type="pres">
      <dgm:prSet presAssocID="{6231D75A-7E55-40E1-A075-AC457998498F}" presName="composite" presStyleCnt="0"/>
      <dgm:spPr/>
    </dgm:pt>
    <dgm:pt modelId="{1E665711-D746-4058-97E7-44B5AE627284}" type="pres">
      <dgm:prSet presAssocID="{6231D75A-7E55-40E1-A075-AC457998498F}" presName="rect1" presStyleLbl="trAlignAcc1" presStyleIdx="4" presStyleCnt="6" custScaleX="85253" custScaleY="137180" custLinFactNeighborX="-15996" custLinFactNeighborY="24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1347F7-A20D-45FA-8BDB-45AFB425ABF4}" type="pres">
      <dgm:prSet presAssocID="{6231D75A-7E55-40E1-A075-AC457998498F}" presName="rect2" presStyleLbl="fgImgPlace1" presStyleIdx="4" presStyleCnt="6" custLinFactX="-36423" custLinFactNeighborX="-100000" custLinFactNeighborY="-1596"/>
      <dgm:spPr/>
    </dgm:pt>
    <dgm:pt modelId="{EE91500E-847F-4CCF-80FF-FBFC43BEBF85}" type="pres">
      <dgm:prSet presAssocID="{EFA3F285-56D2-4B85-89EB-90506E8F4EE2}" presName="sibTrans" presStyleCnt="0"/>
      <dgm:spPr/>
    </dgm:pt>
    <dgm:pt modelId="{109CB34E-7072-48BC-8D71-1587951A1F27}" type="pres">
      <dgm:prSet presAssocID="{EA5528D8-9001-43C8-8A47-F64C166B4A36}" presName="composite" presStyleCnt="0"/>
      <dgm:spPr/>
    </dgm:pt>
    <dgm:pt modelId="{60F8B90D-1099-4C10-8929-AD0857470BF1}" type="pres">
      <dgm:prSet presAssocID="{EA5528D8-9001-43C8-8A47-F64C166B4A36}" presName="rect1" presStyleLbl="trAlignAcc1" presStyleIdx="5" presStyleCnt="6" custScaleX="89624" custLinFactNeighborX="15822" custLinFactNeighborY="-167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2709C1-9242-44C0-9EBA-5C44C87825BA}" type="pres">
      <dgm:prSet presAssocID="{EA5528D8-9001-43C8-8A47-F64C166B4A36}" presName="rect2" presStyleLbl="fgImgPlace1" presStyleIdx="5" presStyleCnt="6" custLinFactNeighborX="726" custLinFactNeighborY="-2149"/>
      <dgm:spPr/>
    </dgm:pt>
  </dgm:ptLst>
  <dgm:cxnLst>
    <dgm:cxn modelId="{5E1BA272-60AE-45C9-96C7-1A430361E655}" srcId="{F080E804-A2B0-4717-8E14-6F1C51AAC4AF}" destId="{000D52A3-AB3F-439F-ACC9-8705AEE213F7}" srcOrd="2" destOrd="0" parTransId="{BCF6102F-ED48-471A-A2AF-795BC6DD06AA}" sibTransId="{97395960-88E9-4427-A7A4-7F3D47D2A61D}"/>
    <dgm:cxn modelId="{5716787B-03EF-47C6-8C36-5B976AD3ABAC}" type="presOf" srcId="{F080E804-A2B0-4717-8E14-6F1C51AAC4AF}" destId="{E4F359FB-932B-45F0-A444-B3ABC754A28A}" srcOrd="0" destOrd="0" presId="urn:microsoft.com/office/officeart/2008/layout/PictureStrips"/>
    <dgm:cxn modelId="{D601D119-B9AA-4F26-AB52-134891893203}" srcId="{F080E804-A2B0-4717-8E14-6F1C51AAC4AF}" destId="{87E182F5-B039-4AAA-B728-85C95C6F3D0A}" srcOrd="1" destOrd="0" parTransId="{DF862244-EA8A-4324-87ED-6476966CFEA3}" sibTransId="{141E93B1-8F31-4012-A712-4E9196AE5615}"/>
    <dgm:cxn modelId="{D1673B5F-E2E8-4C65-B27A-4759C759E05B}" srcId="{F080E804-A2B0-4717-8E14-6F1C51AAC4AF}" destId="{6231D75A-7E55-40E1-A075-AC457998498F}" srcOrd="4" destOrd="0" parTransId="{A833F616-A266-40EB-BE98-2A6F58E99F6D}" sibTransId="{EFA3F285-56D2-4B85-89EB-90506E8F4EE2}"/>
    <dgm:cxn modelId="{4CE9CCE1-0D1B-4E5F-AED6-D49B2A4B9773}" srcId="{F080E804-A2B0-4717-8E14-6F1C51AAC4AF}" destId="{15CFCED3-EE59-4F37-A417-C82D64789A5C}" srcOrd="0" destOrd="0" parTransId="{7A9F9A26-3605-41E1-A1FC-4547E6DCA1CF}" sibTransId="{E83DC06F-0B57-44E9-99DA-755500B607A1}"/>
    <dgm:cxn modelId="{8D8AA7ED-F878-4FDE-85C5-4E4FB23D1E86}" type="presOf" srcId="{EA5528D8-9001-43C8-8A47-F64C166B4A36}" destId="{60F8B90D-1099-4C10-8929-AD0857470BF1}" srcOrd="0" destOrd="0" presId="urn:microsoft.com/office/officeart/2008/layout/PictureStrips"/>
    <dgm:cxn modelId="{03F62E37-CF00-4E43-AC20-2ED88115E88F}" type="presOf" srcId="{6231D75A-7E55-40E1-A075-AC457998498F}" destId="{1E665711-D746-4058-97E7-44B5AE627284}" srcOrd="0" destOrd="0" presId="urn:microsoft.com/office/officeart/2008/layout/PictureStrips"/>
    <dgm:cxn modelId="{3A585456-A5C7-41A6-A405-E58110868B91}" type="presOf" srcId="{25C9582C-DD34-41AB-B861-E0FAB1898D41}" destId="{D8440C09-F967-43E0-979B-AE135455B108}" srcOrd="0" destOrd="0" presId="urn:microsoft.com/office/officeart/2008/layout/PictureStrips"/>
    <dgm:cxn modelId="{F4C63F94-CB3A-40E6-B31E-917DC4454180}" srcId="{F080E804-A2B0-4717-8E14-6F1C51AAC4AF}" destId="{EA5528D8-9001-43C8-8A47-F64C166B4A36}" srcOrd="5" destOrd="0" parTransId="{7946FB26-5791-4C52-9E25-79E476131927}" sibTransId="{31E14612-248E-404D-BD55-9EEBCA3229CE}"/>
    <dgm:cxn modelId="{109B5B39-5B73-46D7-8DD8-CF5EC42F3495}" srcId="{F080E804-A2B0-4717-8E14-6F1C51AAC4AF}" destId="{25C9582C-DD34-41AB-B861-E0FAB1898D41}" srcOrd="3" destOrd="0" parTransId="{B1B902A9-A505-4F20-AD9D-EAA82BC96748}" sibTransId="{19B70005-048E-4E79-AC03-E470BB99DE34}"/>
    <dgm:cxn modelId="{A43452E3-5FE8-4D3F-AB68-72A98496A481}" type="presOf" srcId="{87E182F5-B039-4AAA-B728-85C95C6F3D0A}" destId="{2AA5CB3F-5BC2-4EAC-A10D-C5546E497CB8}" srcOrd="0" destOrd="0" presId="urn:microsoft.com/office/officeart/2008/layout/PictureStrips"/>
    <dgm:cxn modelId="{DE78D1F4-9E47-4E16-8732-2A6032D33679}" type="presOf" srcId="{15CFCED3-EE59-4F37-A417-C82D64789A5C}" destId="{C150491E-E93E-4F6A-97F6-373075863D46}" srcOrd="0" destOrd="0" presId="urn:microsoft.com/office/officeart/2008/layout/PictureStrips"/>
    <dgm:cxn modelId="{2313FABB-3A86-43F0-A266-803198F986C5}" type="presOf" srcId="{000D52A3-AB3F-439F-ACC9-8705AEE213F7}" destId="{45E07C8B-1514-4320-AE23-0F771C90B955}" srcOrd="0" destOrd="0" presId="urn:microsoft.com/office/officeart/2008/layout/PictureStrips"/>
    <dgm:cxn modelId="{EF8E76A1-604F-4636-8290-0112C0F95BE8}" type="presParOf" srcId="{E4F359FB-932B-45F0-A444-B3ABC754A28A}" destId="{887412F0-8C0F-4B83-902E-C1158A7E2874}" srcOrd="0" destOrd="0" presId="urn:microsoft.com/office/officeart/2008/layout/PictureStrips"/>
    <dgm:cxn modelId="{FB98D648-597F-4BC8-9102-023E4001D898}" type="presParOf" srcId="{887412F0-8C0F-4B83-902E-C1158A7E2874}" destId="{C150491E-E93E-4F6A-97F6-373075863D46}" srcOrd="0" destOrd="0" presId="urn:microsoft.com/office/officeart/2008/layout/PictureStrips"/>
    <dgm:cxn modelId="{F7015745-1BB5-442F-B9EC-15F10C440D3F}" type="presParOf" srcId="{887412F0-8C0F-4B83-902E-C1158A7E2874}" destId="{E3484825-16E1-4523-9A81-94BEFF8CBDE3}" srcOrd="1" destOrd="0" presId="urn:microsoft.com/office/officeart/2008/layout/PictureStrips"/>
    <dgm:cxn modelId="{BEDDC572-2C1B-46B6-B841-93F5F461F72F}" type="presParOf" srcId="{E4F359FB-932B-45F0-A444-B3ABC754A28A}" destId="{6A490ED2-6CE9-4A24-B92B-4F45E4A48761}" srcOrd="1" destOrd="0" presId="urn:microsoft.com/office/officeart/2008/layout/PictureStrips"/>
    <dgm:cxn modelId="{3C860FF0-71D4-4F71-AAF6-CDD8ADD866AD}" type="presParOf" srcId="{E4F359FB-932B-45F0-A444-B3ABC754A28A}" destId="{96E201ED-A2E0-4A37-AF52-D48FBA360D34}" srcOrd="2" destOrd="0" presId="urn:microsoft.com/office/officeart/2008/layout/PictureStrips"/>
    <dgm:cxn modelId="{1CB74F91-6263-4645-916E-9DBA0D86F475}" type="presParOf" srcId="{96E201ED-A2E0-4A37-AF52-D48FBA360D34}" destId="{2AA5CB3F-5BC2-4EAC-A10D-C5546E497CB8}" srcOrd="0" destOrd="0" presId="urn:microsoft.com/office/officeart/2008/layout/PictureStrips"/>
    <dgm:cxn modelId="{FBD9B20E-14EE-48C5-AF11-552BE34D016E}" type="presParOf" srcId="{96E201ED-A2E0-4A37-AF52-D48FBA360D34}" destId="{7E3A7D97-D638-433E-8C64-E6FF5BFFB3DD}" srcOrd="1" destOrd="0" presId="urn:microsoft.com/office/officeart/2008/layout/PictureStrips"/>
    <dgm:cxn modelId="{0F8AA98B-716C-4E61-A48B-DD21AFC7A863}" type="presParOf" srcId="{E4F359FB-932B-45F0-A444-B3ABC754A28A}" destId="{584A0DCA-A58F-4AD9-93F0-0496C79DE578}" srcOrd="3" destOrd="0" presId="urn:microsoft.com/office/officeart/2008/layout/PictureStrips"/>
    <dgm:cxn modelId="{7EC0E59B-5B23-44E7-AB7D-872B3DB23D70}" type="presParOf" srcId="{E4F359FB-932B-45F0-A444-B3ABC754A28A}" destId="{7A3FD2E9-A67D-4CC1-9474-AA783E553C75}" srcOrd="4" destOrd="0" presId="urn:microsoft.com/office/officeart/2008/layout/PictureStrips"/>
    <dgm:cxn modelId="{D3AE5851-EDC7-4E32-86BD-7146EFBD1CF6}" type="presParOf" srcId="{7A3FD2E9-A67D-4CC1-9474-AA783E553C75}" destId="{45E07C8B-1514-4320-AE23-0F771C90B955}" srcOrd="0" destOrd="0" presId="urn:microsoft.com/office/officeart/2008/layout/PictureStrips"/>
    <dgm:cxn modelId="{2501179F-D19D-4244-BB7E-7F356A1D6F61}" type="presParOf" srcId="{7A3FD2E9-A67D-4CC1-9474-AA783E553C75}" destId="{61932F22-E3A8-4149-9D53-E7A0EAA49DB8}" srcOrd="1" destOrd="0" presId="urn:microsoft.com/office/officeart/2008/layout/PictureStrips"/>
    <dgm:cxn modelId="{356A48F2-FA71-40D6-BD2A-F0238BE86E90}" type="presParOf" srcId="{E4F359FB-932B-45F0-A444-B3ABC754A28A}" destId="{3D298242-6C1C-41FE-80E3-BF99BE9A9A08}" srcOrd="5" destOrd="0" presId="urn:microsoft.com/office/officeart/2008/layout/PictureStrips"/>
    <dgm:cxn modelId="{3C1C3EC0-8DEE-4C2D-B8F6-14D5DAF10935}" type="presParOf" srcId="{E4F359FB-932B-45F0-A444-B3ABC754A28A}" destId="{D21FA83E-91ED-48AE-936B-8D79535AC71A}" srcOrd="6" destOrd="0" presId="urn:microsoft.com/office/officeart/2008/layout/PictureStrips"/>
    <dgm:cxn modelId="{6F3C3DF4-0280-4279-AA37-51FE649D1ED3}" type="presParOf" srcId="{D21FA83E-91ED-48AE-936B-8D79535AC71A}" destId="{D8440C09-F967-43E0-979B-AE135455B108}" srcOrd="0" destOrd="0" presId="urn:microsoft.com/office/officeart/2008/layout/PictureStrips"/>
    <dgm:cxn modelId="{E871A1F1-6CC0-4754-B842-EAAA7BD22204}" type="presParOf" srcId="{D21FA83E-91ED-48AE-936B-8D79535AC71A}" destId="{16CB6F63-1A6A-46F2-88F4-D240EE99EEB6}" srcOrd="1" destOrd="0" presId="urn:microsoft.com/office/officeart/2008/layout/PictureStrips"/>
    <dgm:cxn modelId="{9706C2CC-06B5-4586-AD78-6A73F14BA219}" type="presParOf" srcId="{E4F359FB-932B-45F0-A444-B3ABC754A28A}" destId="{D1184B9A-D77E-40D7-87E9-15A97E603FD9}" srcOrd="7" destOrd="0" presId="urn:microsoft.com/office/officeart/2008/layout/PictureStrips"/>
    <dgm:cxn modelId="{64077666-5658-43AB-B44E-180ABE3296F3}" type="presParOf" srcId="{E4F359FB-932B-45F0-A444-B3ABC754A28A}" destId="{74DE8090-1F2A-4738-A753-420953AB2F1B}" srcOrd="8" destOrd="0" presId="urn:microsoft.com/office/officeart/2008/layout/PictureStrips"/>
    <dgm:cxn modelId="{7603A961-567D-4416-8C3F-848D34F26127}" type="presParOf" srcId="{74DE8090-1F2A-4738-A753-420953AB2F1B}" destId="{1E665711-D746-4058-97E7-44B5AE627284}" srcOrd="0" destOrd="0" presId="urn:microsoft.com/office/officeart/2008/layout/PictureStrips"/>
    <dgm:cxn modelId="{DBD3C570-0F61-4EFB-AA94-F3B018F5A909}" type="presParOf" srcId="{74DE8090-1F2A-4738-A753-420953AB2F1B}" destId="{2A1347F7-A20D-45FA-8BDB-45AFB425ABF4}" srcOrd="1" destOrd="0" presId="urn:microsoft.com/office/officeart/2008/layout/PictureStrips"/>
    <dgm:cxn modelId="{E22149C9-9269-4322-BA1E-D86DA849144F}" type="presParOf" srcId="{E4F359FB-932B-45F0-A444-B3ABC754A28A}" destId="{EE91500E-847F-4CCF-80FF-FBFC43BEBF85}" srcOrd="9" destOrd="0" presId="urn:microsoft.com/office/officeart/2008/layout/PictureStrips"/>
    <dgm:cxn modelId="{27B1FE88-AF4A-4BB2-B312-98CE80E911E5}" type="presParOf" srcId="{E4F359FB-932B-45F0-A444-B3ABC754A28A}" destId="{109CB34E-7072-48BC-8D71-1587951A1F27}" srcOrd="10" destOrd="0" presId="urn:microsoft.com/office/officeart/2008/layout/PictureStrips"/>
    <dgm:cxn modelId="{64F9A64A-9B9E-4D1F-AA74-9F11A6764ED5}" type="presParOf" srcId="{109CB34E-7072-48BC-8D71-1587951A1F27}" destId="{60F8B90D-1099-4C10-8929-AD0857470BF1}" srcOrd="0" destOrd="0" presId="urn:microsoft.com/office/officeart/2008/layout/PictureStrips"/>
    <dgm:cxn modelId="{C5A06D55-7C67-4470-BBDD-759F6C596748}" type="presParOf" srcId="{109CB34E-7072-48BC-8D71-1587951A1F27}" destId="{E22709C1-9242-44C0-9EBA-5C44C87825BA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B4C02D-9A72-4B5A-AFD2-1D12564EB91C}">
      <dsp:nvSpPr>
        <dsp:cNvPr id="0" name=""/>
        <dsp:cNvSpPr/>
      </dsp:nvSpPr>
      <dsp:spPr>
        <a:xfrm rot="5400000">
          <a:off x="-120525" y="124822"/>
          <a:ext cx="803503" cy="562452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-5400000">
        <a:off x="1" y="285522"/>
        <a:ext cx="562452" cy="241051"/>
      </dsp:txXfrm>
    </dsp:sp>
    <dsp:sp modelId="{57FD9F57-26E2-40D6-A650-2FD939E39C3C}">
      <dsp:nvSpPr>
        <dsp:cNvPr id="0" name=""/>
        <dsp:cNvSpPr/>
      </dsp:nvSpPr>
      <dsp:spPr>
        <a:xfrm rot="5400000">
          <a:off x="4484583" y="-3917834"/>
          <a:ext cx="522277" cy="8366539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b="1" kern="1200" dirty="0" smtClean="0">
              <a:effectLst/>
              <a:latin typeface="Arial" pitchFamily="34" charset="0"/>
              <a:cs typeface="Arial" pitchFamily="34" charset="0"/>
            </a:rPr>
            <a:t>Создание системы эффективности работы по профилактике социального сиротства</a:t>
          </a:r>
          <a:endParaRPr lang="ru-RU" sz="1500" b="1" kern="1200" dirty="0">
            <a:effectLst/>
            <a:latin typeface="Arial" pitchFamily="34" charset="0"/>
            <a:cs typeface="Arial" pitchFamily="34" charset="0"/>
          </a:endParaRPr>
        </a:p>
      </dsp:txBody>
      <dsp:txXfrm rot="-5400000">
        <a:off x="562453" y="29791"/>
        <a:ext cx="8341044" cy="471287"/>
      </dsp:txXfrm>
    </dsp:sp>
    <dsp:sp modelId="{F746AEC5-8690-4056-9712-F1AAF2F8146A}">
      <dsp:nvSpPr>
        <dsp:cNvPr id="0" name=""/>
        <dsp:cNvSpPr/>
      </dsp:nvSpPr>
      <dsp:spPr>
        <a:xfrm rot="5400000">
          <a:off x="-120525" y="830335"/>
          <a:ext cx="803503" cy="562452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-5400000">
        <a:off x="1" y="991035"/>
        <a:ext cx="562452" cy="241051"/>
      </dsp:txXfrm>
    </dsp:sp>
    <dsp:sp modelId="{C7C048C5-13E2-49D6-974C-6C0F57E82402}">
      <dsp:nvSpPr>
        <dsp:cNvPr id="0" name=""/>
        <dsp:cNvSpPr/>
      </dsp:nvSpPr>
      <dsp:spPr>
        <a:xfrm rot="5400000">
          <a:off x="4484583" y="-3212321"/>
          <a:ext cx="522277" cy="8366539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b="1" kern="1200" dirty="0" smtClean="0">
              <a:effectLst/>
              <a:latin typeface="Arial" pitchFamily="34" charset="0"/>
              <a:cs typeface="Arial" pitchFamily="34" charset="0"/>
            </a:rPr>
            <a:t>Внедрение и распространение современных технологий по профилактической и реабилитационной работе с семьей</a:t>
          </a:r>
          <a:endParaRPr lang="ru-RU" sz="1500" b="1" kern="1200" dirty="0">
            <a:effectLst/>
            <a:latin typeface="Arial" pitchFamily="34" charset="0"/>
            <a:cs typeface="Arial" pitchFamily="34" charset="0"/>
          </a:endParaRPr>
        </a:p>
      </dsp:txBody>
      <dsp:txXfrm rot="-5400000">
        <a:off x="562453" y="735304"/>
        <a:ext cx="8341044" cy="471287"/>
      </dsp:txXfrm>
    </dsp:sp>
    <dsp:sp modelId="{4D219BA1-E06A-438E-9010-BD13002C0D89}">
      <dsp:nvSpPr>
        <dsp:cNvPr id="0" name=""/>
        <dsp:cNvSpPr/>
      </dsp:nvSpPr>
      <dsp:spPr>
        <a:xfrm rot="5400000">
          <a:off x="-120525" y="1588674"/>
          <a:ext cx="803503" cy="562452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-5400000">
        <a:off x="1" y="1749374"/>
        <a:ext cx="562452" cy="241051"/>
      </dsp:txXfrm>
    </dsp:sp>
    <dsp:sp modelId="{1D187B85-6328-4224-B139-0F83EBF531EC}">
      <dsp:nvSpPr>
        <dsp:cNvPr id="0" name=""/>
        <dsp:cNvSpPr/>
      </dsp:nvSpPr>
      <dsp:spPr>
        <a:xfrm rot="5400000">
          <a:off x="4431757" y="-2420171"/>
          <a:ext cx="627928" cy="8333324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b="1" kern="1200" dirty="0" smtClean="0">
              <a:effectLst/>
              <a:latin typeface="Arial" pitchFamily="34" charset="0"/>
              <a:cs typeface="Arial" pitchFamily="34" charset="0"/>
            </a:rPr>
            <a:t>Развитие семейного устройства детей-сирот и детей, оставшихся без попечения родителей, системы социализации детей-сирот</a:t>
          </a:r>
          <a:endParaRPr lang="ru-RU" sz="1500" b="1" kern="1200" dirty="0">
            <a:effectLst/>
            <a:latin typeface="Arial" pitchFamily="34" charset="0"/>
            <a:cs typeface="Arial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800" kern="1200" dirty="0"/>
        </a:p>
      </dsp:txBody>
      <dsp:txXfrm rot="-5400000">
        <a:off x="579060" y="1463179"/>
        <a:ext cx="8302671" cy="566622"/>
      </dsp:txXfrm>
    </dsp:sp>
    <dsp:sp modelId="{B0A550AD-317B-45F5-A419-32EE55B8474C}">
      <dsp:nvSpPr>
        <dsp:cNvPr id="0" name=""/>
        <dsp:cNvSpPr/>
      </dsp:nvSpPr>
      <dsp:spPr>
        <a:xfrm rot="5400000">
          <a:off x="-120525" y="2294187"/>
          <a:ext cx="803503" cy="562452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 rot="-5400000">
        <a:off x="1" y="2454887"/>
        <a:ext cx="562452" cy="241051"/>
      </dsp:txXfrm>
    </dsp:sp>
    <dsp:sp modelId="{C7001A66-E594-456D-A3FA-6BAD8F73DCD9}">
      <dsp:nvSpPr>
        <dsp:cNvPr id="0" name=""/>
        <dsp:cNvSpPr/>
      </dsp:nvSpPr>
      <dsp:spPr>
        <a:xfrm rot="5400000">
          <a:off x="4484583" y="-1748469"/>
          <a:ext cx="522277" cy="8366539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b="1" kern="1200" dirty="0" smtClean="0">
              <a:effectLst/>
              <a:latin typeface="Arial" pitchFamily="34" charset="0"/>
              <a:cs typeface="Arial" pitchFamily="34" charset="0"/>
            </a:rPr>
            <a:t>Формирование действенных механизмов раннего выявления жестокого обращения и насилия в отношении ребенка, социального неблагополучия семей с детьми  </a:t>
          </a:r>
          <a:endParaRPr lang="ru-RU" sz="1500" b="1" kern="1200" dirty="0">
            <a:effectLst/>
            <a:latin typeface="Arial" pitchFamily="34" charset="0"/>
            <a:cs typeface="Arial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/>
        </a:p>
      </dsp:txBody>
      <dsp:txXfrm rot="-5400000">
        <a:off x="562453" y="2199156"/>
        <a:ext cx="8341044" cy="471287"/>
      </dsp:txXfrm>
    </dsp:sp>
    <dsp:sp modelId="{A288CDE8-12BF-4EEC-96EF-6BF5EB799FDC}">
      <dsp:nvSpPr>
        <dsp:cNvPr id="0" name=""/>
        <dsp:cNvSpPr/>
      </dsp:nvSpPr>
      <dsp:spPr>
        <a:xfrm rot="5400000">
          <a:off x="-120525" y="2999700"/>
          <a:ext cx="803503" cy="562452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 rot="-5400000">
        <a:off x="1" y="3160400"/>
        <a:ext cx="562452" cy="241051"/>
      </dsp:txXfrm>
    </dsp:sp>
    <dsp:sp modelId="{4DD00466-A853-42A5-BFBF-18890D508E1A}">
      <dsp:nvSpPr>
        <dsp:cNvPr id="0" name=""/>
        <dsp:cNvSpPr/>
      </dsp:nvSpPr>
      <dsp:spPr>
        <a:xfrm rot="5400000">
          <a:off x="4484583" y="-1042956"/>
          <a:ext cx="522277" cy="8366539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b="1" kern="1200" dirty="0" smtClean="0">
              <a:effectLst/>
              <a:latin typeface="Arial" pitchFamily="34" charset="0"/>
              <a:cs typeface="Arial" pitchFamily="34" charset="0"/>
            </a:rPr>
            <a:t>Разработка и внедрение регионального информационного программного обеспечения по учету семей, находящихся в социально опасном положении</a:t>
          </a:r>
          <a:endParaRPr lang="ru-RU" sz="1500" b="1" kern="1200" dirty="0">
            <a:effectLst/>
            <a:latin typeface="Arial" pitchFamily="34" charset="0"/>
            <a:cs typeface="Arial" pitchFamily="34" charset="0"/>
          </a:endParaRPr>
        </a:p>
      </dsp:txBody>
      <dsp:txXfrm rot="-5400000">
        <a:off x="562453" y="2904669"/>
        <a:ext cx="8341044" cy="471287"/>
      </dsp:txXfrm>
    </dsp:sp>
    <dsp:sp modelId="{D39A5DF5-5EA9-419C-83D8-8D11DFE8F2DF}">
      <dsp:nvSpPr>
        <dsp:cNvPr id="0" name=""/>
        <dsp:cNvSpPr/>
      </dsp:nvSpPr>
      <dsp:spPr>
        <a:xfrm rot="5400000">
          <a:off x="-120525" y="3705213"/>
          <a:ext cx="803503" cy="562452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 rot="-5400000">
        <a:off x="1" y="3865913"/>
        <a:ext cx="562452" cy="241051"/>
      </dsp:txXfrm>
    </dsp:sp>
    <dsp:sp modelId="{A1BA5D14-2974-4E35-8222-9C5A5F4BD1B0}">
      <dsp:nvSpPr>
        <dsp:cNvPr id="0" name=""/>
        <dsp:cNvSpPr/>
      </dsp:nvSpPr>
      <dsp:spPr>
        <a:xfrm rot="5400000">
          <a:off x="4484583" y="-337443"/>
          <a:ext cx="522277" cy="8366539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b="1" kern="1200" dirty="0" smtClean="0">
              <a:effectLst/>
              <a:latin typeface="Arial" pitchFamily="34" charset="0"/>
              <a:cs typeface="Arial" pitchFamily="34" charset="0"/>
            </a:rPr>
            <a:t>Разработка и внедрение информационной системы учета выполнения государственного задания по видам услуг и категориям потребителей </a:t>
          </a:r>
          <a:endParaRPr lang="ru-RU" sz="1500" b="1" kern="1200" dirty="0">
            <a:effectLst/>
            <a:latin typeface="Arial" pitchFamily="34" charset="0"/>
            <a:cs typeface="Arial" pitchFamily="34" charset="0"/>
          </a:endParaRPr>
        </a:p>
      </dsp:txBody>
      <dsp:txXfrm rot="-5400000">
        <a:off x="562453" y="3610182"/>
        <a:ext cx="8341044" cy="4712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50491E-E93E-4F6A-97F6-373075863D46}">
      <dsp:nvSpPr>
        <dsp:cNvPr id="0" name=""/>
        <dsp:cNvSpPr/>
      </dsp:nvSpPr>
      <dsp:spPr>
        <a:xfrm>
          <a:off x="872066" y="72009"/>
          <a:ext cx="3031590" cy="1084297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4431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Снижение числа семей, находящихся в социально опасном положении, и имеющих несовершеннолетних детей</a:t>
          </a:r>
          <a:endParaRPr lang="ru-RU" sz="1400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872066" y="72009"/>
        <a:ext cx="3031590" cy="1084297"/>
      </dsp:txXfrm>
    </dsp:sp>
    <dsp:sp modelId="{E3484825-16E1-4523-9A81-94BEFF8CBDE3}">
      <dsp:nvSpPr>
        <dsp:cNvPr id="0" name=""/>
        <dsp:cNvSpPr/>
      </dsp:nvSpPr>
      <dsp:spPr>
        <a:xfrm>
          <a:off x="41089" y="35389"/>
          <a:ext cx="759007" cy="1138511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A5CB3F-5BC2-4EAC-A10D-C5546E497CB8}">
      <dsp:nvSpPr>
        <dsp:cNvPr id="0" name=""/>
        <dsp:cNvSpPr/>
      </dsp:nvSpPr>
      <dsp:spPr>
        <a:xfrm>
          <a:off x="5314041" y="72009"/>
          <a:ext cx="3083983" cy="1084297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4431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Уменьшение  численности детей, оставленных матерями при рождении</a:t>
          </a:r>
        </a:p>
      </dsp:txBody>
      <dsp:txXfrm>
        <a:off x="5314041" y="72009"/>
        <a:ext cx="3083983" cy="1084297"/>
      </dsp:txXfrm>
    </dsp:sp>
    <dsp:sp modelId="{7E3A7D97-D638-433E-8C64-E6FF5BFFB3DD}">
      <dsp:nvSpPr>
        <dsp:cNvPr id="0" name=""/>
        <dsp:cNvSpPr/>
      </dsp:nvSpPr>
      <dsp:spPr>
        <a:xfrm>
          <a:off x="4538841" y="51511"/>
          <a:ext cx="759007" cy="1138511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E07C8B-1514-4320-AE23-0F771C90B955}">
      <dsp:nvSpPr>
        <dsp:cNvPr id="0" name=""/>
        <dsp:cNvSpPr/>
      </dsp:nvSpPr>
      <dsp:spPr>
        <a:xfrm>
          <a:off x="831262" y="1440163"/>
          <a:ext cx="2947969" cy="1084297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4431" tIns="53340" rIns="53340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Сокращение  численности детей, в отношении которых родители лишены или ограничены в родительских правах</a:t>
          </a:r>
          <a:endParaRPr lang="ru-RU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831262" y="1440163"/>
        <a:ext cx="2947969" cy="1084297"/>
      </dsp:txXfrm>
    </dsp:sp>
    <dsp:sp modelId="{61932F22-E3A8-4149-9D53-E7A0EAA49DB8}">
      <dsp:nvSpPr>
        <dsp:cNvPr id="0" name=""/>
        <dsp:cNvSpPr/>
      </dsp:nvSpPr>
      <dsp:spPr>
        <a:xfrm>
          <a:off x="1317" y="1394012"/>
          <a:ext cx="759007" cy="1138511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440C09-F967-43E0-979B-AE135455B108}">
      <dsp:nvSpPr>
        <dsp:cNvPr id="0" name=""/>
        <dsp:cNvSpPr/>
      </dsp:nvSpPr>
      <dsp:spPr>
        <a:xfrm>
          <a:off x="5256096" y="1440163"/>
          <a:ext cx="3074337" cy="1084297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4431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Сокращение численности впервые выявленных детей-сирот и детей, оставшихся без попечения родителей</a:t>
          </a:r>
          <a:endParaRPr lang="ru-RU" sz="1400" b="1" kern="1200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5256096" y="1440163"/>
        <a:ext cx="3074337" cy="1084297"/>
      </dsp:txXfrm>
    </dsp:sp>
    <dsp:sp modelId="{16CB6F63-1A6A-46F2-88F4-D240EE99EEB6}">
      <dsp:nvSpPr>
        <dsp:cNvPr id="0" name=""/>
        <dsp:cNvSpPr/>
      </dsp:nvSpPr>
      <dsp:spPr>
        <a:xfrm>
          <a:off x="4520347" y="1416520"/>
          <a:ext cx="759007" cy="1138511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665711-D746-4058-97E7-44B5AE627284}">
      <dsp:nvSpPr>
        <dsp:cNvPr id="0" name=""/>
        <dsp:cNvSpPr/>
      </dsp:nvSpPr>
      <dsp:spPr>
        <a:xfrm>
          <a:off x="826049" y="2808312"/>
          <a:ext cx="2958066" cy="148743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4431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Снижение численности детей-сирот и детей, оставшихся без попечения родителей, состоящих на учете в органах опеки и попечительства</a:t>
          </a:r>
          <a:endParaRPr lang="ru-RU" sz="1400" b="1" kern="1200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826049" y="2808312"/>
        <a:ext cx="2958066" cy="1487438"/>
      </dsp:txXfrm>
    </dsp:sp>
    <dsp:sp modelId="{2A1347F7-A20D-45FA-8BDB-45AFB425ABF4}">
      <dsp:nvSpPr>
        <dsp:cNvPr id="0" name=""/>
        <dsp:cNvSpPr/>
      </dsp:nvSpPr>
      <dsp:spPr>
        <a:xfrm>
          <a:off x="0" y="2808309"/>
          <a:ext cx="759007" cy="1138511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F8B90D-1099-4C10-8929-AD0857470BF1}">
      <dsp:nvSpPr>
        <dsp:cNvPr id="0" name=""/>
        <dsp:cNvSpPr/>
      </dsp:nvSpPr>
      <dsp:spPr>
        <a:xfrm>
          <a:off x="5387591" y="2880322"/>
          <a:ext cx="3109729" cy="1084297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4431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Сокращение самовольных уходов воспитанников учреждений</a:t>
          </a:r>
          <a:endParaRPr lang="ru-RU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5387591" y="2880322"/>
        <a:ext cx="3109729" cy="1084297"/>
      </dsp:txXfrm>
    </dsp:sp>
    <dsp:sp modelId="{E22709C1-9242-44C0-9EBA-5C44C87825BA}">
      <dsp:nvSpPr>
        <dsp:cNvPr id="0" name=""/>
        <dsp:cNvSpPr/>
      </dsp:nvSpPr>
      <dsp:spPr>
        <a:xfrm>
          <a:off x="4519534" y="2880324"/>
          <a:ext cx="759007" cy="1138511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E9EA7A-A783-4EB1-80A6-F21DC016D875}" type="datetimeFigureOut">
              <a:rPr lang="ru-RU" smtClean="0"/>
              <a:t>19.06.2013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A2D62B-D9B0-4606-A48F-5E2C8CA8E2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040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786984-812B-45D7-9BBE-D29CA6FA5FC4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4488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786984-812B-45D7-9BBE-D29CA6FA5FC4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3876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A2D62B-D9B0-4606-A48F-5E2C8CA8E20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55252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A2D62B-D9B0-4606-A48F-5E2C8CA8E20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7616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8392" y="2276872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4192" y="4077072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309FD-1247-40BE-A935-32862C7DF0C2}" type="datetime1">
              <a:rPr lang="ru-RU" smtClean="0"/>
              <a:t>19.06.2013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  <p:sp>
        <p:nvSpPr>
          <p:cNvPr id="18" name="Скругленный прямоугольник 17"/>
          <p:cNvSpPr/>
          <p:nvPr userDrawn="1"/>
        </p:nvSpPr>
        <p:spPr>
          <a:xfrm>
            <a:off x="228600" y="6381328"/>
            <a:ext cx="8753964" cy="36004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9" name="Group 15"/>
          <p:cNvGrpSpPr>
            <a:grpSpLocks noChangeAspect="1"/>
          </p:cNvGrpSpPr>
          <p:nvPr userDrawn="1"/>
        </p:nvGrpSpPr>
        <p:grpSpPr bwMode="hidden">
          <a:xfrm rot="10800000">
            <a:off x="201168" y="6297242"/>
            <a:ext cx="8795112" cy="331624"/>
            <a:chOff x="-3905251" y="4219078"/>
            <a:chExt cx="13027839" cy="1892300"/>
          </a:xfrm>
        </p:grpSpPr>
        <p:sp>
          <p:nvSpPr>
            <p:cNvPr id="2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Rounded Rectangle 13"/>
          <p:cNvSpPr/>
          <p:nvPr userDrawn="1"/>
        </p:nvSpPr>
        <p:spPr>
          <a:xfrm>
            <a:off x="264127" y="256561"/>
            <a:ext cx="8695944" cy="103771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4" name="Picture 3" descr="C:\Users\korkin.MINSZN\Pictures\logo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6275"/>
                    </a14:imgEffect>
                    <a14:imgEffect>
                      <a14:brightnessContrast bright="-2000" contrast="-2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25" y="251170"/>
            <a:ext cx="889632" cy="6238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5" name="Прямоугольник 44"/>
          <p:cNvSpPr/>
          <p:nvPr userDrawn="1"/>
        </p:nvSpPr>
        <p:spPr>
          <a:xfrm>
            <a:off x="1403648" y="280887"/>
            <a:ext cx="7200800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600" b="0" kern="1100" cap="none" spc="0" baseline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Министерство социальной политики Свердловской области</a:t>
            </a:r>
            <a:endParaRPr lang="ru-RU" sz="1600" b="0" kern="1100" cap="none" spc="0" baseline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  <a:ea typeface="Calibri"/>
              <a:cs typeface="Times New Roman"/>
            </a:endParaRPr>
          </a:p>
        </p:txBody>
      </p:sp>
      <p:grpSp>
        <p:nvGrpSpPr>
          <p:cNvPr id="46" name="Group 15"/>
          <p:cNvGrpSpPr>
            <a:grpSpLocks noChangeAspect="1"/>
          </p:cNvGrpSpPr>
          <p:nvPr userDrawn="1"/>
        </p:nvGrpSpPr>
        <p:grpSpPr bwMode="hidden">
          <a:xfrm>
            <a:off x="208002" y="832000"/>
            <a:ext cx="8747036" cy="598947"/>
            <a:chOff x="-3905251" y="4219078"/>
            <a:chExt cx="13027839" cy="1892300"/>
          </a:xfrm>
        </p:grpSpPr>
        <p:sp>
          <p:nvSpPr>
            <p:cNvPr id="4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51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BEF5D-BB7A-4EBC-95BD-ABF7257CFE88}" type="datetime1">
              <a:rPr lang="ru-RU" smtClean="0"/>
              <a:t>19.06.2013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DE827-7F80-48CB-99D5-F8E8BEA6D412}" type="datetime1">
              <a:rPr lang="ru-RU" smtClean="0"/>
              <a:t>19.06.2013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  <p:pic>
        <p:nvPicPr>
          <p:cNvPr id="15" name="Picture 3" descr="C:\Users\korkin.MINSZN\Pictures\logo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6275"/>
                    </a14:imgEffect>
                    <a14:imgEffect>
                      <a14:brightnessContrast bright="-2000" contrast="-2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425" y="284890"/>
            <a:ext cx="1200103" cy="8415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Прямоугольник 15"/>
          <p:cNvSpPr/>
          <p:nvPr userDrawn="1"/>
        </p:nvSpPr>
        <p:spPr>
          <a:xfrm>
            <a:off x="1599528" y="404664"/>
            <a:ext cx="7200800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600" b="0" kern="1100" cap="none" spc="0" baseline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Министерство социальной политики Свердловской области</a:t>
            </a:r>
            <a:endParaRPr lang="ru-RU" sz="1600" b="0" kern="1100" cap="none" spc="0" baseline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  <a:ea typeface="Calibri"/>
              <a:cs typeface="Times New Roman"/>
            </a:endParaRPr>
          </a:p>
        </p:txBody>
      </p:sp>
      <p:sp>
        <p:nvSpPr>
          <p:cNvPr id="17" name="Скругленный прямоугольник 16"/>
          <p:cNvSpPr/>
          <p:nvPr userDrawn="1"/>
        </p:nvSpPr>
        <p:spPr>
          <a:xfrm>
            <a:off x="241635" y="6381328"/>
            <a:ext cx="8740929" cy="36004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8" name="Group 15"/>
          <p:cNvGrpSpPr>
            <a:grpSpLocks noChangeAspect="1"/>
          </p:cNvGrpSpPr>
          <p:nvPr userDrawn="1"/>
        </p:nvGrpSpPr>
        <p:grpSpPr bwMode="hidden">
          <a:xfrm rot="10800000">
            <a:off x="107504" y="6297242"/>
            <a:ext cx="8888776" cy="331624"/>
            <a:chOff x="-3905251" y="4219078"/>
            <a:chExt cx="13027839" cy="1892300"/>
          </a:xfrm>
        </p:grpSpPr>
        <p:sp>
          <p:nvSpPr>
            <p:cNvPr id="19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FA36F-9548-4057-A258-7293117ED288}" type="datetime1">
              <a:rPr lang="ru-RU" smtClean="0"/>
              <a:t>19.06.2013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738AA-1B09-4D80-AEF1-4FA7AC27C5E3}" type="datetime1">
              <a:rPr lang="ru-RU" smtClean="0"/>
              <a:t>19.06.2013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AF950-C5C6-41C2-BF89-DD20B9B5D51A}" type="datetime1">
              <a:rPr lang="ru-RU" smtClean="0"/>
              <a:t>19.06.2013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6EAFE-4738-4CAC-9F5E-51B978C8E2DF}" type="datetime1">
              <a:rPr lang="ru-RU" smtClean="0"/>
              <a:t>19.06.2013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6" name="Скругленный прямоугольник 15"/>
          <p:cNvSpPr/>
          <p:nvPr userDrawn="1"/>
        </p:nvSpPr>
        <p:spPr>
          <a:xfrm>
            <a:off x="241635" y="6381328"/>
            <a:ext cx="8740929" cy="36004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7" name="Group 15"/>
          <p:cNvGrpSpPr>
            <a:grpSpLocks noChangeAspect="1"/>
          </p:cNvGrpSpPr>
          <p:nvPr userDrawn="1"/>
        </p:nvGrpSpPr>
        <p:grpSpPr bwMode="hidden">
          <a:xfrm rot="10800000">
            <a:off x="107504" y="6297242"/>
            <a:ext cx="8888776" cy="331624"/>
            <a:chOff x="-3905251" y="4219078"/>
            <a:chExt cx="13027839" cy="1892300"/>
          </a:xfrm>
        </p:grpSpPr>
        <p:sp>
          <p:nvSpPr>
            <p:cNvPr id="1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1340767"/>
            <a:ext cx="3812645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3D439-6271-4F86-83BE-66B6A12C2783}" type="datetime1">
              <a:rPr lang="ru-RU" smtClean="0"/>
              <a:t>19.06.2013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412776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D1247-E130-4B52-8FEB-A2D393BA363F}" type="datetime1">
              <a:rPr lang="ru-RU" smtClean="0"/>
              <a:t>19.06.2013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871E4A-1C09-4766-B2B1-B818E82E54D7}" type="datetime1">
              <a:rPr lang="ru-RU" smtClean="0"/>
              <a:t>19.06.2013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5ABCF5-C3A0-46C0-9DCE-23DABD1D2B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803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8229600" cy="1866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4000500"/>
            <a:ext cx="8229600" cy="1866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DF8B07-5105-460A-95DC-3D894A4DE8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7620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64127" y="256561"/>
            <a:ext cx="8695944" cy="103771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22549" y="832000"/>
            <a:ext cx="8747036" cy="598947"/>
            <a:chOff x="-3905251" y="421907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99425" y="1595937"/>
            <a:ext cx="8229600" cy="11123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D8E0075-657E-4699-B963-FC29C52F866E}" type="datetime1">
              <a:rPr lang="ru-RU" smtClean="0"/>
              <a:t>19.06.2013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pic>
        <p:nvPicPr>
          <p:cNvPr id="2051" name="Picture 3" descr="C:\Users\korkin.MINSZN\Pictures\logo.pn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50000"/>
                    </a14:imgEffect>
                    <a14:imgEffect>
                      <a14:colorTemperature colorTemp="6275"/>
                    </a14:imgEffect>
                    <a14:imgEffect>
                      <a14:brightnessContrast bright="-2000" contrast="-2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25" y="251170"/>
            <a:ext cx="889632" cy="6238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Прямоугольник 15"/>
          <p:cNvSpPr/>
          <p:nvPr/>
        </p:nvSpPr>
        <p:spPr>
          <a:xfrm>
            <a:off x="1403648" y="280887"/>
            <a:ext cx="7200800" cy="623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500" b="0" kern="1100" cap="none" spc="0" baseline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Министерство социальной политики Свердловской области</a:t>
            </a:r>
            <a:endParaRPr lang="ru-RU" sz="1500" b="0" kern="1100" cap="none" spc="0" baseline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  <a:ea typeface="Calibri"/>
              <a:cs typeface="Times New Roman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41635" y="6381328"/>
            <a:ext cx="8740929" cy="36004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8" name="Group 15"/>
          <p:cNvGrpSpPr>
            <a:grpSpLocks noChangeAspect="1"/>
          </p:cNvGrpSpPr>
          <p:nvPr/>
        </p:nvGrpSpPr>
        <p:grpSpPr bwMode="hidden">
          <a:xfrm rot="10800000">
            <a:off x="107504" y="6297242"/>
            <a:ext cx="8888776" cy="331624"/>
            <a:chOff x="-3905251" y="4219078"/>
            <a:chExt cx="13027839" cy="1892300"/>
          </a:xfrm>
        </p:grpSpPr>
        <p:sp>
          <p:nvSpPr>
            <p:cNvPr id="29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8" r:id="rId7"/>
    <p:sldLayoutId id="2147483679" r:id="rId8"/>
    <p:sldLayoutId id="2147483680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yandex.ru/#!/yandsearch?source=wiz&amp;uinfo=sw-1282-sh-761-fw-1057-fh-555-pd-1&amp;text=&#1082;&#1088;&#1080;&#1079;&#1080;&#1089;&#1085;&#1099;&#1077; &#1086;&#1090;&#1076;&#1077;&#1083;&#1077;&#1085;&#1080;&#1103; &#1076;&#1083;&#1103; &#1078;&#1077;&#1085;&#1097;&#1080;&#1085; &#1092;&#1086;&#1090;&#1086;&amp;noreask=1&amp;pos=6&amp;lr=54&amp;rpt=simage&amp;img_url=http%3A%2F%2Fastrobl.ru%2Fsites%2Fdefault%2Ffiles%2Fstyles%2Fnews_teaser_list%2Fpublic%2Fimages%2Fteasers%2Fid7285_art13356.jpg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74653" y="4077072"/>
            <a:ext cx="40324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Министр социальной политики  Свердловской области</a:t>
            </a:r>
          </a:p>
          <a:p>
            <a:endParaRPr lang="ru-RU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А.В. Злоказов</a:t>
            </a:r>
          </a:p>
          <a:p>
            <a:endParaRPr lang="ru-RU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26133" y="5972618"/>
            <a:ext cx="2232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Екатеринбург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90617" y="2204864"/>
            <a:ext cx="85725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Формирование системы раннего выявления детского и семейного неблагополучия в социальной сфере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157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A2ED-C77A-46D0-9BDA-59A15A90B5E2}" type="slidenum">
              <a:rPr lang="ru-RU" smtClean="0"/>
              <a:t>2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908720"/>
            <a:ext cx="8984569" cy="1008112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Концепция развития долгосрочной комплексной программы «Профилактика семейного неблагополучия и социального сиротства несовершеннолетних в Свердловской области» на 2013-2016 годы</a:t>
            </a:r>
            <a:endParaRPr lang="ru-RU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2840055"/>
              </p:ext>
            </p:extLst>
          </p:nvPr>
        </p:nvGraphicFramePr>
        <p:xfrm>
          <a:off x="107504" y="2060848"/>
          <a:ext cx="8928992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26765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10" name="Rectangle 2"/>
          <p:cNvSpPr>
            <a:spLocks noChangeArrowheads="1"/>
          </p:cNvSpPr>
          <p:nvPr/>
        </p:nvSpPr>
        <p:spPr bwMode="grayWhite">
          <a:xfrm>
            <a:off x="221456" y="5949279"/>
            <a:ext cx="7734300" cy="325095"/>
          </a:xfrm>
          <a:prstGeom prst="rect">
            <a:avLst/>
          </a:prstGeom>
          <a:solidFill>
            <a:srgbClr val="333333"/>
          </a:solidFill>
          <a:ln>
            <a:noFill/>
          </a:ln>
          <a:effectLst/>
          <a:scene3d>
            <a:camera prst="legacyObliqueTopRight"/>
            <a:lightRig rig="legacyFlat3" dir="b"/>
          </a:scene3d>
          <a:sp3d extrusionH="2513000" prstMaterial="legacyMatte">
            <a:bevelT w="13500" h="13500" prst="angle"/>
            <a:bevelB w="13500" h="13500" prst="angle"/>
            <a:extrusionClr>
              <a:srgbClr val="333333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latinLnBrk="1"/>
            <a:endParaRPr lang="ru-RU" altLang="ko-KR" sz="1600" i="1">
              <a:latin typeface="Courier New" pitchFamily="49" charset="0"/>
              <a:ea typeface="Gulim" pitchFamily="34" charset="-127"/>
            </a:endParaRPr>
          </a:p>
        </p:txBody>
      </p:sp>
      <p:sp>
        <p:nvSpPr>
          <p:cNvPr id="273413" name="Rectangle 5"/>
          <p:cNvSpPr>
            <a:spLocks noChangeArrowheads="1"/>
          </p:cNvSpPr>
          <p:nvPr/>
        </p:nvSpPr>
        <p:spPr bwMode="grayWhite">
          <a:xfrm>
            <a:off x="52939" y="5905042"/>
            <a:ext cx="7867892" cy="369332"/>
          </a:xfrm>
          <a:prstGeom prst="rect">
            <a:avLst/>
          </a:prstGeom>
          <a:solidFill>
            <a:srgbClr val="00B050">
              <a:alpha val="78000"/>
            </a:srgb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ctr" latinLnBrk="1"/>
            <a:r>
              <a:rPr lang="ru-RU" altLang="ko-KR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Национальная стратегия в интересах детей на 2012-2017 годы</a:t>
            </a:r>
            <a:endParaRPr lang="ru-RU" altLang="ko-KR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3418" name="Rectangle 10"/>
          <p:cNvSpPr>
            <a:spLocks noChangeArrowheads="1"/>
          </p:cNvSpPr>
          <p:nvPr/>
        </p:nvSpPr>
        <p:spPr bwMode="grayWhite">
          <a:xfrm>
            <a:off x="52939" y="4646377"/>
            <a:ext cx="2862876" cy="1258666"/>
          </a:xfrm>
          <a:prstGeom prst="rect">
            <a:avLst/>
          </a:prstGeom>
          <a:gradFill flip="none" rotWithShape="1">
            <a:gsLst>
              <a:gs pos="0">
                <a:srgbClr val="8989FF">
                  <a:tint val="66000"/>
                  <a:satMod val="160000"/>
                </a:srgbClr>
              </a:gs>
              <a:gs pos="50000">
                <a:srgbClr val="8989FF">
                  <a:tint val="44500"/>
                  <a:satMod val="160000"/>
                </a:srgbClr>
              </a:gs>
              <a:gs pos="100000">
                <a:srgbClr val="8989FF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legacyObliqueTopRight"/>
            <a:lightRig rig="legacyFlat3" dir="b"/>
          </a:scene3d>
          <a:sp3d extrusionH="1878000" prstMaterial="legacyMatte">
            <a:bevelT w="13500" h="13500" prst="angle"/>
            <a:bevelB w="13500" h="13500" prst="angle"/>
            <a:extrusionClr>
              <a:srgbClr val="FF6600"/>
            </a:extrusionClr>
          </a:sp3d>
          <a:extLst/>
        </p:spPr>
        <p:txBody>
          <a:bodyPr wrap="none" anchor="t">
            <a:flatTx/>
          </a:bodyPr>
          <a:lstStyle/>
          <a:p>
            <a:pPr algn="ctr" eaLnBrk="0" hangingPunct="0"/>
            <a:r>
              <a:rPr lang="ru-RU" sz="1600" dirty="0" smtClean="0"/>
              <a:t>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Концепция долгосрочного</a:t>
            </a:r>
          </a:p>
          <a:p>
            <a:pPr algn="ctr" eaLnBrk="0" hangingPunct="0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социально-экономического</a:t>
            </a:r>
          </a:p>
          <a:p>
            <a:pPr algn="ctr" eaLnBrk="0" hangingPunct="0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развития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РФ до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2020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года</a:t>
            </a:r>
            <a:endParaRPr lang="en-US" b="1" dirty="0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73419" name="Rectangle 11"/>
          <p:cNvSpPr>
            <a:spLocks noChangeArrowheads="1"/>
          </p:cNvSpPr>
          <p:nvPr/>
        </p:nvSpPr>
        <p:spPr bwMode="grayWhite">
          <a:xfrm>
            <a:off x="2927527" y="4685558"/>
            <a:ext cx="3007747" cy="1219485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legacyObliqueTopRight"/>
            <a:lightRig rig="legacyFlat3" dir="b"/>
          </a:scene3d>
          <a:sp3d extrusionH="1878000" prstMaterial="legacyMatte">
            <a:bevelT w="13500" h="13500" prst="angle"/>
            <a:bevelB w="13500" h="13500" prst="angle"/>
            <a:extrusionClr>
              <a:srgbClr val="FFCC99"/>
            </a:extrusionClr>
          </a:sp3d>
          <a:extLst/>
        </p:spPr>
        <p:txBody>
          <a:bodyPr wrap="none" anchor="ctr">
            <a:flatTx/>
          </a:bodyPr>
          <a:lstStyle/>
          <a:p>
            <a:pPr algn="ctr" eaLnBrk="0" hangingPunct="0"/>
            <a:r>
              <a:rPr lang="ru-RU" sz="1600" b="1" dirty="0">
                <a:latin typeface="Arial" pitchFamily="34" charset="0"/>
                <a:cs typeface="Arial" pitchFamily="34" charset="0"/>
              </a:rPr>
              <a:t>Концепция</a:t>
            </a:r>
          </a:p>
          <a:p>
            <a:pPr algn="ctr" eaLnBrk="0" hangingPunct="0"/>
            <a:r>
              <a:rPr lang="ru-RU" sz="1600" b="1" dirty="0">
                <a:latin typeface="Arial" pitchFamily="34" charset="0"/>
                <a:cs typeface="Arial" pitchFamily="34" charset="0"/>
              </a:rPr>
              <a:t> реализации </a:t>
            </a:r>
          </a:p>
          <a:p>
            <a:pPr algn="ctr" eaLnBrk="0" hangingPunct="0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государственной</a:t>
            </a:r>
            <a:endParaRPr lang="ru-RU" sz="1600" b="1" dirty="0">
              <a:latin typeface="Arial" pitchFamily="34" charset="0"/>
              <a:cs typeface="Arial" pitchFamily="34" charset="0"/>
            </a:endParaRPr>
          </a:p>
          <a:p>
            <a:pPr algn="ctr" eaLnBrk="0" hangingPunct="0"/>
            <a:r>
              <a:rPr lang="ru-RU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семейной политики </a:t>
            </a:r>
          </a:p>
          <a:p>
            <a:pPr algn="ctr" eaLnBrk="0" hangingPunct="0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СО до 2020 года</a:t>
            </a:r>
            <a:endParaRPr lang="en-US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3420" name="Rectangle 12"/>
          <p:cNvSpPr>
            <a:spLocks noChangeArrowheads="1"/>
          </p:cNvSpPr>
          <p:nvPr/>
        </p:nvSpPr>
        <p:spPr bwMode="grayWhite">
          <a:xfrm>
            <a:off x="5935275" y="4575925"/>
            <a:ext cx="1985556" cy="1329117"/>
          </a:xfrm>
          <a:prstGeom prst="rect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legacyObliqueTopRight"/>
            <a:lightRig rig="legacyFlat3" dir="b"/>
          </a:scene3d>
          <a:sp3d extrusionH="1878000" prstMaterial="legacyMatte">
            <a:bevelT w="13500" h="13500" prst="angle"/>
            <a:bevelB w="13500" h="13500" prst="angle"/>
            <a:extrusionClr>
              <a:schemeClr val="bg2"/>
            </a:extrusionClr>
          </a:sp3d>
          <a:extLst/>
        </p:spPr>
        <p:txBody>
          <a:bodyPr wrap="none" anchor="ctr">
            <a:flatTx/>
          </a:bodyPr>
          <a:lstStyle/>
          <a:p>
            <a:pPr algn="ctr" eaLnBrk="0" hangingPunct="0"/>
            <a:r>
              <a:rPr lang="ru-RU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Стратегия </a:t>
            </a:r>
          </a:p>
          <a:p>
            <a:pPr algn="ctr" eaLnBrk="0" hangingPunct="0"/>
            <a:r>
              <a:rPr lang="ru-RU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действий </a:t>
            </a:r>
            <a:endParaRPr lang="ru-RU" sz="1600" b="1" dirty="0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 eaLnBrk="0" hangingPunct="0"/>
            <a:r>
              <a:rPr lang="ru-RU" sz="1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в интересах детей </a:t>
            </a:r>
          </a:p>
          <a:p>
            <a:pPr algn="ctr" eaLnBrk="0" hangingPunct="0"/>
            <a:r>
              <a:rPr lang="ru-RU" sz="1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на </a:t>
            </a:r>
            <a:r>
              <a:rPr lang="ru-RU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2013-2017</a:t>
            </a:r>
          </a:p>
          <a:p>
            <a:pPr algn="ctr" eaLnBrk="0" hangingPunct="0"/>
            <a:r>
              <a:rPr lang="ru-RU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 годы в СО</a:t>
            </a:r>
            <a:endParaRPr lang="en-US" sz="1600" b="1" dirty="0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33699" y="2684211"/>
            <a:ext cx="50666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Крепкая семья – сильная Россия</a:t>
            </a:r>
            <a:endParaRPr lang="ru-RU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5" name="Picture 20" descr="img6911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8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482" y="3283641"/>
            <a:ext cx="290714" cy="341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3415" name="Rectangle 7"/>
          <p:cNvSpPr>
            <a:spLocks noChangeArrowheads="1"/>
          </p:cNvSpPr>
          <p:nvPr/>
        </p:nvSpPr>
        <p:spPr bwMode="grayWhite">
          <a:xfrm>
            <a:off x="52939" y="3854288"/>
            <a:ext cx="2874588" cy="792088"/>
          </a:xfrm>
          <a:prstGeom prst="rect">
            <a:avLst/>
          </a:prstGeom>
          <a:gradFill flip="none" rotWithShape="1">
            <a:gsLst>
              <a:gs pos="0">
                <a:srgbClr val="7067AF">
                  <a:tint val="66000"/>
                  <a:satMod val="160000"/>
                </a:srgbClr>
              </a:gs>
              <a:gs pos="50000">
                <a:srgbClr val="7067AF">
                  <a:tint val="44500"/>
                  <a:satMod val="160000"/>
                </a:srgbClr>
              </a:gs>
              <a:gs pos="100000">
                <a:srgbClr val="7067A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legacyObliqueTopRight"/>
            <a:lightRig rig="legacyFlat3" dir="b"/>
          </a:scene3d>
          <a:sp3d extrusionH="1878000" prstMaterial="legacyMatte">
            <a:bevelT w="13500" h="13500" prst="angle"/>
            <a:bevelB w="13500" h="13500" prst="angle"/>
            <a:extrusionClr>
              <a:srgbClr val="7067AF"/>
            </a:extrusionClr>
          </a:sp3d>
          <a:extLst/>
        </p:spPr>
        <p:txBody>
          <a:bodyPr wrap="none" anchor="ctr">
            <a:flatTx/>
          </a:bodyPr>
          <a:lstStyle/>
          <a:p>
            <a:pPr algn="ctr" eaLnBrk="0" hangingPunct="0"/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Национальный проект </a:t>
            </a:r>
          </a:p>
          <a:p>
            <a:pPr algn="ctr" eaLnBrk="0" hangingPunct="0"/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«Здоровье»</a:t>
            </a:r>
            <a:endParaRPr lang="en-US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73414" name="Rectangle 6"/>
          <p:cNvSpPr>
            <a:spLocks noChangeArrowheads="1"/>
          </p:cNvSpPr>
          <p:nvPr/>
        </p:nvSpPr>
        <p:spPr bwMode="grayWhite">
          <a:xfrm>
            <a:off x="52939" y="2859443"/>
            <a:ext cx="2914956" cy="974289"/>
          </a:xfrm>
          <a:prstGeom prst="rect">
            <a:avLst/>
          </a:prstGeom>
          <a:gradFill flip="none" rotWithShape="1">
            <a:gsLst>
              <a:gs pos="0">
                <a:schemeClr val="folHlink">
                  <a:tint val="66000"/>
                  <a:satMod val="160000"/>
                </a:schemeClr>
              </a:gs>
              <a:gs pos="50000">
                <a:schemeClr val="folHlink">
                  <a:tint val="44500"/>
                  <a:satMod val="160000"/>
                </a:schemeClr>
              </a:gs>
              <a:gs pos="100000">
                <a:schemeClr val="folHlink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legacyObliqueTopRight"/>
            <a:lightRig rig="legacyFlat3" dir="b"/>
          </a:scene3d>
          <a:sp3d extrusionH="1878000" prstMaterial="legacyMatte">
            <a:bevelT w="13500" h="13500" prst="angle"/>
            <a:bevelB w="13500" h="13500" prst="angle"/>
            <a:extrusionClr>
              <a:schemeClr val="folHlink"/>
            </a:extrusionClr>
          </a:sp3d>
          <a:extLst/>
        </p:spPr>
        <p:txBody>
          <a:bodyPr wrap="none" anchor="ctr">
            <a:flatTx/>
          </a:bodyPr>
          <a:lstStyle/>
          <a:p>
            <a:pPr algn="ctr" eaLnBrk="0" hangingPunct="0"/>
            <a:r>
              <a:rPr lang="ru-RU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Подпрограмма 2</a:t>
            </a:r>
          </a:p>
          <a:p>
            <a:pPr algn="ctr" eaLnBrk="0" hangingPunct="0"/>
            <a:r>
              <a:rPr lang="ru-RU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 «Профилактика </a:t>
            </a:r>
          </a:p>
          <a:p>
            <a:pPr algn="ctr" eaLnBrk="0" hangingPunct="0"/>
            <a:r>
              <a:rPr lang="ru-RU" sz="15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социального</a:t>
            </a:r>
          </a:p>
          <a:p>
            <a:pPr algn="ctr" eaLnBrk="0" hangingPunct="0"/>
            <a:r>
              <a:rPr lang="ru-RU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 сиротства…» ОЦП</a:t>
            </a:r>
            <a:endParaRPr lang="en-US" sz="1600" b="1" dirty="0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73416" name="Rectangle 8"/>
          <p:cNvSpPr>
            <a:spLocks noChangeArrowheads="1"/>
          </p:cNvSpPr>
          <p:nvPr/>
        </p:nvSpPr>
        <p:spPr bwMode="grayWhite">
          <a:xfrm>
            <a:off x="2915815" y="3854288"/>
            <a:ext cx="3019459" cy="831270"/>
          </a:xfrm>
          <a:prstGeom prst="rect">
            <a:avLst/>
          </a:prstGeom>
          <a:gradFill flip="none" rotWithShape="1">
            <a:gsLst>
              <a:gs pos="0">
                <a:srgbClr val="66CCFF">
                  <a:tint val="66000"/>
                  <a:satMod val="160000"/>
                </a:srgbClr>
              </a:gs>
              <a:gs pos="50000">
                <a:srgbClr val="66CCFF">
                  <a:tint val="44500"/>
                  <a:satMod val="160000"/>
                </a:srgbClr>
              </a:gs>
              <a:gs pos="100000">
                <a:srgbClr val="66CCFF">
                  <a:tint val="23500"/>
                  <a:satMod val="160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legacyObliqueTopRight"/>
            <a:lightRig rig="legacyFlat3" dir="b"/>
          </a:scene3d>
          <a:sp3d extrusionH="1878000" prstMaterial="legacyMatte">
            <a:bevelT w="13500" h="13500" prst="angle"/>
            <a:bevelB w="13500" h="13500" prst="angle"/>
            <a:extrusionClr>
              <a:srgbClr val="66CCFF"/>
            </a:extrusionClr>
          </a:sp3d>
          <a:extLst/>
        </p:spPr>
        <p:txBody>
          <a:bodyPr wrap="none" anchor="ctr">
            <a:flatTx/>
          </a:bodyPr>
          <a:lstStyle/>
          <a:p>
            <a:pPr algn="ctr" eaLnBrk="0" hangingPunct="0"/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Национальный проект</a:t>
            </a:r>
          </a:p>
          <a:p>
            <a:pPr algn="ctr" eaLnBrk="0" hangingPunct="0"/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«Образование»</a:t>
            </a:r>
            <a:endParaRPr lang="en-US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73411" name="Rectangle 3"/>
          <p:cNvSpPr>
            <a:spLocks noChangeArrowheads="1"/>
          </p:cNvSpPr>
          <p:nvPr/>
        </p:nvSpPr>
        <p:spPr bwMode="grayWhite">
          <a:xfrm>
            <a:off x="2907825" y="2884266"/>
            <a:ext cx="3053263" cy="978158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legacyObliqueTopRight"/>
            <a:lightRig rig="legacyFlat3" dir="b"/>
          </a:scene3d>
          <a:sp3d extrusionH="18780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/>
        </p:spPr>
        <p:txBody>
          <a:bodyPr wrap="none" anchor="ctr">
            <a:flatTx/>
          </a:bodyPr>
          <a:lstStyle/>
          <a:p>
            <a:pPr algn="ctr" eaLnBrk="0" hangingPunct="0"/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Чужих детей не бывает</a:t>
            </a:r>
            <a:endParaRPr lang="en-US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73417" name="Rectangle 9"/>
          <p:cNvSpPr>
            <a:spLocks noChangeArrowheads="1"/>
          </p:cNvSpPr>
          <p:nvPr/>
        </p:nvSpPr>
        <p:spPr bwMode="grayWhite">
          <a:xfrm>
            <a:off x="5961088" y="2884266"/>
            <a:ext cx="1959743" cy="1762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  <a:scene3d>
            <a:camera prst="legacyObliqueTopRight"/>
            <a:lightRig rig="legacyFlat3" dir="b"/>
          </a:scene3d>
          <a:sp3d extrusionH="1878000" prstMaterial="legacyMatte">
            <a:bevelT w="13500" h="13500" prst="angle"/>
            <a:bevelB w="13500" h="13500" prst="angle"/>
            <a:extrusionClr>
              <a:schemeClr val="accent1"/>
            </a:extrusionClr>
          </a:sp3d>
          <a:extLst/>
        </p:spPr>
        <p:txBody>
          <a:bodyPr wrap="none" anchor="ctr">
            <a:flatTx/>
          </a:bodyPr>
          <a:lstStyle/>
          <a:p>
            <a:pPr algn="ctr" eaLnBrk="0" hangingPunct="0"/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Уральская</a:t>
            </a:r>
          </a:p>
          <a:p>
            <a:pPr algn="ctr" eaLnBrk="0" hangingPunct="0"/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 семья</a:t>
            </a:r>
            <a:endParaRPr lang="en-US" b="1" dirty="0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73422" name="Group 14"/>
          <p:cNvGrpSpPr>
            <a:grpSpLocks/>
          </p:cNvGrpSpPr>
          <p:nvPr/>
        </p:nvGrpSpPr>
        <p:grpSpPr bwMode="auto">
          <a:xfrm>
            <a:off x="-103657" y="1695129"/>
            <a:ext cx="9058402" cy="1184696"/>
            <a:chOff x="92" y="184"/>
            <a:chExt cx="5668" cy="1839"/>
          </a:xfrm>
          <a:solidFill>
            <a:srgbClr val="6565FF"/>
          </a:solidFill>
        </p:grpSpPr>
        <p:sp>
          <p:nvSpPr>
            <p:cNvPr id="273424" name="Freeform 16"/>
            <p:cNvSpPr>
              <a:spLocks/>
            </p:cNvSpPr>
            <p:nvPr/>
          </p:nvSpPr>
          <p:spPr bwMode="grayWhite">
            <a:xfrm>
              <a:off x="2604" y="290"/>
              <a:ext cx="3156" cy="1726"/>
            </a:xfrm>
            <a:custGeom>
              <a:avLst/>
              <a:gdLst>
                <a:gd name="T0" fmla="*/ 665 w 3156"/>
                <a:gd name="T1" fmla="*/ 0 h 1726"/>
                <a:gd name="T2" fmla="*/ 0 w 3156"/>
                <a:gd name="T3" fmla="*/ 378 h 1726"/>
                <a:gd name="T4" fmla="*/ 2715 w 3156"/>
                <a:gd name="T5" fmla="*/ 1726 h 1726"/>
                <a:gd name="T6" fmla="*/ 3156 w 3156"/>
                <a:gd name="T7" fmla="*/ 1289 h 1726"/>
                <a:gd name="T8" fmla="*/ 665 w 3156"/>
                <a:gd name="T9" fmla="*/ 0 h 1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6" h="1726">
                  <a:moveTo>
                    <a:pt x="665" y="0"/>
                  </a:moveTo>
                  <a:lnTo>
                    <a:pt x="0" y="378"/>
                  </a:lnTo>
                  <a:lnTo>
                    <a:pt x="2715" y="1726"/>
                  </a:lnTo>
                  <a:lnTo>
                    <a:pt x="3156" y="1289"/>
                  </a:lnTo>
                  <a:lnTo>
                    <a:pt x="665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73425" name="Freeform 17"/>
            <p:cNvSpPr>
              <a:spLocks/>
            </p:cNvSpPr>
            <p:nvPr/>
          </p:nvSpPr>
          <p:spPr bwMode="grayWhite">
            <a:xfrm>
              <a:off x="92" y="184"/>
              <a:ext cx="3235" cy="1839"/>
            </a:xfrm>
            <a:custGeom>
              <a:avLst/>
              <a:gdLst>
                <a:gd name="T0" fmla="*/ 3235 w 3235"/>
                <a:gd name="T1" fmla="*/ 109 h 1839"/>
                <a:gd name="T2" fmla="*/ 3015 w 3235"/>
                <a:gd name="T3" fmla="*/ 0 h 1839"/>
                <a:gd name="T4" fmla="*/ 410 w 3235"/>
                <a:gd name="T5" fmla="*/ 1404 h 1839"/>
                <a:gd name="T6" fmla="*/ 0 w 3235"/>
                <a:gd name="T7" fmla="*/ 1839 h 1839"/>
                <a:gd name="T8" fmla="*/ 3235 w 3235"/>
                <a:gd name="T9" fmla="*/ 109 h 18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5" h="1839">
                  <a:moveTo>
                    <a:pt x="3235" y="109"/>
                  </a:moveTo>
                  <a:lnTo>
                    <a:pt x="3015" y="0"/>
                  </a:lnTo>
                  <a:lnTo>
                    <a:pt x="410" y="1404"/>
                  </a:lnTo>
                  <a:lnTo>
                    <a:pt x="0" y="1839"/>
                  </a:lnTo>
                  <a:lnTo>
                    <a:pt x="3235" y="109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73423" name="AutoShape 15"/>
            <p:cNvSpPr>
              <a:spLocks noChangeArrowheads="1"/>
            </p:cNvSpPr>
            <p:nvPr/>
          </p:nvSpPr>
          <p:spPr bwMode="grayWhite">
            <a:xfrm>
              <a:off x="97" y="628"/>
              <a:ext cx="5246" cy="1371"/>
            </a:xfrm>
            <a:prstGeom prst="triangle">
              <a:avLst>
                <a:gd name="adj" fmla="val 49523"/>
              </a:avLst>
            </a:prstGeom>
            <a:grpFill/>
            <a:ln>
              <a:noFill/>
            </a:ln>
            <a:effectLst/>
            <a:scene3d>
              <a:camera prst="legacyObliqueTopRight"/>
              <a:lightRig rig="legacyFlat3" dir="b"/>
            </a:scene3d>
            <a:sp3d extrusionH="1878000" prstMaterial="legacyMatte">
              <a:bevelT w="13500" h="13500" prst="angle"/>
              <a:bevelB w="13500" h="13500" prst="angle"/>
              <a:extrusionClr>
                <a:srgbClr val="CC9900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r>
                <a:rPr lang="ru-RU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Крепкая семья -  сильная Россия</a:t>
              </a:r>
              <a:endPara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45364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38" name="Picture 30" descr="карта области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12000"/>
          </a:blip>
          <a:srcRect/>
          <a:stretch>
            <a:fillRect/>
          </a:stretch>
        </p:blipFill>
        <p:spPr bwMode="auto">
          <a:xfrm>
            <a:off x="257863" y="773517"/>
            <a:ext cx="4494311" cy="5566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68392" dir="9491915" algn="ctr" rotWithShape="0">
              <a:srgbClr val="208229"/>
            </a:outerShdw>
          </a:effectLst>
        </p:spPr>
      </p:pic>
      <p:sp>
        <p:nvSpPr>
          <p:cNvPr id="13" name="Прямоугольник 12"/>
          <p:cNvSpPr/>
          <p:nvPr/>
        </p:nvSpPr>
        <p:spPr>
          <a:xfrm>
            <a:off x="908050" y="6838950"/>
            <a:ext cx="6624638" cy="19050"/>
          </a:xfrm>
          <a:prstGeom prst="rect">
            <a:avLst/>
          </a:prstGeom>
          <a:solidFill>
            <a:srgbClr val="4494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>
              <a:solidFill>
                <a:srgbClr val="EAEAEA"/>
              </a:solidFill>
              <a:latin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700337" y="5699859"/>
            <a:ext cx="152003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ЦСПСиД</a:t>
            </a:r>
            <a:endParaRPr lang="ru-RU" sz="12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+mn-cs"/>
            </a:endParaRPr>
          </a:p>
        </p:txBody>
      </p:sp>
      <p:sp>
        <p:nvSpPr>
          <p:cNvPr id="2" name="TextBox 38"/>
          <p:cNvSpPr txBox="1"/>
          <p:nvPr/>
        </p:nvSpPr>
        <p:spPr>
          <a:xfrm>
            <a:off x="2050842" y="5568602"/>
            <a:ext cx="1357313" cy="2746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ЦСПСиД</a:t>
            </a:r>
            <a:endParaRPr lang="ru-RU" sz="12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+mn-cs"/>
            </a:endParaRPr>
          </a:p>
        </p:txBody>
      </p:sp>
      <p:sp>
        <p:nvSpPr>
          <p:cNvPr id="3" name="TextBox 38"/>
          <p:cNvSpPr txBox="1"/>
          <p:nvPr/>
        </p:nvSpPr>
        <p:spPr>
          <a:xfrm>
            <a:off x="1619250" y="5805488"/>
            <a:ext cx="1357313" cy="274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ЦСПСиД</a:t>
            </a:r>
          </a:p>
        </p:txBody>
      </p:sp>
      <p:sp>
        <p:nvSpPr>
          <p:cNvPr id="6" name="TextBox 38"/>
          <p:cNvSpPr txBox="1"/>
          <p:nvPr/>
        </p:nvSpPr>
        <p:spPr>
          <a:xfrm>
            <a:off x="1522412" y="5517469"/>
            <a:ext cx="1357313" cy="274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ЦСПСиД</a:t>
            </a:r>
            <a:endParaRPr lang="ru-RU" sz="12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+mn-cs"/>
            </a:endParaRPr>
          </a:p>
        </p:txBody>
      </p:sp>
      <p:sp>
        <p:nvSpPr>
          <p:cNvPr id="7" name="TextBox 38"/>
          <p:cNvSpPr txBox="1"/>
          <p:nvPr/>
        </p:nvSpPr>
        <p:spPr>
          <a:xfrm>
            <a:off x="2414040" y="4795541"/>
            <a:ext cx="1357312" cy="2746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ЦСПСиД</a:t>
            </a:r>
            <a:endParaRPr lang="ru-RU" sz="12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+mn-cs"/>
            </a:endParaRPr>
          </a:p>
        </p:txBody>
      </p:sp>
      <p:sp>
        <p:nvSpPr>
          <p:cNvPr id="8" name="TextBox 38"/>
          <p:cNvSpPr txBox="1"/>
          <p:nvPr/>
        </p:nvSpPr>
        <p:spPr>
          <a:xfrm>
            <a:off x="2297906" y="5843500"/>
            <a:ext cx="1079500" cy="274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СРЦН</a:t>
            </a:r>
          </a:p>
        </p:txBody>
      </p:sp>
      <p:sp>
        <p:nvSpPr>
          <p:cNvPr id="9" name="TextBox 38"/>
          <p:cNvSpPr txBox="1"/>
          <p:nvPr/>
        </p:nvSpPr>
        <p:spPr>
          <a:xfrm>
            <a:off x="2413661" y="6101305"/>
            <a:ext cx="792162" cy="274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РЦ</a:t>
            </a:r>
          </a:p>
        </p:txBody>
      </p:sp>
      <p:sp>
        <p:nvSpPr>
          <p:cNvPr id="10" name="TextBox 38"/>
          <p:cNvSpPr txBox="1"/>
          <p:nvPr/>
        </p:nvSpPr>
        <p:spPr>
          <a:xfrm>
            <a:off x="2339975" y="5250762"/>
            <a:ext cx="1079500" cy="274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СРЦН</a:t>
            </a:r>
          </a:p>
        </p:txBody>
      </p:sp>
      <p:sp>
        <p:nvSpPr>
          <p:cNvPr id="11" name="TextBox 38"/>
          <p:cNvSpPr txBox="1"/>
          <p:nvPr/>
        </p:nvSpPr>
        <p:spPr>
          <a:xfrm>
            <a:off x="2778096" y="5425222"/>
            <a:ext cx="792163" cy="274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РЦ</a:t>
            </a:r>
          </a:p>
        </p:txBody>
      </p:sp>
      <p:sp>
        <p:nvSpPr>
          <p:cNvPr id="12" name="TextBox 38"/>
          <p:cNvSpPr txBox="1"/>
          <p:nvPr/>
        </p:nvSpPr>
        <p:spPr>
          <a:xfrm>
            <a:off x="-68855" y="5935663"/>
            <a:ext cx="1357313" cy="274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ЦСПСиД</a:t>
            </a:r>
            <a:endParaRPr lang="ru-RU" sz="12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+mn-cs"/>
            </a:endParaRPr>
          </a:p>
        </p:txBody>
      </p:sp>
      <p:sp>
        <p:nvSpPr>
          <p:cNvPr id="14" name="TextBox 38"/>
          <p:cNvSpPr txBox="1"/>
          <p:nvPr/>
        </p:nvSpPr>
        <p:spPr>
          <a:xfrm>
            <a:off x="3570259" y="4078733"/>
            <a:ext cx="1357313" cy="2746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ЦСПСиД</a:t>
            </a:r>
            <a:endParaRPr lang="ru-RU" sz="12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+mn-cs"/>
            </a:endParaRPr>
          </a:p>
        </p:txBody>
      </p:sp>
      <p:sp>
        <p:nvSpPr>
          <p:cNvPr id="15" name="TextBox 38"/>
          <p:cNvSpPr txBox="1"/>
          <p:nvPr/>
        </p:nvSpPr>
        <p:spPr>
          <a:xfrm>
            <a:off x="1619250" y="2708275"/>
            <a:ext cx="1357313" cy="2746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ЦСПСиД</a:t>
            </a:r>
          </a:p>
        </p:txBody>
      </p:sp>
      <p:sp>
        <p:nvSpPr>
          <p:cNvPr id="16" name="TextBox 38"/>
          <p:cNvSpPr txBox="1"/>
          <p:nvPr/>
        </p:nvSpPr>
        <p:spPr>
          <a:xfrm>
            <a:off x="1258888" y="2133600"/>
            <a:ext cx="1357312" cy="2746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ЦСПСиД</a:t>
            </a:r>
          </a:p>
        </p:txBody>
      </p:sp>
      <p:sp>
        <p:nvSpPr>
          <p:cNvPr id="17" name="TextBox 38"/>
          <p:cNvSpPr txBox="1"/>
          <p:nvPr/>
        </p:nvSpPr>
        <p:spPr>
          <a:xfrm>
            <a:off x="1403350" y="1484313"/>
            <a:ext cx="1357313" cy="274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ЦСПСиД</a:t>
            </a:r>
          </a:p>
        </p:txBody>
      </p:sp>
      <p:sp>
        <p:nvSpPr>
          <p:cNvPr id="18" name="TextBox 38"/>
          <p:cNvSpPr txBox="1"/>
          <p:nvPr/>
        </p:nvSpPr>
        <p:spPr>
          <a:xfrm>
            <a:off x="1187450" y="2636838"/>
            <a:ext cx="1079500" cy="274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СРЦН</a:t>
            </a:r>
          </a:p>
        </p:txBody>
      </p:sp>
      <p:sp>
        <p:nvSpPr>
          <p:cNvPr id="19" name="TextBox 38"/>
          <p:cNvSpPr txBox="1"/>
          <p:nvPr/>
        </p:nvSpPr>
        <p:spPr>
          <a:xfrm>
            <a:off x="827088" y="5661025"/>
            <a:ext cx="1357312" cy="2746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ЦСПСиД</a:t>
            </a:r>
          </a:p>
        </p:txBody>
      </p:sp>
      <p:sp>
        <p:nvSpPr>
          <p:cNvPr id="20" name="TextBox 38"/>
          <p:cNvSpPr txBox="1"/>
          <p:nvPr/>
        </p:nvSpPr>
        <p:spPr>
          <a:xfrm>
            <a:off x="827088" y="5229225"/>
            <a:ext cx="1357312" cy="2746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ЦСПСиД</a:t>
            </a:r>
          </a:p>
        </p:txBody>
      </p:sp>
      <p:sp>
        <p:nvSpPr>
          <p:cNvPr id="21" name="TextBox 38"/>
          <p:cNvSpPr txBox="1"/>
          <p:nvPr/>
        </p:nvSpPr>
        <p:spPr>
          <a:xfrm>
            <a:off x="900113" y="4797425"/>
            <a:ext cx="1357312" cy="2746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ЦСПСиД</a:t>
            </a:r>
          </a:p>
        </p:txBody>
      </p:sp>
      <p:sp>
        <p:nvSpPr>
          <p:cNvPr id="22" name="TextBox 38"/>
          <p:cNvSpPr txBox="1"/>
          <p:nvPr/>
        </p:nvSpPr>
        <p:spPr>
          <a:xfrm>
            <a:off x="1476375" y="4149725"/>
            <a:ext cx="1357313" cy="2746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ЦСПСиД</a:t>
            </a:r>
          </a:p>
        </p:txBody>
      </p:sp>
      <p:sp>
        <p:nvSpPr>
          <p:cNvPr id="23" name="TextBox 38"/>
          <p:cNvSpPr txBox="1"/>
          <p:nvPr/>
        </p:nvSpPr>
        <p:spPr>
          <a:xfrm>
            <a:off x="2987675" y="5229225"/>
            <a:ext cx="1079500" cy="274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СРЦН</a:t>
            </a:r>
          </a:p>
        </p:txBody>
      </p:sp>
      <p:sp>
        <p:nvSpPr>
          <p:cNvPr id="24" name="TextBox 38"/>
          <p:cNvSpPr txBox="1"/>
          <p:nvPr/>
        </p:nvSpPr>
        <p:spPr>
          <a:xfrm>
            <a:off x="1850862" y="4795541"/>
            <a:ext cx="792162" cy="2746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РЦ</a:t>
            </a:r>
          </a:p>
        </p:txBody>
      </p:sp>
      <p:sp>
        <p:nvSpPr>
          <p:cNvPr id="25" name="TextBox 38"/>
          <p:cNvSpPr txBox="1"/>
          <p:nvPr/>
        </p:nvSpPr>
        <p:spPr>
          <a:xfrm>
            <a:off x="1116013" y="3284538"/>
            <a:ext cx="1357312" cy="274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ЦСПСиД</a:t>
            </a:r>
          </a:p>
        </p:txBody>
      </p:sp>
      <p:sp>
        <p:nvSpPr>
          <p:cNvPr id="26" name="TextBox 38"/>
          <p:cNvSpPr txBox="1"/>
          <p:nvPr/>
        </p:nvSpPr>
        <p:spPr>
          <a:xfrm>
            <a:off x="1331913" y="3789363"/>
            <a:ext cx="1357312" cy="274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ЦСПСиД</a:t>
            </a:r>
          </a:p>
        </p:txBody>
      </p:sp>
      <p:sp>
        <p:nvSpPr>
          <p:cNvPr id="27" name="TextBox 38"/>
          <p:cNvSpPr txBox="1"/>
          <p:nvPr/>
        </p:nvSpPr>
        <p:spPr>
          <a:xfrm>
            <a:off x="1147706" y="5955506"/>
            <a:ext cx="1357312" cy="2746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rPr>
              <a:t>ЦСПСиД</a:t>
            </a:r>
            <a:endParaRPr lang="ru-RU" sz="12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+mn-cs"/>
            </a:endParaRPr>
          </a:p>
        </p:txBody>
      </p:sp>
      <p:sp>
        <p:nvSpPr>
          <p:cNvPr id="17465" name="Text Box 57"/>
          <p:cNvSpPr txBox="1">
            <a:spLocks noChangeArrowheads="1"/>
          </p:cNvSpPr>
          <p:nvPr/>
        </p:nvSpPr>
        <p:spPr bwMode="auto">
          <a:xfrm>
            <a:off x="5136411" y="2357020"/>
            <a:ext cx="3960439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Центры социальной помощи семье и детям – 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25</a:t>
            </a:r>
          </a:p>
          <a:p>
            <a:pPr>
              <a:spcBef>
                <a:spcPct val="50000"/>
              </a:spcBef>
              <a:defRPr/>
            </a:pP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Социально-реабилитационные центры для несовершеннолетних 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– 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25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>
              <a:spcBef>
                <a:spcPct val="50000"/>
              </a:spcBef>
              <a:defRPr/>
            </a:pP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Реабилитационные центры 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– 6</a:t>
            </a:r>
          </a:p>
          <a:p>
            <a:pPr>
              <a:spcBef>
                <a:spcPct val="50000"/>
              </a:spcBef>
              <a:defRPr/>
            </a:pP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Приют 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– 1</a:t>
            </a:r>
          </a:p>
          <a:p>
            <a:pPr>
              <a:spcBef>
                <a:spcPct val="50000"/>
              </a:spcBef>
              <a:defRPr/>
            </a:pP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Дома-интернаты 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для умственно отсталых детей – 3</a:t>
            </a:r>
          </a:p>
        </p:txBody>
      </p:sp>
      <p:sp>
        <p:nvSpPr>
          <p:cNvPr id="1035" name="TextBox 1"/>
          <p:cNvSpPr txBox="1">
            <a:spLocks noChangeArrowheads="1"/>
          </p:cNvSpPr>
          <p:nvPr/>
        </p:nvSpPr>
        <p:spPr bwMode="auto">
          <a:xfrm>
            <a:off x="3205823" y="1175355"/>
            <a:ext cx="5364163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Сеть учреждений социального обслуживания семьи и детей</a:t>
            </a:r>
          </a:p>
        </p:txBody>
      </p:sp>
    </p:spTree>
    <p:extLst>
      <p:ext uri="{BB962C8B-B14F-4D97-AF65-F5344CB8AC3E}">
        <p14:creationId xmlns:p14="http://schemas.microsoft.com/office/powerpoint/2010/main" val="372742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75" name="Picture 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83621"/>
            <a:ext cx="5688013" cy="5017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07" name="Rectangle 2"/>
          <p:cNvSpPr>
            <a:spLocks noGrp="1" noChangeArrowheads="1"/>
          </p:cNvSpPr>
          <p:nvPr>
            <p:ph type="title" idx="4294967295"/>
          </p:nvPr>
        </p:nvSpPr>
        <p:spPr>
          <a:xfrm rot="16200000">
            <a:off x="-2529383" y="3113560"/>
            <a:ext cx="6353895" cy="792087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2400" b="1" i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Структура учреждений социальной помощи семье и детям</a:t>
            </a:r>
            <a:endParaRPr lang="ru-RU" sz="2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6147" name="Rectangle 2"/>
          <p:cNvSpPr>
            <a:spLocks noChangeArrowheads="1"/>
          </p:cNvSpPr>
          <p:nvPr/>
        </p:nvSpPr>
        <p:spPr bwMode="auto">
          <a:xfrm>
            <a:off x="2700338" y="2565400"/>
            <a:ext cx="6200775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0" hangingPunct="0"/>
            <a:r>
              <a:rPr lang="ru-RU" sz="2400" b="1" i="1">
                <a:solidFill>
                  <a:srgbClr val="92D050"/>
                </a:solidFill>
                <a:latin typeface="Times New Roman" pitchFamily="18" charset="0"/>
              </a:rPr>
              <a:t> </a:t>
            </a:r>
            <a:endParaRPr lang="ru-RU" sz="2800">
              <a:solidFill>
                <a:schemeClr val="tx2"/>
              </a:solidFill>
            </a:endParaRPr>
          </a:p>
        </p:txBody>
      </p:sp>
      <p:sp>
        <p:nvSpPr>
          <p:cNvPr id="16" name="Скругленный прямоугольник 15" descr="Мелкое конфетти"/>
          <p:cNvSpPr>
            <a:spLocks noChangeArrowheads="1"/>
          </p:cNvSpPr>
          <p:nvPr/>
        </p:nvSpPr>
        <p:spPr bwMode="auto">
          <a:xfrm>
            <a:off x="2051721" y="981075"/>
            <a:ext cx="2953667" cy="1008063"/>
          </a:xfrm>
          <a:prstGeom prst="roundRect">
            <a:avLst>
              <a:gd name="adj" fmla="val 16667"/>
            </a:avLst>
          </a:prstGeom>
          <a:pattFill prst="smConfetti">
            <a:fgClr>
              <a:schemeClr val="accent2">
                <a:alpha val="48000"/>
              </a:schemeClr>
            </a:fgClr>
            <a:bgClr>
              <a:schemeClr val="bg1">
                <a:alpha val="48000"/>
              </a:schemeClr>
            </a:bgClr>
          </a:pattFill>
          <a:ln w="25400" algn="ctr">
            <a:solidFill>
              <a:srgbClr val="7030A0">
                <a:alpha val="25882"/>
              </a:srgbClr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Times New Roman" pitchFamily="18" charset="0"/>
              </a:rPr>
              <a:t>Центры социальной помощи семье и детям</a:t>
            </a:r>
          </a:p>
        </p:txBody>
      </p:sp>
      <p:sp>
        <p:nvSpPr>
          <p:cNvPr id="2" name="Скругленный прямоугольник 15"/>
          <p:cNvSpPr>
            <a:spLocks noChangeArrowheads="1"/>
          </p:cNvSpPr>
          <p:nvPr/>
        </p:nvSpPr>
        <p:spPr bwMode="auto">
          <a:xfrm>
            <a:off x="2051721" y="2133600"/>
            <a:ext cx="2952080" cy="1295400"/>
          </a:xfrm>
          <a:prstGeom prst="roundRect">
            <a:avLst>
              <a:gd name="adj" fmla="val 16667"/>
            </a:avLst>
          </a:prstGeom>
          <a:pattFill prst="smConfetti">
            <a:fgClr>
              <a:srgbClr val="CC99FF"/>
            </a:fgClr>
            <a:bgClr>
              <a:schemeClr val="bg1"/>
            </a:bgClr>
          </a:pattFill>
          <a:ln w="25400" algn="ctr">
            <a:solidFill>
              <a:srgbClr val="FF9900">
                <a:alpha val="25882"/>
              </a:srgbClr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Times New Roman" pitchFamily="18" charset="0"/>
              </a:rPr>
              <a:t>Социально-реабилитационные центры для несовершеннолетних</a:t>
            </a:r>
          </a:p>
        </p:txBody>
      </p:sp>
      <p:sp>
        <p:nvSpPr>
          <p:cNvPr id="3" name="Скругленный прямоугольник 15" descr="Мелкое конфетти"/>
          <p:cNvSpPr>
            <a:spLocks noChangeArrowheads="1"/>
          </p:cNvSpPr>
          <p:nvPr/>
        </p:nvSpPr>
        <p:spPr bwMode="auto">
          <a:xfrm>
            <a:off x="2051720" y="3573463"/>
            <a:ext cx="2879055" cy="1008062"/>
          </a:xfrm>
          <a:prstGeom prst="roundRect">
            <a:avLst>
              <a:gd name="adj" fmla="val 16667"/>
            </a:avLst>
          </a:prstGeom>
          <a:pattFill prst="smConfetti">
            <a:fgClr>
              <a:srgbClr val="009900"/>
            </a:fgClr>
            <a:bgClr>
              <a:schemeClr val="bg1"/>
            </a:bgClr>
          </a:pattFill>
          <a:ln w="25400" algn="ctr">
            <a:solidFill>
              <a:srgbClr val="00FF00">
                <a:alpha val="25882"/>
              </a:srgbClr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Times New Roman" pitchFamily="18" charset="0"/>
              </a:rPr>
              <a:t>Реабилитационные центры для детей и подростков с ОВЗ</a:t>
            </a:r>
          </a:p>
        </p:txBody>
      </p:sp>
      <p:sp>
        <p:nvSpPr>
          <p:cNvPr id="4" name="Скругленный прямоугольник 15" descr="Мелкое конфетти"/>
          <p:cNvSpPr>
            <a:spLocks noChangeArrowheads="1"/>
          </p:cNvSpPr>
          <p:nvPr/>
        </p:nvSpPr>
        <p:spPr bwMode="auto">
          <a:xfrm>
            <a:off x="2051720" y="4652963"/>
            <a:ext cx="2879055" cy="863600"/>
          </a:xfrm>
          <a:prstGeom prst="roundRect">
            <a:avLst>
              <a:gd name="adj" fmla="val 16667"/>
            </a:avLst>
          </a:prstGeom>
          <a:pattFill prst="smConfetti">
            <a:fgClr>
              <a:srgbClr val="B16FAE"/>
            </a:fgClr>
            <a:bgClr>
              <a:schemeClr val="bg1"/>
            </a:bgClr>
          </a:pattFill>
          <a:ln w="25400" algn="ctr">
            <a:solidFill>
              <a:srgbClr val="FF00FF">
                <a:alpha val="25882"/>
              </a:srgbClr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Times New Roman" pitchFamily="18" charset="0"/>
              </a:rPr>
              <a:t>Социальный приют для детей и  подростков</a:t>
            </a:r>
          </a:p>
        </p:txBody>
      </p:sp>
      <p:sp>
        <p:nvSpPr>
          <p:cNvPr id="5" name="Скругленный прямоугольник 15"/>
          <p:cNvSpPr/>
          <p:nvPr/>
        </p:nvSpPr>
        <p:spPr>
          <a:xfrm>
            <a:off x="2051720" y="5589588"/>
            <a:ext cx="2880643" cy="1071562"/>
          </a:xfrm>
          <a:prstGeom prst="roundRect">
            <a:avLst/>
          </a:prstGeom>
          <a:pattFill prst="smConfetti">
            <a:fgClr>
              <a:srgbClr val="CC99FF"/>
            </a:fgClr>
            <a:bgClr>
              <a:schemeClr val="bg1"/>
            </a:bgClr>
          </a:pattFill>
          <a:ln>
            <a:solidFill>
              <a:srgbClr val="7030A0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Отделения по работе с семьей и детьми в КЦСОН</a:t>
            </a:r>
          </a:p>
        </p:txBody>
      </p:sp>
      <p:sp>
        <p:nvSpPr>
          <p:cNvPr id="6" name="Скругленный прямоугольник 15"/>
          <p:cNvSpPr/>
          <p:nvPr/>
        </p:nvSpPr>
        <p:spPr>
          <a:xfrm>
            <a:off x="5940425" y="2349500"/>
            <a:ext cx="3059113" cy="431800"/>
          </a:xfrm>
          <a:prstGeom prst="roundRect">
            <a:avLst/>
          </a:prstGeom>
          <a:pattFill prst="smConfetti">
            <a:fgClr>
              <a:srgbClr val="CC99FF"/>
            </a:fgClr>
            <a:bgClr>
              <a:schemeClr val="bg1"/>
            </a:bgClr>
          </a:pattFill>
          <a:ln>
            <a:solidFill>
              <a:srgbClr val="7030A0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Социальная поликлиника</a:t>
            </a:r>
          </a:p>
        </p:txBody>
      </p:sp>
      <p:sp>
        <p:nvSpPr>
          <p:cNvPr id="7" name="Скругленный прямоугольник 15"/>
          <p:cNvSpPr/>
          <p:nvPr/>
        </p:nvSpPr>
        <p:spPr>
          <a:xfrm>
            <a:off x="5940425" y="2852738"/>
            <a:ext cx="3025775" cy="647700"/>
          </a:xfrm>
          <a:prstGeom prst="roundRect">
            <a:avLst/>
          </a:prstGeom>
          <a:pattFill prst="smConfetti">
            <a:fgClr>
              <a:srgbClr val="CC99FF"/>
            </a:fgClr>
            <a:bgClr>
              <a:schemeClr val="bg1"/>
            </a:bgClr>
          </a:pattFill>
          <a:ln>
            <a:solidFill>
              <a:srgbClr val="7030A0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Кризисное отделение для женщин</a:t>
            </a:r>
          </a:p>
        </p:txBody>
      </p:sp>
      <p:sp>
        <p:nvSpPr>
          <p:cNvPr id="8" name="Скругленный прямоугольник 15"/>
          <p:cNvSpPr/>
          <p:nvPr/>
        </p:nvSpPr>
        <p:spPr>
          <a:xfrm>
            <a:off x="5921375" y="1700213"/>
            <a:ext cx="3097213" cy="504825"/>
          </a:xfrm>
          <a:prstGeom prst="roundRect">
            <a:avLst/>
          </a:prstGeom>
          <a:pattFill prst="smConfetti">
            <a:fgClr>
              <a:srgbClr val="CC99FF"/>
            </a:fgClr>
            <a:bgClr>
              <a:schemeClr val="bg1"/>
            </a:bgClr>
          </a:pattFill>
          <a:ln>
            <a:solidFill>
              <a:srgbClr val="7030A0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Группа дневного пребывания</a:t>
            </a:r>
          </a:p>
        </p:txBody>
      </p:sp>
      <p:sp>
        <p:nvSpPr>
          <p:cNvPr id="6156" name="Line 14"/>
          <p:cNvSpPr>
            <a:spLocks noChangeShapeType="1"/>
          </p:cNvSpPr>
          <p:nvPr/>
        </p:nvSpPr>
        <p:spPr bwMode="auto">
          <a:xfrm>
            <a:off x="5435600" y="1412875"/>
            <a:ext cx="0" cy="0"/>
          </a:xfrm>
          <a:prstGeom prst="line">
            <a:avLst/>
          </a:prstGeom>
          <a:noFill/>
          <a:ln w="9525">
            <a:solidFill>
              <a:srgbClr val="B16FAE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157" name="Line 16"/>
          <p:cNvSpPr>
            <a:spLocks noChangeShapeType="1"/>
          </p:cNvSpPr>
          <p:nvPr/>
        </p:nvSpPr>
        <p:spPr bwMode="auto">
          <a:xfrm>
            <a:off x="5003800" y="1484313"/>
            <a:ext cx="360363" cy="0"/>
          </a:xfrm>
          <a:prstGeom prst="line">
            <a:avLst/>
          </a:prstGeom>
          <a:noFill/>
          <a:ln w="28575">
            <a:solidFill>
              <a:srgbClr val="B16FA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158" name="Line 17"/>
          <p:cNvSpPr>
            <a:spLocks noChangeShapeType="1"/>
          </p:cNvSpPr>
          <p:nvPr/>
        </p:nvSpPr>
        <p:spPr bwMode="auto">
          <a:xfrm>
            <a:off x="5003800" y="2781300"/>
            <a:ext cx="360363" cy="0"/>
          </a:xfrm>
          <a:prstGeom prst="line">
            <a:avLst/>
          </a:prstGeom>
          <a:noFill/>
          <a:ln w="28575">
            <a:solidFill>
              <a:srgbClr val="B16FA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159" name="Line 18"/>
          <p:cNvSpPr>
            <a:spLocks noChangeShapeType="1"/>
          </p:cNvSpPr>
          <p:nvPr/>
        </p:nvSpPr>
        <p:spPr bwMode="auto">
          <a:xfrm>
            <a:off x="4932363" y="4005263"/>
            <a:ext cx="431800" cy="0"/>
          </a:xfrm>
          <a:prstGeom prst="line">
            <a:avLst/>
          </a:prstGeom>
          <a:noFill/>
          <a:ln w="28575">
            <a:solidFill>
              <a:srgbClr val="B16FA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160" name="Line 19"/>
          <p:cNvSpPr>
            <a:spLocks noChangeShapeType="1"/>
          </p:cNvSpPr>
          <p:nvPr/>
        </p:nvSpPr>
        <p:spPr bwMode="auto">
          <a:xfrm>
            <a:off x="4932363" y="5013325"/>
            <a:ext cx="431800" cy="0"/>
          </a:xfrm>
          <a:prstGeom prst="line">
            <a:avLst/>
          </a:prstGeom>
          <a:noFill/>
          <a:ln w="28575">
            <a:solidFill>
              <a:srgbClr val="B16FA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161" name="Line 20"/>
          <p:cNvSpPr>
            <a:spLocks noChangeShapeType="1"/>
          </p:cNvSpPr>
          <p:nvPr/>
        </p:nvSpPr>
        <p:spPr bwMode="auto">
          <a:xfrm>
            <a:off x="5364163" y="1484313"/>
            <a:ext cx="0" cy="3529012"/>
          </a:xfrm>
          <a:prstGeom prst="line">
            <a:avLst/>
          </a:prstGeom>
          <a:noFill/>
          <a:ln w="28575">
            <a:solidFill>
              <a:srgbClr val="800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162" name="Line 21"/>
          <p:cNvSpPr>
            <a:spLocks noChangeShapeType="1"/>
          </p:cNvSpPr>
          <p:nvPr/>
        </p:nvSpPr>
        <p:spPr bwMode="auto">
          <a:xfrm flipV="1">
            <a:off x="5374811" y="1183621"/>
            <a:ext cx="557211" cy="458507"/>
          </a:xfrm>
          <a:prstGeom prst="line">
            <a:avLst/>
          </a:prstGeom>
          <a:noFill/>
          <a:ln w="25400">
            <a:solidFill>
              <a:srgbClr val="B16FAE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163" name="Line 22"/>
          <p:cNvSpPr>
            <a:spLocks noChangeShapeType="1"/>
          </p:cNvSpPr>
          <p:nvPr/>
        </p:nvSpPr>
        <p:spPr bwMode="auto">
          <a:xfrm flipV="1">
            <a:off x="5364164" y="2001558"/>
            <a:ext cx="576262" cy="0"/>
          </a:xfrm>
          <a:prstGeom prst="line">
            <a:avLst/>
          </a:prstGeom>
          <a:noFill/>
          <a:ln w="25400">
            <a:solidFill>
              <a:srgbClr val="B16FAE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164" name="Line 23"/>
          <p:cNvSpPr>
            <a:spLocks noChangeShapeType="1"/>
          </p:cNvSpPr>
          <p:nvPr/>
        </p:nvSpPr>
        <p:spPr bwMode="auto">
          <a:xfrm>
            <a:off x="5364163" y="2636838"/>
            <a:ext cx="576262" cy="0"/>
          </a:xfrm>
          <a:prstGeom prst="line">
            <a:avLst/>
          </a:prstGeom>
          <a:noFill/>
          <a:ln w="25400">
            <a:solidFill>
              <a:srgbClr val="B16FAE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" name="Скругленный прямоугольник 15"/>
          <p:cNvSpPr/>
          <p:nvPr/>
        </p:nvSpPr>
        <p:spPr>
          <a:xfrm>
            <a:off x="5940425" y="981075"/>
            <a:ext cx="3059113" cy="503238"/>
          </a:xfrm>
          <a:prstGeom prst="roundRect">
            <a:avLst/>
          </a:prstGeom>
          <a:pattFill prst="smConfetti">
            <a:fgClr>
              <a:srgbClr val="CC99FF"/>
            </a:fgClr>
            <a:bgClr>
              <a:schemeClr val="bg1"/>
            </a:bgClr>
          </a:pattFill>
          <a:ln>
            <a:solidFill>
              <a:srgbClr val="7030A0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Стационарное отделение</a:t>
            </a:r>
          </a:p>
        </p:txBody>
      </p:sp>
      <p:sp>
        <p:nvSpPr>
          <p:cNvPr id="10" name="Скругленный прямоугольник 15"/>
          <p:cNvSpPr/>
          <p:nvPr/>
        </p:nvSpPr>
        <p:spPr>
          <a:xfrm>
            <a:off x="5940424" y="5013325"/>
            <a:ext cx="3025775" cy="647700"/>
          </a:xfrm>
          <a:prstGeom prst="roundRect">
            <a:avLst/>
          </a:prstGeom>
          <a:pattFill prst="smConfetti">
            <a:fgClr>
              <a:srgbClr val="CC99FF"/>
            </a:fgClr>
            <a:bgClr>
              <a:schemeClr val="bg1"/>
            </a:bgClr>
          </a:pattFill>
          <a:ln>
            <a:solidFill>
              <a:srgbClr val="7030A0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Отделение профилактики безнадзорности и правонарушений</a:t>
            </a:r>
          </a:p>
        </p:txBody>
      </p:sp>
      <p:sp>
        <p:nvSpPr>
          <p:cNvPr id="11" name="Скругленный прямоугольник 15"/>
          <p:cNvSpPr/>
          <p:nvPr/>
        </p:nvSpPr>
        <p:spPr>
          <a:xfrm>
            <a:off x="5940425" y="3573463"/>
            <a:ext cx="3024188" cy="574675"/>
          </a:xfrm>
          <a:prstGeom prst="roundRect">
            <a:avLst/>
          </a:prstGeom>
          <a:pattFill prst="smConfetti">
            <a:fgClr>
              <a:srgbClr val="CC99FF"/>
            </a:fgClr>
            <a:bgClr>
              <a:schemeClr val="bg1"/>
            </a:bgClr>
          </a:pattFill>
          <a:ln>
            <a:solidFill>
              <a:srgbClr val="7030A0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Отделение психолого-педагогической помощи</a:t>
            </a:r>
          </a:p>
        </p:txBody>
      </p:sp>
      <p:sp>
        <p:nvSpPr>
          <p:cNvPr id="12" name="Скругленный прямоугольник 15"/>
          <p:cNvSpPr/>
          <p:nvPr/>
        </p:nvSpPr>
        <p:spPr>
          <a:xfrm>
            <a:off x="5940425" y="5805488"/>
            <a:ext cx="3024188" cy="647700"/>
          </a:xfrm>
          <a:prstGeom prst="roundRect">
            <a:avLst/>
          </a:prstGeom>
          <a:pattFill prst="smConfetti">
            <a:fgClr>
              <a:srgbClr val="CC99FF"/>
            </a:fgClr>
            <a:bgClr>
              <a:schemeClr val="bg1"/>
            </a:bgClr>
          </a:pattFill>
          <a:ln>
            <a:solidFill>
              <a:srgbClr val="7030A0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Отделение реабилитации детей с ОВЗ</a:t>
            </a:r>
          </a:p>
        </p:txBody>
      </p:sp>
      <p:sp>
        <p:nvSpPr>
          <p:cNvPr id="13" name="Скругленный прямоугольник 15"/>
          <p:cNvSpPr/>
          <p:nvPr/>
        </p:nvSpPr>
        <p:spPr>
          <a:xfrm>
            <a:off x="5940425" y="4292600"/>
            <a:ext cx="3025775" cy="647700"/>
          </a:xfrm>
          <a:prstGeom prst="roundRect">
            <a:avLst/>
          </a:prstGeom>
          <a:pattFill prst="smConfetti">
            <a:fgClr>
              <a:srgbClr val="CC99FF"/>
            </a:fgClr>
            <a:bgClr>
              <a:schemeClr val="bg1"/>
            </a:bgClr>
          </a:pattFill>
          <a:ln>
            <a:solidFill>
              <a:srgbClr val="7030A0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Отделение сопровождения замещающих семей</a:t>
            </a:r>
          </a:p>
        </p:txBody>
      </p:sp>
      <p:sp>
        <p:nvSpPr>
          <p:cNvPr id="6170" name="Line 29"/>
          <p:cNvSpPr>
            <a:spLocks noChangeShapeType="1"/>
          </p:cNvSpPr>
          <p:nvPr/>
        </p:nvSpPr>
        <p:spPr bwMode="auto">
          <a:xfrm>
            <a:off x="5364163" y="3213100"/>
            <a:ext cx="576262" cy="0"/>
          </a:xfrm>
          <a:prstGeom prst="line">
            <a:avLst/>
          </a:prstGeom>
          <a:noFill/>
          <a:ln w="25400">
            <a:solidFill>
              <a:srgbClr val="B16FAE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171" name="Line 30"/>
          <p:cNvSpPr>
            <a:spLocks noChangeShapeType="1"/>
          </p:cNvSpPr>
          <p:nvPr/>
        </p:nvSpPr>
        <p:spPr bwMode="auto">
          <a:xfrm>
            <a:off x="5364163" y="4581525"/>
            <a:ext cx="576262" cy="0"/>
          </a:xfrm>
          <a:prstGeom prst="line">
            <a:avLst/>
          </a:prstGeom>
          <a:noFill/>
          <a:ln w="25400">
            <a:solidFill>
              <a:srgbClr val="B16FAE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172" name="Line 31"/>
          <p:cNvSpPr>
            <a:spLocks noChangeShapeType="1"/>
          </p:cNvSpPr>
          <p:nvPr/>
        </p:nvSpPr>
        <p:spPr bwMode="auto">
          <a:xfrm>
            <a:off x="5364163" y="3860800"/>
            <a:ext cx="557212" cy="0"/>
          </a:xfrm>
          <a:prstGeom prst="line">
            <a:avLst/>
          </a:prstGeom>
          <a:noFill/>
          <a:ln w="25400">
            <a:solidFill>
              <a:srgbClr val="B16FAE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173" name="Line 32"/>
          <p:cNvSpPr>
            <a:spLocks noChangeShapeType="1"/>
          </p:cNvSpPr>
          <p:nvPr/>
        </p:nvSpPr>
        <p:spPr bwMode="auto">
          <a:xfrm>
            <a:off x="4932364" y="5013325"/>
            <a:ext cx="989012" cy="1187450"/>
          </a:xfrm>
          <a:prstGeom prst="line">
            <a:avLst/>
          </a:prstGeom>
          <a:noFill/>
          <a:ln w="25400">
            <a:solidFill>
              <a:srgbClr val="B16FAE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174" name="Line 33"/>
          <p:cNvSpPr>
            <a:spLocks noChangeShapeType="1"/>
          </p:cNvSpPr>
          <p:nvPr/>
        </p:nvSpPr>
        <p:spPr bwMode="auto">
          <a:xfrm>
            <a:off x="5364163" y="5013325"/>
            <a:ext cx="624354" cy="366713"/>
          </a:xfrm>
          <a:prstGeom prst="line">
            <a:avLst/>
          </a:prstGeom>
          <a:noFill/>
          <a:ln w="25400">
            <a:solidFill>
              <a:srgbClr val="B16FAE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8994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126" y="1052091"/>
            <a:ext cx="9144000" cy="72072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Схема организации процесса социальной реабилитации</a:t>
            </a:r>
          </a:p>
        </p:txBody>
      </p:sp>
      <p:sp>
        <p:nvSpPr>
          <p:cNvPr id="18435" name="Содержимое 1"/>
          <p:cNvSpPr>
            <a:spLocks/>
          </p:cNvSpPr>
          <p:nvPr/>
        </p:nvSpPr>
        <p:spPr bwMode="auto">
          <a:xfrm>
            <a:off x="-46959" y="2996952"/>
            <a:ext cx="3530993" cy="967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85725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ru-RU" sz="1800" b="1" i="1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Семьи, </a:t>
            </a:r>
            <a:r>
              <a:rPr lang="ru-RU" sz="1800" b="1" i="1" dirty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относящиеся к «группам социального риска»</a:t>
            </a: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174784" y="3963988"/>
            <a:ext cx="2828019" cy="2361070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Предоставление социального обслуживания в рамках мероприятий  социальной реабилитации</a:t>
            </a:r>
          </a:p>
        </p:txBody>
      </p:sp>
      <p:sp>
        <p:nvSpPr>
          <p:cNvPr id="2" name="Скругленный прямоугольник 10"/>
          <p:cNvSpPr/>
          <p:nvPr/>
        </p:nvSpPr>
        <p:spPr>
          <a:xfrm>
            <a:off x="3484034" y="3645024"/>
            <a:ext cx="4813020" cy="123315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Комплексная диагностика трудной жизненной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ситуации,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разработка плана мероприятий социальной реабилитации </a:t>
            </a:r>
          </a:p>
        </p:txBody>
      </p:sp>
      <p:sp>
        <p:nvSpPr>
          <p:cNvPr id="3" name="Скругленный прямоугольник 10"/>
          <p:cNvSpPr/>
          <p:nvPr/>
        </p:nvSpPr>
        <p:spPr>
          <a:xfrm>
            <a:off x="3433830" y="4987131"/>
            <a:ext cx="4856742" cy="135642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Мониторинг результатов комплекса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мероприятий по социальной реабилитации, при необходимости его корректировка </a:t>
            </a:r>
          </a:p>
        </p:txBody>
      </p:sp>
      <p:sp>
        <p:nvSpPr>
          <p:cNvPr id="7181" name="Стрелка вправо 61"/>
          <p:cNvSpPr>
            <a:spLocks noChangeArrowheads="1"/>
          </p:cNvSpPr>
          <p:nvPr/>
        </p:nvSpPr>
        <p:spPr bwMode="auto">
          <a:xfrm>
            <a:off x="2826153" y="1934362"/>
            <a:ext cx="446088" cy="498475"/>
          </a:xfrm>
          <a:prstGeom prst="rightArrow">
            <a:avLst>
              <a:gd name="adj1" fmla="val 50000"/>
              <a:gd name="adj2" fmla="val 20861"/>
            </a:avLst>
          </a:prstGeom>
          <a:solidFill>
            <a:srgbClr val="FF4549"/>
          </a:solidFill>
          <a:ln w="0" algn="ctr">
            <a:solidFill>
              <a:schemeClr val="hlink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4" name="Стрелка вправо 61"/>
          <p:cNvSpPr>
            <a:spLocks noChangeArrowheads="1"/>
          </p:cNvSpPr>
          <p:nvPr/>
        </p:nvSpPr>
        <p:spPr bwMode="auto">
          <a:xfrm flipH="1">
            <a:off x="2826153" y="2576130"/>
            <a:ext cx="431800" cy="503237"/>
          </a:xfrm>
          <a:prstGeom prst="rightArrow">
            <a:avLst>
              <a:gd name="adj1" fmla="val 50000"/>
              <a:gd name="adj2" fmla="val 20861"/>
            </a:avLst>
          </a:prstGeom>
          <a:solidFill>
            <a:srgbClr val="FF4549"/>
          </a:solidFill>
          <a:ln w="0" algn="ctr">
            <a:solidFill>
              <a:schemeClr val="hlink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dk1"/>
              </a:solidFill>
              <a:latin typeface="+mn-lt"/>
            </a:endParaRPr>
          </a:p>
        </p:txBody>
      </p:sp>
      <p:sp>
        <p:nvSpPr>
          <p:cNvPr id="7183" name="Стрелка вправо 61"/>
          <p:cNvSpPr>
            <a:spLocks noChangeArrowheads="1"/>
          </p:cNvSpPr>
          <p:nvPr/>
        </p:nvSpPr>
        <p:spPr bwMode="auto">
          <a:xfrm flipH="1">
            <a:off x="3002803" y="3885771"/>
            <a:ext cx="431800" cy="552450"/>
          </a:xfrm>
          <a:prstGeom prst="rightArrow">
            <a:avLst>
              <a:gd name="adj1" fmla="val 50000"/>
              <a:gd name="adj2" fmla="val 20861"/>
            </a:avLst>
          </a:prstGeom>
          <a:solidFill>
            <a:srgbClr val="FF4549"/>
          </a:solidFill>
          <a:ln w="0" algn="ctr">
            <a:solidFill>
              <a:schemeClr val="hlink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7184" name="Стрелка вправо 61"/>
          <p:cNvSpPr>
            <a:spLocks noChangeArrowheads="1"/>
          </p:cNvSpPr>
          <p:nvPr/>
        </p:nvSpPr>
        <p:spPr bwMode="auto">
          <a:xfrm>
            <a:off x="2987742" y="5312015"/>
            <a:ext cx="446088" cy="504825"/>
          </a:xfrm>
          <a:prstGeom prst="rightArrow">
            <a:avLst>
              <a:gd name="adj1" fmla="val 50000"/>
              <a:gd name="adj2" fmla="val 20861"/>
            </a:avLst>
          </a:prstGeom>
          <a:solidFill>
            <a:srgbClr val="FF4549"/>
          </a:solidFill>
          <a:ln w="0" algn="ctr">
            <a:solidFill>
              <a:schemeClr val="hlink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7185" name="Стрелка вправо 61"/>
          <p:cNvSpPr>
            <a:spLocks noChangeArrowheads="1"/>
          </p:cNvSpPr>
          <p:nvPr/>
        </p:nvSpPr>
        <p:spPr bwMode="auto">
          <a:xfrm rot="5400000" flipV="1">
            <a:off x="5718532" y="3182712"/>
            <a:ext cx="287338" cy="576263"/>
          </a:xfrm>
          <a:prstGeom prst="rightArrow">
            <a:avLst>
              <a:gd name="adj1" fmla="val 50000"/>
              <a:gd name="adj2" fmla="val 20861"/>
            </a:avLst>
          </a:prstGeom>
          <a:solidFill>
            <a:srgbClr val="FF4549"/>
          </a:solidFill>
          <a:ln w="0" algn="ctr">
            <a:solidFill>
              <a:schemeClr val="hlink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8"/>
              </a:srgbClr>
            </a:outerShdw>
          </a:effectLst>
        </p:spPr>
        <p:txBody>
          <a:bodyPr vert="eaVert" anchor="ctr"/>
          <a:lstStyle/>
          <a:p>
            <a:pPr algn="ctr">
              <a:defRPr/>
            </a:pPr>
            <a:r>
              <a:rPr lang="ru-RU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0" name="Стрелка вправо 61"/>
          <p:cNvSpPr>
            <a:spLocks noChangeArrowheads="1"/>
          </p:cNvSpPr>
          <p:nvPr/>
        </p:nvSpPr>
        <p:spPr bwMode="auto">
          <a:xfrm flipH="1">
            <a:off x="8282603" y="2121354"/>
            <a:ext cx="431800" cy="244475"/>
          </a:xfrm>
          <a:prstGeom prst="rightArrow">
            <a:avLst>
              <a:gd name="adj1" fmla="val 50000"/>
              <a:gd name="adj2" fmla="val 36846"/>
            </a:avLst>
          </a:prstGeom>
          <a:solidFill>
            <a:srgbClr val="FF4549"/>
          </a:solidFill>
          <a:ln w="0" algn="ctr">
            <a:solidFill>
              <a:schemeClr val="hlink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dk1"/>
              </a:solidFill>
              <a:latin typeface="+mn-lt"/>
            </a:endParaRPr>
          </a:p>
        </p:txBody>
      </p:sp>
      <p:sp>
        <p:nvSpPr>
          <p:cNvPr id="18451" name="Rectangle 20"/>
          <p:cNvSpPr>
            <a:spLocks noChangeArrowheads="1"/>
          </p:cNvSpPr>
          <p:nvPr/>
        </p:nvSpPr>
        <p:spPr bwMode="auto">
          <a:xfrm>
            <a:off x="8714404" y="2183599"/>
            <a:ext cx="88774" cy="3213676"/>
          </a:xfrm>
          <a:prstGeom prst="rect">
            <a:avLst/>
          </a:prstGeom>
          <a:solidFill>
            <a:srgbClr val="FF4549"/>
          </a:solidFill>
          <a:ln w="0" algn="ctr">
            <a:solidFill>
              <a:schemeClr val="hlink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endParaRPr lang="ru-RU"/>
          </a:p>
        </p:txBody>
      </p:sp>
      <p:sp>
        <p:nvSpPr>
          <p:cNvPr id="18452" name="Rectangle 21"/>
          <p:cNvSpPr>
            <a:spLocks noChangeArrowheads="1"/>
          </p:cNvSpPr>
          <p:nvPr/>
        </p:nvSpPr>
        <p:spPr bwMode="auto">
          <a:xfrm>
            <a:off x="8315325" y="5420758"/>
            <a:ext cx="504825" cy="287337"/>
          </a:xfrm>
          <a:prstGeom prst="rect">
            <a:avLst/>
          </a:prstGeom>
          <a:solidFill>
            <a:srgbClr val="FF4549"/>
          </a:solidFill>
          <a:ln w="0" algn="ctr">
            <a:solidFill>
              <a:schemeClr val="hlink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2" name="Стрелка вправо 61"/>
          <p:cNvSpPr>
            <a:spLocks noChangeArrowheads="1"/>
          </p:cNvSpPr>
          <p:nvPr/>
        </p:nvSpPr>
        <p:spPr bwMode="auto">
          <a:xfrm flipH="1">
            <a:off x="8297054" y="4017125"/>
            <a:ext cx="431800" cy="244475"/>
          </a:xfrm>
          <a:prstGeom prst="rightArrow">
            <a:avLst>
              <a:gd name="adj1" fmla="val 50000"/>
              <a:gd name="adj2" fmla="val 36846"/>
            </a:avLst>
          </a:prstGeom>
          <a:solidFill>
            <a:srgbClr val="FF4549"/>
          </a:solidFill>
          <a:ln w="0" algn="ctr">
            <a:solidFill>
              <a:schemeClr val="hlink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dk1"/>
              </a:solidFill>
              <a:latin typeface="+mn-lt"/>
            </a:endParaRPr>
          </a:p>
        </p:txBody>
      </p:sp>
      <p:sp>
        <p:nvSpPr>
          <p:cNvPr id="18454" name="Скругленный прямоугольник 4"/>
          <p:cNvSpPr>
            <a:spLocks noChangeArrowheads="1"/>
          </p:cNvSpPr>
          <p:nvPr/>
        </p:nvSpPr>
        <p:spPr bwMode="auto">
          <a:xfrm>
            <a:off x="3642118" y="1885724"/>
            <a:ext cx="4641850" cy="144145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/>
          </a:gradFill>
          <a:ln w="9525" algn="ctr">
            <a:solidFill>
              <a:srgbClr val="008603"/>
            </a:solidFill>
            <a:round/>
            <a:headEnd/>
            <a:tailEnd/>
          </a:ln>
          <a:effectLst>
            <a:outerShdw dist="381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 algn="ctr"/>
            <a:r>
              <a:rPr lang="ru-RU" sz="2000" b="1" dirty="0">
                <a:latin typeface="Arial" pitchFamily="34" charset="0"/>
                <a:cs typeface="Arial" pitchFamily="34" charset="0"/>
              </a:rPr>
              <a:t>Профилактика и выявление на ранних стадиях социального неблагополучия, учёт и патронаж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семей с детьми,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нуждающихся в помощи </a:t>
            </a:r>
            <a:endParaRPr lang="ru-RU" sz="20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57" name="Picture 2" descr="C:\Users\Laykovskaya\Documents\Елена\МИНСОЦ дек 09\СОЦПОЛИТИКИ картинки\family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72816"/>
            <a:ext cx="2246312" cy="127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0644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2"/>
          <p:cNvSpPr>
            <a:spLocks noChangeArrowheads="1"/>
          </p:cNvSpPr>
          <p:nvPr/>
        </p:nvSpPr>
        <p:spPr bwMode="auto">
          <a:xfrm>
            <a:off x="5381625" y="1787443"/>
            <a:ext cx="3646488" cy="4613356"/>
          </a:xfrm>
          <a:prstGeom prst="roundRect">
            <a:avLst>
              <a:gd name="adj" fmla="val 16667"/>
            </a:avLst>
          </a:prstGeom>
          <a:solidFill>
            <a:schemeClr val="accent1">
              <a:alpha val="49019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ru-RU"/>
          </a:p>
        </p:txBody>
      </p:sp>
      <p:sp>
        <p:nvSpPr>
          <p:cNvPr id="148483" name="AutoShape 3"/>
          <p:cNvSpPr>
            <a:spLocks noChangeArrowheads="1"/>
          </p:cNvSpPr>
          <p:nvPr/>
        </p:nvSpPr>
        <p:spPr bwMode="auto">
          <a:xfrm>
            <a:off x="6192838" y="3182082"/>
            <a:ext cx="2384425" cy="1395412"/>
          </a:xfrm>
          <a:prstGeom prst="upDownArrowCallout">
            <a:avLst>
              <a:gd name="adj1" fmla="val 31612"/>
              <a:gd name="adj2" fmla="val 28250"/>
              <a:gd name="adj3" fmla="val 9870"/>
              <a:gd name="adj4" fmla="val 68778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2">
                  <a:gamma/>
                  <a:tint val="0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chemeClr val="accent2">
                <a:gamma/>
                <a:shade val="60000"/>
                <a:invGamma/>
              </a:scheme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spcBef>
                <a:spcPct val="20000"/>
              </a:spcBef>
              <a:defRPr/>
            </a:pPr>
            <a:endParaRPr lang="ru-RU">
              <a:cs typeface="+mn-cs"/>
            </a:endParaRPr>
          </a:p>
        </p:txBody>
      </p:sp>
      <p:sp>
        <p:nvSpPr>
          <p:cNvPr id="148484" name="AutoShape 4"/>
          <p:cNvSpPr>
            <a:spLocks noChangeArrowheads="1"/>
          </p:cNvSpPr>
          <p:nvPr/>
        </p:nvSpPr>
        <p:spPr bwMode="auto">
          <a:xfrm>
            <a:off x="4610509" y="3212976"/>
            <a:ext cx="1499779" cy="1298110"/>
          </a:xfrm>
          <a:prstGeom prst="rightArrow">
            <a:avLst>
              <a:gd name="adj1" fmla="val 63194"/>
              <a:gd name="adj2" fmla="val 53683"/>
            </a:avLst>
          </a:prstGeom>
          <a:gradFill rotWithShape="1">
            <a:gsLst>
              <a:gs pos="0">
                <a:srgbClr val="9999FF"/>
              </a:gs>
              <a:gs pos="50000">
                <a:schemeClr val="accent2"/>
              </a:gs>
              <a:gs pos="100000">
                <a:srgbClr val="9999FF"/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chemeClr val="accent2">
                <a:gamma/>
                <a:shade val="60000"/>
                <a:invGamma/>
              </a:scheme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spcBef>
                <a:spcPct val="20000"/>
              </a:spcBef>
              <a:defRPr/>
            </a:pPr>
            <a:endParaRPr lang="ru-RU">
              <a:cs typeface="+mn-cs"/>
            </a:endParaRPr>
          </a:p>
        </p:txBody>
      </p:sp>
      <p:sp>
        <p:nvSpPr>
          <p:cNvPr id="148485" name="AutoShape 5"/>
          <p:cNvSpPr>
            <a:spLocks noChangeArrowheads="1"/>
          </p:cNvSpPr>
          <p:nvPr/>
        </p:nvSpPr>
        <p:spPr bwMode="auto">
          <a:xfrm flipV="1">
            <a:off x="567829" y="1787443"/>
            <a:ext cx="4117182" cy="4573162"/>
          </a:xfrm>
          <a:prstGeom prst="roundRect">
            <a:avLst>
              <a:gd name="adj" fmla="val 8051"/>
            </a:avLst>
          </a:prstGeom>
          <a:gradFill rotWithShape="1">
            <a:gsLst>
              <a:gs pos="0">
                <a:schemeClr val="accent2"/>
              </a:gs>
              <a:gs pos="50000">
                <a:srgbClr val="9999FF"/>
              </a:gs>
              <a:gs pos="100000">
                <a:schemeClr val="accent2"/>
              </a:gs>
            </a:gsLst>
            <a:lin ang="5400000" scaled="1"/>
          </a:gradFill>
          <a:ln w="9525">
            <a:solidFill>
              <a:schemeClr val="bg2"/>
            </a:solidFill>
            <a:round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spcBef>
                <a:spcPct val="20000"/>
              </a:spcBef>
              <a:defRPr/>
            </a:pPr>
            <a:endParaRPr lang="ru-RU">
              <a:cs typeface="+mn-cs"/>
            </a:endParaRPr>
          </a:p>
        </p:txBody>
      </p:sp>
      <p:sp>
        <p:nvSpPr>
          <p:cNvPr id="8198" name="AutoShape 6"/>
          <p:cNvSpPr>
            <a:spLocks noChangeArrowheads="1"/>
          </p:cNvSpPr>
          <p:nvPr/>
        </p:nvSpPr>
        <p:spPr bwMode="auto">
          <a:xfrm>
            <a:off x="712734" y="4580136"/>
            <a:ext cx="3779837" cy="166528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ru-RU"/>
          </a:p>
        </p:txBody>
      </p:sp>
      <p:sp>
        <p:nvSpPr>
          <p:cNvPr id="8199" name="AutoShape 7"/>
          <p:cNvSpPr>
            <a:spLocks noChangeArrowheads="1"/>
          </p:cNvSpPr>
          <p:nvPr/>
        </p:nvSpPr>
        <p:spPr bwMode="auto">
          <a:xfrm>
            <a:off x="668237" y="1944096"/>
            <a:ext cx="3916363" cy="23415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ru-RU"/>
          </a:p>
        </p:txBody>
      </p:sp>
      <p:sp>
        <p:nvSpPr>
          <p:cNvPr id="25608" name="Text Box 8"/>
          <p:cNvSpPr txBox="1">
            <a:spLocks noChangeArrowheads="1"/>
          </p:cNvSpPr>
          <p:nvPr/>
        </p:nvSpPr>
        <p:spPr bwMode="auto">
          <a:xfrm>
            <a:off x="712734" y="1933207"/>
            <a:ext cx="3644900" cy="1077218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ts val="0"/>
              </a:spcBef>
              <a:defRPr/>
            </a:pP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Отделение профилактики безнадзорности несовершеннолетних</a:t>
            </a:r>
          </a:p>
          <a:p>
            <a:pPr algn="ctr" eaLnBrk="1" hangingPunct="1">
              <a:spcBef>
                <a:spcPts val="0"/>
              </a:spcBef>
              <a:defRPr/>
            </a:pP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социального учреждения</a:t>
            </a:r>
          </a:p>
        </p:txBody>
      </p:sp>
      <p:sp>
        <p:nvSpPr>
          <p:cNvPr id="25609" name="Text Box 9"/>
          <p:cNvSpPr txBox="1">
            <a:spLocks noChangeArrowheads="1"/>
          </p:cNvSpPr>
          <p:nvPr/>
        </p:nvSpPr>
        <p:spPr bwMode="auto">
          <a:xfrm>
            <a:off x="661537" y="3053890"/>
            <a:ext cx="2228850" cy="107721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9999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ru-RU" sz="1600" b="1" dirty="0" err="1" smtClean="0">
                <a:latin typeface="Arial" pitchFamily="34" charset="0"/>
                <a:cs typeface="Arial" pitchFamily="34" charset="0"/>
              </a:rPr>
              <a:t>Мультидисципли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-</a:t>
            </a:r>
            <a:r>
              <a:rPr lang="ru-RU" sz="1600" b="1" dirty="0" err="1" smtClean="0">
                <a:latin typeface="Arial" pitchFamily="34" charset="0"/>
                <a:cs typeface="Arial" pitchFamily="34" charset="0"/>
              </a:rPr>
              <a:t>нарные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 бригады и специалисты Центра</a:t>
            </a:r>
          </a:p>
        </p:txBody>
      </p:sp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2845233" y="3114877"/>
            <a:ext cx="1665288" cy="954107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9999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ru-RU" sz="1400" b="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Участковые специалисты по социальной работе</a:t>
            </a:r>
          </a:p>
        </p:txBody>
      </p:sp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637808" y="5028371"/>
            <a:ext cx="3916362" cy="523220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Территориальная комиссия по делам несовершеннолетних и защите их прав</a:t>
            </a:r>
          </a:p>
        </p:txBody>
      </p:sp>
      <p:sp>
        <p:nvSpPr>
          <p:cNvPr id="25612" name="AutoShape 12"/>
          <p:cNvSpPr>
            <a:spLocks noChangeArrowheads="1"/>
          </p:cNvSpPr>
          <p:nvPr/>
        </p:nvSpPr>
        <p:spPr bwMode="auto">
          <a:xfrm>
            <a:off x="1148795" y="5611455"/>
            <a:ext cx="2924175" cy="715089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999FF"/>
              </a:gs>
              <a:gs pos="100000">
                <a:srgbClr val="FFFFFF"/>
              </a:gs>
            </a:gsLst>
            <a:path path="rect">
              <a:fillToRect l="100000" b="100000"/>
            </a:path>
          </a:gradFill>
          <a:ln w="9525">
            <a:solidFill>
              <a:srgbClr val="9999FF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Персонифицированный учет  несовершеннолетних и семей СОП и ГР</a:t>
            </a:r>
          </a:p>
        </p:txBody>
      </p:sp>
      <p:sp>
        <p:nvSpPr>
          <p:cNvPr id="25613" name="AutoShape 13"/>
          <p:cNvSpPr>
            <a:spLocks noChangeArrowheads="1"/>
          </p:cNvSpPr>
          <p:nvPr/>
        </p:nvSpPr>
        <p:spPr bwMode="auto">
          <a:xfrm>
            <a:off x="802427" y="4192153"/>
            <a:ext cx="3600449" cy="81724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999FF"/>
              </a:gs>
              <a:gs pos="100000">
                <a:srgbClr val="FFFFFF"/>
              </a:gs>
            </a:gsLst>
            <a:path path="rect">
              <a:fillToRect l="100000" b="100000"/>
            </a:path>
          </a:gradFill>
          <a:ln w="9525">
            <a:solidFill>
              <a:srgbClr val="9999FF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Направление семьи к специалистам Центра и передача информации о семье социальному участковому</a:t>
            </a:r>
          </a:p>
        </p:txBody>
      </p:sp>
      <p:sp>
        <p:nvSpPr>
          <p:cNvPr id="25614" name="Text Box 14"/>
          <p:cNvSpPr txBox="1">
            <a:spLocks noChangeArrowheads="1"/>
          </p:cNvSpPr>
          <p:nvPr/>
        </p:nvSpPr>
        <p:spPr bwMode="auto">
          <a:xfrm>
            <a:off x="6351588" y="3571888"/>
            <a:ext cx="2070100" cy="284163"/>
          </a:xfrm>
          <a:prstGeom prst="rect">
            <a:avLst/>
          </a:prstGeom>
          <a:solidFill>
            <a:schemeClr val="bg1"/>
          </a:solidFill>
          <a:ln w="9525">
            <a:solidFill>
              <a:srgbClr val="FF9933"/>
            </a:solidFill>
            <a:miter lim="800000"/>
            <a:headEnd/>
            <a:tailEnd/>
          </a:ln>
          <a:effectLst>
            <a:prstShdw prst="shdw17" dist="17961" dir="2700000">
              <a:srgbClr val="995C1F"/>
            </a:prstShdw>
          </a:effectLst>
        </p:spPr>
        <p:txBody>
          <a:bodyPr lIns="0" tIns="0" rIns="0" bIns="0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ru-RU" sz="1800" b="1" dirty="0" smtClean="0">
                <a:solidFill>
                  <a:srgbClr val="CC0066"/>
                </a:solidFill>
                <a:latin typeface="+mn-lt"/>
                <a:cs typeface="+mn-cs"/>
              </a:rPr>
              <a:t>Дети и семьи</a:t>
            </a:r>
          </a:p>
        </p:txBody>
      </p:sp>
      <p:sp>
        <p:nvSpPr>
          <p:cNvPr id="8208" name="WordArt 16"/>
          <p:cNvSpPr>
            <a:spLocks noChangeArrowheads="1" noChangeShapeType="1" noTextEdit="1"/>
          </p:cNvSpPr>
          <p:nvPr/>
        </p:nvSpPr>
        <p:spPr bwMode="auto">
          <a:xfrm>
            <a:off x="4773611" y="3479443"/>
            <a:ext cx="1216025" cy="7651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FadeRight">
              <a:avLst>
                <a:gd name="adj" fmla="val 33333"/>
              </a:avLst>
            </a:prstTxWarp>
          </a:bodyPr>
          <a:lstStyle/>
          <a:p>
            <a:pPr algn="ctr"/>
            <a:r>
              <a:rPr lang="ru-RU" sz="3600" kern="10" dirty="0">
                <a:solidFill>
                  <a:schemeClr val="bg1"/>
                </a:solidFill>
                <a:effectLst>
                  <a:prstShdw prst="shdw17" dist="17961" dir="2700000">
                    <a:srgbClr val="999999"/>
                  </a:prstShdw>
                </a:effectLst>
                <a:latin typeface="+mn-lt"/>
                <a:ea typeface="+mn-lt"/>
                <a:cs typeface="+mn-lt"/>
              </a:rPr>
              <a:t>услуги</a:t>
            </a:r>
          </a:p>
        </p:txBody>
      </p:sp>
      <p:sp>
        <p:nvSpPr>
          <p:cNvPr id="8209" name="WordArt 17"/>
          <p:cNvSpPr>
            <a:spLocks noChangeArrowheads="1" noChangeShapeType="1" noTextEdit="1"/>
          </p:cNvSpPr>
          <p:nvPr/>
        </p:nvSpPr>
        <p:spPr bwMode="auto">
          <a:xfrm rot="-2369107">
            <a:off x="5560959" y="2579494"/>
            <a:ext cx="1216025" cy="3095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dist"/>
            <a:r>
              <a:rPr lang="ru-RU" sz="3600" kern="10" dirty="0">
                <a:ln w="9525">
                  <a:solidFill>
                    <a:srgbClr val="0000CC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+mn-lt"/>
                <a:ea typeface="+mn-lt"/>
                <a:cs typeface="+mn-lt"/>
              </a:rPr>
              <a:t>социально-</a:t>
            </a:r>
          </a:p>
          <a:p>
            <a:pPr algn="dist"/>
            <a:r>
              <a:rPr lang="ru-RU" sz="3600" kern="10" dirty="0">
                <a:ln w="9525">
                  <a:solidFill>
                    <a:srgbClr val="0000CC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+mn-lt"/>
                <a:ea typeface="+mn-lt"/>
                <a:cs typeface="+mn-lt"/>
              </a:rPr>
              <a:t>бытовые</a:t>
            </a:r>
          </a:p>
        </p:txBody>
      </p:sp>
      <p:sp>
        <p:nvSpPr>
          <p:cNvPr id="8210" name="WordArt 18"/>
          <p:cNvSpPr>
            <a:spLocks noChangeArrowheads="1" noChangeShapeType="1" noTextEdit="1"/>
          </p:cNvSpPr>
          <p:nvPr/>
        </p:nvSpPr>
        <p:spPr bwMode="auto">
          <a:xfrm rot="-2313036">
            <a:off x="6521637" y="2519017"/>
            <a:ext cx="1443038" cy="323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dist"/>
            <a:r>
              <a:rPr lang="ru-RU" sz="3600" kern="10" dirty="0">
                <a:ln w="9525">
                  <a:solidFill>
                    <a:srgbClr val="0000CC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+mn-lt"/>
                <a:ea typeface="+mn-lt"/>
                <a:cs typeface="+mn-lt"/>
              </a:rPr>
              <a:t>социально-</a:t>
            </a:r>
          </a:p>
          <a:p>
            <a:pPr algn="dist"/>
            <a:r>
              <a:rPr lang="ru-RU" sz="3600" kern="10" dirty="0">
                <a:ln w="9525">
                  <a:solidFill>
                    <a:srgbClr val="0000CC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+mn-lt"/>
                <a:ea typeface="+mn-lt"/>
                <a:cs typeface="+mn-lt"/>
              </a:rPr>
              <a:t>психологические</a:t>
            </a:r>
          </a:p>
        </p:txBody>
      </p:sp>
      <p:sp>
        <p:nvSpPr>
          <p:cNvPr id="8211" name="WordArt 19"/>
          <p:cNvSpPr>
            <a:spLocks noChangeArrowheads="1" noChangeShapeType="1" noTextEdit="1"/>
          </p:cNvSpPr>
          <p:nvPr/>
        </p:nvSpPr>
        <p:spPr bwMode="auto">
          <a:xfrm rot="-2418239">
            <a:off x="7700965" y="2504025"/>
            <a:ext cx="1216025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dist"/>
            <a:r>
              <a:rPr lang="ru-RU" sz="3600" kern="10" dirty="0">
                <a:ln w="9525">
                  <a:solidFill>
                    <a:srgbClr val="0000CC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+mn-lt"/>
                <a:ea typeface="+mn-lt"/>
                <a:cs typeface="+mn-lt"/>
              </a:rPr>
              <a:t>социально-</a:t>
            </a:r>
          </a:p>
          <a:p>
            <a:pPr algn="dist"/>
            <a:r>
              <a:rPr lang="ru-RU" sz="3600" kern="10" dirty="0">
                <a:ln w="9525">
                  <a:solidFill>
                    <a:srgbClr val="0000CC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+mn-lt"/>
                <a:ea typeface="+mn-lt"/>
                <a:cs typeface="+mn-lt"/>
              </a:rPr>
              <a:t>медицинские</a:t>
            </a:r>
          </a:p>
        </p:txBody>
      </p:sp>
      <p:sp>
        <p:nvSpPr>
          <p:cNvPr id="8212" name="WordArt 20"/>
          <p:cNvSpPr>
            <a:spLocks noChangeArrowheads="1" noChangeShapeType="1" noTextEdit="1"/>
          </p:cNvSpPr>
          <p:nvPr/>
        </p:nvSpPr>
        <p:spPr bwMode="auto">
          <a:xfrm rot="-2791010">
            <a:off x="7453313" y="5003800"/>
            <a:ext cx="1498600" cy="330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dist"/>
            <a:r>
              <a:rPr lang="ru-RU" sz="3600" kern="10">
                <a:ln w="9525">
                  <a:solidFill>
                    <a:srgbClr val="0000CC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+mn-lt"/>
                <a:ea typeface="+mn-lt"/>
                <a:cs typeface="+mn-lt"/>
              </a:rPr>
              <a:t>социально-</a:t>
            </a:r>
          </a:p>
          <a:p>
            <a:pPr algn="dist"/>
            <a:r>
              <a:rPr lang="ru-RU" sz="3600" kern="10">
                <a:ln w="9525">
                  <a:solidFill>
                    <a:srgbClr val="0000CC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+mn-lt"/>
                <a:ea typeface="+mn-lt"/>
                <a:cs typeface="+mn-lt"/>
              </a:rPr>
              <a:t>правовые</a:t>
            </a:r>
          </a:p>
        </p:txBody>
      </p:sp>
      <p:sp>
        <p:nvSpPr>
          <p:cNvPr id="8213" name="WordArt 21"/>
          <p:cNvSpPr>
            <a:spLocks noChangeArrowheads="1" noChangeShapeType="1" noTextEdit="1"/>
          </p:cNvSpPr>
          <p:nvPr/>
        </p:nvSpPr>
        <p:spPr bwMode="auto">
          <a:xfrm rot="-2531841">
            <a:off x="5360988" y="4914900"/>
            <a:ext cx="1498600" cy="330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dist"/>
            <a:r>
              <a:rPr lang="ru-RU" sz="3600" kern="10">
                <a:ln w="9525">
                  <a:solidFill>
                    <a:srgbClr val="0000CC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+mn-lt"/>
                <a:ea typeface="+mn-lt"/>
                <a:cs typeface="+mn-lt"/>
              </a:rPr>
              <a:t>социально-</a:t>
            </a:r>
          </a:p>
          <a:p>
            <a:pPr algn="dist"/>
            <a:r>
              <a:rPr lang="ru-RU" sz="3600" kern="10">
                <a:ln w="9525">
                  <a:solidFill>
                    <a:srgbClr val="0000CC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+mn-lt"/>
                <a:ea typeface="+mn-lt"/>
                <a:cs typeface="+mn-lt"/>
              </a:rPr>
              <a:t>экономические</a:t>
            </a:r>
          </a:p>
        </p:txBody>
      </p:sp>
      <p:sp>
        <p:nvSpPr>
          <p:cNvPr id="8214" name="WordArt 22"/>
          <p:cNvSpPr>
            <a:spLocks noChangeArrowheads="1" noChangeShapeType="1" noTextEdit="1"/>
          </p:cNvSpPr>
          <p:nvPr/>
        </p:nvSpPr>
        <p:spPr bwMode="auto">
          <a:xfrm rot="-2604075">
            <a:off x="6486525" y="5049838"/>
            <a:ext cx="1498600" cy="330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dist"/>
            <a:r>
              <a:rPr lang="ru-RU" sz="3600" kern="10">
                <a:ln w="9525">
                  <a:solidFill>
                    <a:srgbClr val="0000CC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+mn-lt"/>
                <a:ea typeface="+mn-lt"/>
                <a:cs typeface="+mn-lt"/>
              </a:rPr>
              <a:t>социально-</a:t>
            </a:r>
          </a:p>
          <a:p>
            <a:pPr algn="dist"/>
            <a:r>
              <a:rPr lang="ru-RU" sz="3600" kern="10">
                <a:ln w="9525">
                  <a:solidFill>
                    <a:srgbClr val="0000CC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+mn-lt"/>
                <a:ea typeface="+mn-lt"/>
                <a:cs typeface="+mn-lt"/>
              </a:rPr>
              <a:t>педагогические</a:t>
            </a:r>
          </a:p>
        </p:txBody>
      </p:sp>
      <p:pic>
        <p:nvPicPr>
          <p:cNvPr id="8215" name="Picture 23" descr="ED02902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7050" y="5724525"/>
            <a:ext cx="58578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6" name="Picture 24" descr="ED02902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056" y="1852239"/>
            <a:ext cx="5842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7" name="Picture 25" descr="ED02902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1488" y="5768975"/>
            <a:ext cx="630237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8" name="Picture 26" descr="ED02902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4988" y="1752325"/>
            <a:ext cx="5334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9" name="Picture 27" descr="ED02901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963" y="5768975"/>
            <a:ext cx="584200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220" name="Group 28"/>
          <p:cNvGrpSpPr>
            <a:grpSpLocks/>
          </p:cNvGrpSpPr>
          <p:nvPr/>
        </p:nvGrpSpPr>
        <p:grpSpPr bwMode="auto">
          <a:xfrm>
            <a:off x="5625157" y="1859210"/>
            <a:ext cx="719138" cy="595313"/>
            <a:chOff x="3277" y="1083"/>
            <a:chExt cx="453" cy="375"/>
          </a:xfrm>
        </p:grpSpPr>
        <p:pic>
          <p:nvPicPr>
            <p:cNvPr id="8222" name="Picture 29" descr="ED029020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3428"/>
            <a:stretch>
              <a:fillRect/>
            </a:stretch>
          </p:blipFill>
          <p:spPr bwMode="auto">
            <a:xfrm>
              <a:off x="3277" y="1188"/>
              <a:ext cx="425" cy="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23" name="AutoShape 30"/>
            <p:cNvSpPr>
              <a:spLocks noChangeArrowheads="1"/>
            </p:cNvSpPr>
            <p:nvPr/>
          </p:nvSpPr>
          <p:spPr bwMode="auto">
            <a:xfrm>
              <a:off x="3362" y="1083"/>
              <a:ext cx="368" cy="114"/>
            </a:xfrm>
            <a:prstGeom prst="triangle">
              <a:avLst>
                <a:gd name="adj" fmla="val 50176"/>
              </a:avLst>
            </a:prstGeom>
            <a:solidFill>
              <a:srgbClr val="00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endParaRPr lang="ru-RU"/>
            </a:p>
          </p:txBody>
        </p:sp>
      </p:grpSp>
      <p:sp>
        <p:nvSpPr>
          <p:cNvPr id="25629" name="Rectangle 31"/>
          <p:cNvSpPr>
            <a:spLocks noChangeArrowheads="1"/>
          </p:cNvSpPr>
          <p:nvPr/>
        </p:nvSpPr>
        <p:spPr bwMode="auto">
          <a:xfrm>
            <a:off x="118267" y="1044439"/>
            <a:ext cx="902811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Участковая социальная служба </a:t>
            </a:r>
          </a:p>
          <a:p>
            <a:pPr algn="ctr">
              <a:spcBef>
                <a:spcPct val="0"/>
              </a:spcBef>
              <a:defRPr/>
            </a:pPr>
            <a:r>
              <a:rPr lang="ru-RU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способ организации межведомственного взаимодействия</a:t>
            </a:r>
          </a:p>
        </p:txBody>
      </p:sp>
    </p:spTree>
    <p:extLst>
      <p:ext uri="{BB962C8B-B14F-4D97-AF65-F5344CB8AC3E}">
        <p14:creationId xmlns:p14="http://schemas.microsoft.com/office/powerpoint/2010/main" val="1200127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A2ED-C77A-46D0-9BDA-59A15A90B5E2}" type="slidenum">
              <a:rPr lang="ru-RU" smtClean="0"/>
              <a:t>8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9552" y="1124744"/>
            <a:ext cx="8229600" cy="72008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Ранняя профилактика жестокого обращения и домашнего насилия в семье </a:t>
            </a: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39" y="3381169"/>
            <a:ext cx="3451225" cy="300015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302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39552" y="2132856"/>
            <a:ext cx="47160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14 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кризисных отделений для женщин с детьми, пострадавших от насилия</a:t>
            </a:r>
          </a:p>
        </p:txBody>
      </p:sp>
      <p:pic>
        <p:nvPicPr>
          <p:cNvPr id="1028" name="Picture 4" descr="http://astrobl.ru/sites/default/files/styles/large_news/public/images/teasers/id7285_art13356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132856"/>
            <a:ext cx="3336032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499992" y="5301208"/>
            <a:ext cx="42001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Детский телефон доверия, объединяющий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7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телефонных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линий</a:t>
            </a:r>
            <a:endParaRPr lang="ru-RU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3307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124744"/>
            <a:ext cx="87129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Результаты реализации мероприятий </a:t>
            </a:r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в сфере профилактики детского и семейного неблагополучия</a:t>
            </a:r>
            <a:endParaRPr lang="ru-RU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939695352"/>
              </p:ext>
            </p:extLst>
          </p:nvPr>
        </p:nvGraphicFramePr>
        <p:xfrm>
          <a:off x="122071" y="1988840"/>
          <a:ext cx="8928992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89387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564904"/>
            <a:ext cx="8229600" cy="1252728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Благодарю за внимание</a:t>
            </a:r>
            <a:endParaRPr lang="ru-RU" sz="24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508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Форма ИТОГ 28.11.2012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Форма ИТОГ 28.11.2012</Template>
  <TotalTime>1292</TotalTime>
  <Words>591</Words>
  <Application>Microsoft Office PowerPoint</Application>
  <PresentationFormat>Экран (4:3)</PresentationFormat>
  <Paragraphs>135</Paragraphs>
  <Slides>10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Форма ИТОГ 28.11.2012</vt:lpstr>
      <vt:lpstr>Презентация PowerPoint</vt:lpstr>
      <vt:lpstr>Концепция развития долгосрочной комплексной программы «Профилактика семейного неблагополучия и социального сиротства несовершеннолетних в Свердловской области» на 2013-2016 годы</vt:lpstr>
      <vt:lpstr>Презентация PowerPoint</vt:lpstr>
      <vt:lpstr>Презентация PowerPoint</vt:lpstr>
      <vt:lpstr> Структура учреждений социальной помощи семье и детям</vt:lpstr>
      <vt:lpstr>Схема организации процесса социальной реабилитации</vt:lpstr>
      <vt:lpstr>Презентация PowerPoint</vt:lpstr>
      <vt:lpstr>Ранняя профилактика жестокого обращения и домашнего насилия в семье </vt:lpstr>
      <vt:lpstr>Презентация PowerPoint</vt:lpstr>
      <vt:lpstr>Благодарю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Ксения А. Зуева</dc:creator>
  <cp:lastModifiedBy>Инна П. Гурина</cp:lastModifiedBy>
  <cp:revision>134</cp:revision>
  <dcterms:created xsi:type="dcterms:W3CDTF">2012-11-28T10:42:40Z</dcterms:created>
  <dcterms:modified xsi:type="dcterms:W3CDTF">2013-06-19T08:59:22Z</dcterms:modified>
</cp:coreProperties>
</file>