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70" r:id="rId1"/>
  </p:sldMasterIdLst>
  <p:notesMasterIdLst>
    <p:notesMasterId r:id="rId17"/>
  </p:notesMasterIdLst>
  <p:handoutMasterIdLst>
    <p:handoutMasterId r:id="rId18"/>
  </p:handoutMasterIdLst>
  <p:sldIdLst>
    <p:sldId id="306" r:id="rId2"/>
    <p:sldId id="417" r:id="rId3"/>
    <p:sldId id="418" r:id="rId4"/>
    <p:sldId id="422" r:id="rId5"/>
    <p:sldId id="420" r:id="rId6"/>
    <p:sldId id="425" r:id="rId7"/>
    <p:sldId id="426" r:id="rId8"/>
    <p:sldId id="419" r:id="rId9"/>
    <p:sldId id="405" r:id="rId10"/>
    <p:sldId id="421" r:id="rId11"/>
    <p:sldId id="406" r:id="rId12"/>
    <p:sldId id="380" r:id="rId13"/>
    <p:sldId id="392" r:id="rId14"/>
    <p:sldId id="427" r:id="rId15"/>
    <p:sldId id="401" r:id="rId16"/>
  </p:sldIdLst>
  <p:sldSz cx="9144000" cy="6858000" type="screen4x3"/>
  <p:notesSz cx="6669088" cy="9928225"/>
  <p:defaultTextStyle>
    <a:defPPr>
      <a:defRPr lang="ru-RU"/>
    </a:defPPr>
    <a:lvl1pPr algn="ctr" rtl="0" fontAlgn="base">
      <a:spcBef>
        <a:spcPct val="2000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2000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2000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2000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2000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0000CC"/>
    <a:srgbClr val="006600"/>
    <a:srgbClr val="009900"/>
    <a:srgbClr val="CC3300"/>
    <a:srgbClr val="6600CC"/>
    <a:srgbClr val="003300"/>
    <a:srgbClr val="660066"/>
    <a:srgbClr val="3366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46" autoAdjust="0"/>
    <p:restoredTop sz="81257" autoAdjust="0"/>
  </p:normalViewPr>
  <p:slideViewPr>
    <p:cSldViewPr>
      <p:cViewPr>
        <p:scale>
          <a:sx n="73" d="100"/>
          <a:sy n="73" d="100"/>
        </p:scale>
        <p:origin x="-2928" y="-5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665" cy="496888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6867" y="0"/>
            <a:ext cx="2890665" cy="496888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r">
              <a:defRPr sz="1200"/>
            </a:lvl1pPr>
          </a:lstStyle>
          <a:p>
            <a:fld id="{D6F418CB-DDEF-42D9-8438-07FE77687FF4}" type="datetimeFigureOut">
              <a:rPr lang="ru-RU" smtClean="0"/>
              <a:t>08.08.2012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9751"/>
            <a:ext cx="2890665" cy="496888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6867" y="9429751"/>
            <a:ext cx="2890665" cy="496888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r">
              <a:defRPr sz="1200"/>
            </a:lvl1pPr>
          </a:lstStyle>
          <a:p>
            <a:fld id="{5824B1B3-B5A9-4188-B2A3-BAE066956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3137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665" cy="496888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6867" y="0"/>
            <a:ext cx="2890665" cy="496888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r">
              <a:defRPr sz="1200"/>
            </a:lvl1pPr>
          </a:lstStyle>
          <a:p>
            <a:fld id="{4D3FE611-FA44-4750-87DA-BFC02D87B0CE}" type="datetimeFigureOut">
              <a:rPr lang="ru-RU" smtClean="0"/>
              <a:t>08.08.2012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5" tIns="45718" rIns="91435" bIns="4571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598" y="4716465"/>
            <a:ext cx="5335893" cy="4467225"/>
          </a:xfrm>
          <a:prstGeom prst="rect">
            <a:avLst/>
          </a:prstGeom>
        </p:spPr>
        <p:txBody>
          <a:bodyPr vert="horz" lIns="91435" tIns="45718" rIns="91435" bIns="4571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9751"/>
            <a:ext cx="2890665" cy="496888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6867" y="9429751"/>
            <a:ext cx="2890665" cy="496888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r">
              <a:defRPr sz="1200"/>
            </a:lvl1pPr>
          </a:lstStyle>
          <a:p>
            <a:fld id="{2CDDABBA-FF26-47B9-BAD2-6DD31E65F5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432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39343" indent="-284363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7452" indent="-227491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2431" indent="-227491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47411" indent="-227491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2393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57372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2354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67333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FB63CDA-1BA6-4461-999E-653F98B717A1}" type="slidenum">
              <a:rPr lang="ru-RU" smtClean="0"/>
              <a:pPr eaLnBrk="1" hangingPunct="1"/>
              <a:t>13</a:t>
            </a:fld>
            <a:endParaRPr lang="ru-RU" smtClean="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39343" indent="-284363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7452" indent="-227491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2431" indent="-227491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47411" indent="-227491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2393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57372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2354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67333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FB63CDA-1BA6-4461-999E-653F98B717A1}" type="slidenum">
              <a:rPr lang="ru-RU" smtClean="0"/>
              <a:pPr eaLnBrk="1" hangingPunct="1"/>
              <a:t>14</a:t>
            </a:fld>
            <a:endParaRPr lang="ru-RU" smtClean="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79A29D-4B67-4ACD-B777-D81BD769CF63}" type="datetimeFigureOut">
              <a:rPr lang="ru-RU" smtClean="0"/>
              <a:pPr>
                <a:defRPr/>
              </a:pPr>
              <a:t>08.08.2012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525CECED-D3D9-48EA-AD19-9F9CBC4A16F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28C0ED3-ADA4-4175-B904-4714D6BD37DD}" type="datetimeFigureOut">
              <a:rPr lang="ru-RU" smtClean="0"/>
              <a:pPr>
                <a:defRPr/>
              </a:pPr>
              <a:t>08.08.2012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F96B18E3-C001-4488-B5E5-D5A1BC2BA22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D89EFB-28B1-4092-A4A1-1E494C1A7A65}" type="datetimeFigureOut">
              <a:rPr lang="ru-RU" smtClean="0"/>
              <a:pPr>
                <a:defRPr/>
              </a:pPr>
              <a:t>08.08.2012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CE62EA-4D87-4B8E-9DB0-6DFAFA5009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D15C20-C0D0-4621-B844-6B12CC53AEE0}" type="datetimeFigureOut">
              <a:rPr lang="ru-RU" smtClean="0"/>
              <a:pPr>
                <a:defRPr/>
              </a:pPr>
              <a:t>08.08.2012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69809-EAD0-49D6-A73A-688DBA47F6A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545934-24CB-4915-A703-3FB8FAE31D59}" type="datetimeFigureOut">
              <a:rPr lang="ru-RU" smtClean="0"/>
              <a:pPr>
                <a:defRPr/>
              </a:pPr>
              <a:t>08.08.2012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EFBB9168-C552-4D79-A945-72525DA7279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52DF94E-CA6A-4366-8693-E4DF466E3790}" type="datetimeFigureOut">
              <a:rPr lang="ru-RU" smtClean="0"/>
              <a:pPr>
                <a:defRPr/>
              </a:pPr>
              <a:t>08.08.2012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F9F5E3-205A-4DC7-9544-54C421CA87A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F81D47-4B0F-4802-B57F-529E3213BCED}" type="datetimeFigureOut">
              <a:rPr lang="ru-RU" smtClean="0"/>
              <a:pPr>
                <a:defRPr/>
              </a:pPr>
              <a:t>08.08.2012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EF5AC0-34C8-44E7-B466-55496B96A1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CA048D-74C6-40F0-BA7D-5253A69C78A9}" type="datetimeFigureOut">
              <a:rPr lang="ru-RU" smtClean="0"/>
              <a:pPr>
                <a:defRPr/>
              </a:pPr>
              <a:t>08.08.2012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6EA9D9-4CB0-4DF0-9696-BA6B235BE19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863311-8667-4349-999C-5CFC2CA43CDA}" type="datetimeFigureOut">
              <a:rPr lang="ru-RU" smtClean="0"/>
              <a:pPr>
                <a:defRPr/>
              </a:pPr>
              <a:t>08.08.2012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4915DE-B5CB-48DA-A272-A2CECA5118D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D2B3E2-13A1-49E5-84CA-DDBB508BAC45}" type="datetimeFigureOut">
              <a:rPr lang="ru-RU" smtClean="0"/>
              <a:pPr>
                <a:defRPr/>
              </a:pPr>
              <a:t>08.08.2012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1B58E6-DDB0-4548-9D21-07717E5A457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7826B3-31E2-4EF3-80D6-8BB4E8B55DF4}" type="datetimeFigureOut">
              <a:rPr lang="ru-RU" smtClean="0"/>
              <a:pPr>
                <a:defRPr/>
              </a:pPr>
              <a:t>08.08.2012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9DC43C-FF54-4419-B647-E056BBF2A14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82296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4000500"/>
            <a:ext cx="82296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A2CE5-65A8-4081-91D6-DA0AF4C8EE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284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DAFB11A-6379-41D3-AD85-34EF5F2805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1" r:id="rId1"/>
    <p:sldLayoutId id="2147484272" r:id="rId2"/>
    <p:sldLayoutId id="2147484273" r:id="rId3"/>
    <p:sldLayoutId id="2147484274" r:id="rId4"/>
    <p:sldLayoutId id="2147484275" r:id="rId5"/>
    <p:sldLayoutId id="2147484276" r:id="rId6"/>
    <p:sldLayoutId id="2147484277" r:id="rId7"/>
    <p:sldLayoutId id="2147484278" r:id="rId8"/>
    <p:sldLayoutId id="2147484279" r:id="rId9"/>
    <p:sldLayoutId id="2147484280" r:id="rId10"/>
    <p:sldLayoutId id="2147484281" r:id="rId11"/>
    <p:sldLayoutId id="2147484282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6"/>
          <p:cNvSpPr>
            <a:spLocks noChangeArrowheads="1"/>
          </p:cNvSpPr>
          <p:nvPr/>
        </p:nvSpPr>
        <p:spPr bwMode="auto">
          <a:xfrm>
            <a:off x="4139952" y="5085184"/>
            <a:ext cx="4320480" cy="1440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spcBef>
                <a:spcPct val="100000"/>
              </a:spcBef>
              <a:buClr>
                <a:srgbClr val="000000"/>
              </a:buClr>
              <a:buFont typeface="Arial" charset="0"/>
              <a:buNone/>
              <a:defRPr/>
            </a:pPr>
            <a:endParaRPr lang="ru-RU" sz="20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spcBef>
                <a:spcPts val="0"/>
              </a:spcBef>
              <a:buClr>
                <a:srgbClr val="000000"/>
              </a:buClr>
              <a:buFont typeface="Arial" charset="0"/>
              <a:buNone/>
              <a:defRPr/>
            </a:pPr>
            <a:endParaRPr lang="ru-RU" sz="2000" b="1" dirty="0">
              <a:solidFill>
                <a:schemeClr val="accent6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>
              <a:lnSpc>
                <a:spcPct val="80000"/>
              </a:lnSpc>
              <a:spcBef>
                <a:spcPct val="100000"/>
              </a:spcBef>
              <a:buClr>
                <a:srgbClr val="000000"/>
              </a:buClr>
              <a:buFont typeface="Arial" charset="0"/>
              <a:buNone/>
              <a:defRPr/>
            </a:pPr>
            <a:endParaRPr lang="ru-RU" sz="1800" b="1" dirty="0" smtClean="0">
              <a:solidFill>
                <a:schemeClr val="accent6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9750" y="-171400"/>
            <a:ext cx="8135938" cy="113877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Правительство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Свердловской области</a:t>
            </a:r>
          </a:p>
          <a:p>
            <a:pPr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Министерство социальной политики Свердловской области</a:t>
            </a:r>
          </a:p>
        </p:txBody>
      </p:sp>
      <p:pic>
        <p:nvPicPr>
          <p:cNvPr id="6" name="Picture 6" descr="ANd9GcScnbCigM8HvdNRJDme2TyCl8REkLukwZwvM-1GoMeDGRXqDu5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20"/>
            <a:ext cx="3309230" cy="41764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5576" y="4941168"/>
            <a:ext cx="8154274" cy="216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chemeClr val="accent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Андрей Владимирович Злоказов – министр социальной политики Свердловской области</a:t>
            </a:r>
          </a:p>
          <a:p>
            <a:endParaRPr lang="ru-RU" dirty="0"/>
          </a:p>
        </p:txBody>
      </p:sp>
      <p:sp>
        <p:nvSpPr>
          <p:cNvPr id="14340" name="Прямоугольник 1"/>
          <p:cNvSpPr>
            <a:spLocks noChangeArrowheads="1"/>
          </p:cNvSpPr>
          <p:nvPr/>
        </p:nvSpPr>
        <p:spPr bwMode="auto">
          <a:xfrm>
            <a:off x="2989775" y="1412776"/>
            <a:ext cx="5687864" cy="2419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cago" pitchFamily="34" charset="0"/>
              </a:rPr>
              <a:t>«</a:t>
            </a:r>
            <a:r>
              <a:rPr lang="ru-RU" sz="3600" b="1" i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cago" pitchFamily="34" charset="0"/>
              </a:rPr>
              <a:t>Новый вектор социальной политики. </a:t>
            </a:r>
            <a:endParaRPr lang="ru-RU" sz="3600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cago" pitchFamily="34" charset="0"/>
            </a:endParaRPr>
          </a:p>
          <a:p>
            <a:r>
              <a:rPr lang="ru-RU" sz="3600" b="1" i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cago" pitchFamily="34" charset="0"/>
              </a:rPr>
              <a:t>Стратегические направления и задачи</a:t>
            </a:r>
            <a:r>
              <a:rPr lang="ru-RU" sz="36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cago" pitchFamily="34" charset="0"/>
              </a:rPr>
              <a:t>»</a:t>
            </a:r>
            <a:endParaRPr lang="ru-RU" sz="36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cago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3266" name="Picture 2" descr="ANd9GcSych_SevBR1khEJ53zeJwHg-xfZBBdH1eVNJKSRpWJ94xLUec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075" y="404664"/>
            <a:ext cx="2447925" cy="244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76D56-5E4E-4439-8B8F-D64D1E40B080}" type="slidenum">
              <a:rPr lang="ru-RU"/>
              <a:pPr/>
              <a:t>2</a:t>
            </a:fld>
            <a:endParaRPr lang="ru-RU"/>
          </a:p>
        </p:txBody>
      </p:sp>
      <p:pic>
        <p:nvPicPr>
          <p:cNvPr id="52327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243" y="4746668"/>
            <a:ext cx="2627312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326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512" y="692696"/>
            <a:ext cx="6349731" cy="4824536"/>
          </a:xfr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buNone/>
            </a:pP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Доклад разработчиков «Стратегии 2020» «Новая модель роста – новая социальная политика»</a:t>
            </a:r>
          </a:p>
          <a:p>
            <a:pPr>
              <a:lnSpc>
                <a:spcPct val="80000"/>
              </a:lnSpc>
            </a:pPr>
            <a:endParaRPr lang="ru-RU" sz="2200" b="1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endParaRPr lang="ru-RU" sz="2200" b="1" dirty="0">
              <a:solidFill>
                <a:srgbClr val="0000FF"/>
              </a:solidFill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SWOT-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 деятельности 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системы социальной защиты населения</a:t>
            </a:r>
          </a:p>
          <a:p>
            <a:pPr marL="0" indent="0" algn="ctr">
              <a:lnSpc>
                <a:spcPct val="80000"/>
              </a:lnSpc>
              <a:buNone/>
            </a:pP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lnSpc>
                <a:spcPct val="80000"/>
              </a:lnSpc>
              <a:buNone/>
            </a:pPr>
            <a:endParaRPr lang="ru-RU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Модернизация 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системы социальной защиты населения Свердловской 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области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3269" name="Line 5"/>
          <p:cNvSpPr>
            <a:spLocks noChangeShapeType="1"/>
          </p:cNvSpPr>
          <p:nvPr/>
        </p:nvSpPr>
        <p:spPr bwMode="auto">
          <a:xfrm>
            <a:off x="3275856" y="1990006"/>
            <a:ext cx="0" cy="36138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Line 5"/>
          <p:cNvSpPr>
            <a:spLocks noChangeShapeType="1"/>
          </p:cNvSpPr>
          <p:nvPr/>
        </p:nvSpPr>
        <p:spPr bwMode="auto">
          <a:xfrm>
            <a:off x="3275856" y="3573016"/>
            <a:ext cx="0" cy="36138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39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Прямоугольник 1"/>
          <p:cNvSpPr>
            <a:spLocks noChangeArrowheads="1"/>
          </p:cNvSpPr>
          <p:nvPr/>
        </p:nvSpPr>
        <p:spPr bwMode="auto">
          <a:xfrm>
            <a:off x="395536" y="0"/>
            <a:ext cx="835292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направления модернизации</a:t>
            </a:r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107504" y="764704"/>
            <a:ext cx="6480720" cy="4752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l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повышение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эффективности бюджетных расходов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развитие  </a:t>
            </a:r>
            <a:r>
              <a:rPr lang="ru-RU" sz="24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инновационных  технологий  социального  </a:t>
            </a:r>
            <a:r>
              <a:rPr lang="ru-RU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обслуживания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развитие  </a:t>
            </a:r>
            <a:r>
              <a:rPr lang="ru-RU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и внедрение современных информационных технологий в системе социальной защиты </a:t>
            </a:r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населения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совершенствование </a:t>
            </a:r>
            <a:r>
              <a:rPr lang="ru-RU" sz="24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кадровой </a:t>
            </a:r>
            <a:r>
              <a:rPr lang="ru-RU" sz="2400" b="1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    политики</a:t>
            </a:r>
          </a:p>
          <a:p>
            <a:pPr marL="342900" indent="-342900" algn="l">
              <a:spcBef>
                <a:spcPts val="0"/>
              </a:spcBef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совершенствование информационной политики</a:t>
            </a:r>
            <a:r>
              <a:rPr lang="ru-RU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, новые технологии </a:t>
            </a: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информирования </a:t>
            </a:r>
            <a:r>
              <a:rPr lang="ru-RU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населения, </a:t>
            </a: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повышение </a:t>
            </a:r>
            <a:r>
              <a:rPr lang="ru-RU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престижа социальной </a:t>
            </a: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dobe Fangsong Std R" pitchFamily="18" charset="-128"/>
                <a:cs typeface="Arial" charset="0"/>
              </a:rPr>
              <a:t>работы </a:t>
            </a:r>
            <a:endParaRPr lang="ru-RU" sz="24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Adobe Fangsong Std R" pitchFamily="18" charset="-128"/>
              <a:cs typeface="Arial" charset="0"/>
            </a:endParaRPr>
          </a:p>
          <a:p>
            <a:pPr>
              <a:lnSpc>
                <a:spcPct val="80000"/>
              </a:lnSpc>
              <a:spcBef>
                <a:spcPct val="100000"/>
              </a:spcBef>
              <a:buClr>
                <a:srgbClr val="000000"/>
              </a:buClr>
              <a:buFont typeface="Arial" charset="0"/>
              <a:buChar char="•"/>
            </a:pPr>
            <a:endParaRPr lang="ru-RU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100000"/>
              </a:spcBef>
              <a:buClr>
                <a:srgbClr val="000000"/>
              </a:buClr>
              <a:buFont typeface="Arial" charset="0"/>
              <a:buChar char="•"/>
            </a:pPr>
            <a:endParaRPr 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2" name="Прямоугольник 6"/>
          <p:cNvSpPr>
            <a:spLocks noChangeArrowheads="1"/>
          </p:cNvSpPr>
          <p:nvPr/>
        </p:nvSpPr>
        <p:spPr bwMode="auto">
          <a:xfrm>
            <a:off x="2268538" y="0"/>
            <a:ext cx="705643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l"/>
            <a:endParaRPr lang="ru-RU" sz="16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708920"/>
            <a:ext cx="2791564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029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Социальная </a:t>
            </a:r>
            <a:r>
              <a:rPr lang="ru-RU" dirty="0" smtClean="0"/>
              <a:t>политика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1484784"/>
            <a:ext cx="8424936" cy="4968552"/>
          </a:xfrm>
        </p:spPr>
        <p:txBody>
          <a:bodyPr>
            <a:noAutofit/>
          </a:bodyPr>
          <a:lstStyle/>
          <a:p>
            <a:pPr lvl="0"/>
            <a:r>
              <a:rPr lang="ru-RU" sz="2300" b="1" dirty="0" smtClean="0"/>
              <a:t>Динамичное развитие, отвечая современной </a:t>
            </a:r>
            <a:r>
              <a:rPr lang="ru-RU" sz="2300" b="1" dirty="0"/>
              <a:t>структуре потребностей общества, включая средний класс</a:t>
            </a:r>
            <a:r>
              <a:rPr lang="ru-RU" sz="2300" b="1" dirty="0" smtClean="0"/>
              <a:t>.</a:t>
            </a:r>
          </a:p>
          <a:p>
            <a:pPr lvl="0"/>
            <a:endParaRPr lang="ru-RU" sz="1000" b="1" dirty="0"/>
          </a:p>
          <a:p>
            <a:pPr lvl="0"/>
            <a:r>
              <a:rPr lang="ru-RU" sz="2300" b="1" dirty="0" smtClean="0"/>
              <a:t>Настрой </a:t>
            </a:r>
            <a:r>
              <a:rPr lang="ru-RU" sz="2300" b="1" dirty="0"/>
              <a:t>на поддержку конкуренции в интересах потребителей услуг. </a:t>
            </a:r>
            <a:endParaRPr lang="ru-RU" sz="2300" b="1" dirty="0" smtClean="0"/>
          </a:p>
          <a:p>
            <a:pPr lvl="0"/>
            <a:endParaRPr lang="ru-RU" sz="1100" b="1" dirty="0"/>
          </a:p>
          <a:p>
            <a:pPr lvl="0"/>
            <a:r>
              <a:rPr lang="ru-RU" sz="2300" b="1" dirty="0" smtClean="0"/>
              <a:t>Ориентир на </a:t>
            </a:r>
            <a:r>
              <a:rPr lang="ru-RU" sz="2300" b="1" dirty="0"/>
              <a:t>действенную поддержку людей, </a:t>
            </a:r>
            <a:r>
              <a:rPr lang="ru-RU" sz="2300" b="1" dirty="0" smtClean="0"/>
              <a:t>оказавшихся </a:t>
            </a:r>
            <a:r>
              <a:rPr lang="ru-RU" sz="2300" b="1" dirty="0"/>
              <a:t>в сложной жизненной ситуации, так и создание условий для </a:t>
            </a:r>
            <a:r>
              <a:rPr lang="ru-RU" sz="2300" b="1" dirty="0" smtClean="0"/>
              <a:t>самостоятельного формирования стабильных, благополучных социальных позиций </a:t>
            </a:r>
            <a:r>
              <a:rPr lang="ru-RU" sz="2300" b="1" dirty="0"/>
              <a:t>для себя и своей семьи</a:t>
            </a:r>
            <a:r>
              <a:rPr lang="ru-RU" sz="2300" b="1" dirty="0" smtClean="0"/>
              <a:t>.</a:t>
            </a:r>
          </a:p>
          <a:p>
            <a:pPr lvl="0"/>
            <a:endParaRPr lang="ru-RU" sz="1000" b="1" dirty="0"/>
          </a:p>
          <a:p>
            <a:pPr lvl="0"/>
            <a:r>
              <a:rPr lang="ru-RU" sz="2300" b="1" dirty="0" smtClean="0"/>
              <a:t>Гибкое реагирование </a:t>
            </a:r>
            <a:r>
              <a:rPr lang="ru-RU" sz="2300" b="1" dirty="0"/>
              <a:t>на изменения в </a:t>
            </a:r>
            <a:r>
              <a:rPr lang="ru-RU" sz="2300" b="1" dirty="0" smtClean="0"/>
              <a:t>обществе– развитие </a:t>
            </a:r>
            <a:r>
              <a:rPr lang="ru-RU" sz="2300" b="1" dirty="0"/>
              <a:t>в соответствии с потребностями различных групп населения. </a:t>
            </a:r>
          </a:p>
        </p:txBody>
      </p:sp>
    </p:spTree>
    <p:extLst>
      <p:ext uri="{BB962C8B-B14F-4D97-AF65-F5344CB8AC3E}">
        <p14:creationId xmlns:p14="http://schemas.microsoft.com/office/powerpoint/2010/main" val="272526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107504" y="764704"/>
            <a:ext cx="6480720" cy="4752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spcBef>
                <a:spcPct val="100000"/>
              </a:spcBef>
              <a:buClr>
                <a:srgbClr val="000000"/>
              </a:buClr>
            </a:pPr>
            <a:endParaRPr lang="ru-RU" dirty="0" smtClean="0"/>
          </a:p>
          <a:p>
            <a:pPr>
              <a:lnSpc>
                <a:spcPct val="80000"/>
              </a:lnSpc>
              <a:spcBef>
                <a:spcPct val="100000"/>
              </a:spcBef>
              <a:buClr>
                <a:srgbClr val="000000"/>
              </a:buClr>
            </a:pPr>
            <a:r>
              <a:rPr lang="ru-RU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В.В. Путин </a:t>
            </a:r>
            <a:r>
              <a:rPr lang="ru-RU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«Строительство справедливости. Социальная политика для России</a:t>
            </a:r>
            <a:r>
              <a:rPr lang="ru-RU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 </a:t>
            </a:r>
          </a:p>
          <a:p>
            <a:pPr>
              <a:lnSpc>
                <a:spcPct val="80000"/>
              </a:lnSpc>
              <a:spcBef>
                <a:spcPct val="100000"/>
              </a:spcBef>
              <a:buClr>
                <a:srgbClr val="000000"/>
              </a:buClr>
            </a:pPr>
            <a:r>
              <a:rPr lang="ru-RU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программный документ, положивший 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начало масштабной модернизации социальной </a:t>
            </a:r>
            <a:r>
              <a:rPr lang="ru-RU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сферы</a:t>
            </a:r>
            <a:endParaRPr lang="ru-RU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100000"/>
              </a:spcBef>
              <a:buClr>
                <a:srgbClr val="000000"/>
              </a:buClr>
              <a:buFont typeface="Arial" charset="0"/>
              <a:buChar char="•"/>
            </a:pPr>
            <a:endParaRPr 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2" name="Прямоугольник 6"/>
          <p:cNvSpPr>
            <a:spLocks noChangeArrowheads="1"/>
          </p:cNvSpPr>
          <p:nvPr/>
        </p:nvSpPr>
        <p:spPr bwMode="auto">
          <a:xfrm>
            <a:off x="2268538" y="0"/>
            <a:ext cx="705643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l"/>
            <a:endParaRPr lang="ru-RU" sz="16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289" y="4481665"/>
            <a:ext cx="2768600" cy="2187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306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1341438"/>
            <a:ext cx="9144000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ru-RU" sz="3600" dirty="0">
              <a:solidFill>
                <a:srgbClr val="595959"/>
              </a:solidFill>
            </a:endParaRPr>
          </a:p>
        </p:txBody>
      </p:sp>
      <p:sp>
        <p:nvSpPr>
          <p:cNvPr id="2051" name="Rectangle 6"/>
          <p:cNvSpPr>
            <a:spLocks noChangeArrowheads="1"/>
          </p:cNvSpPr>
          <p:nvPr/>
        </p:nvSpPr>
        <p:spPr bwMode="auto">
          <a:xfrm>
            <a:off x="2051050" y="115888"/>
            <a:ext cx="7092950" cy="84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ts val="2400"/>
              </a:lnSpc>
            </a:pPr>
            <a:r>
              <a:rPr lang="ru-RU" sz="2400" b="1" dirty="0" smtClean="0">
                <a:solidFill>
                  <a:srgbClr val="122E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Новые социальные обязательства                  в 2012 году</a:t>
            </a:r>
            <a:endParaRPr lang="ru-RU" sz="2400" b="1" dirty="0">
              <a:solidFill>
                <a:srgbClr val="122E5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1124744"/>
            <a:ext cx="8640960" cy="4588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Aft>
                <a:spcPts val="600"/>
              </a:spcAft>
              <a:buFont typeface="Wingdings" pitchFamily="2" charset="2"/>
              <a:buChar char="v"/>
            </a:pPr>
            <a:r>
              <a:rPr lang="ru-RU" sz="2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компенсация </a:t>
            </a:r>
            <a:r>
              <a:rPr lang="ru-RU" sz="2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 путевки </a:t>
            </a:r>
            <a:r>
              <a:rPr lang="ru-RU" sz="2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(оздоровительная кампания детей) </a:t>
            </a:r>
          </a:p>
          <a:p>
            <a:pPr marL="342900" indent="-342900" algn="just">
              <a:spcAft>
                <a:spcPts val="600"/>
              </a:spcAft>
              <a:buFont typeface="Wingdings" pitchFamily="2" charset="2"/>
              <a:buChar char="v"/>
            </a:pPr>
            <a:r>
              <a:rPr lang="ru-RU" sz="2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выплата пособия члену семьи умершего участника ликвидации последствий катастрофы на ЧАЭС   </a:t>
            </a:r>
          </a:p>
          <a:p>
            <a:pPr marL="342900" indent="-342900" algn="just">
              <a:spcAft>
                <a:spcPts val="600"/>
              </a:spcAft>
              <a:buFont typeface="Wingdings" pitchFamily="2" charset="2"/>
              <a:buChar char="v"/>
            </a:pPr>
            <a:r>
              <a:rPr lang="ru-RU" sz="2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выплата </a:t>
            </a:r>
            <a:r>
              <a:rPr lang="ru-RU" sz="2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единовременного пособия лицам, награжденным знаком отличия Свердловской области «За заслуги в ветеранском движении» </a:t>
            </a:r>
            <a:endParaRPr lang="ru-RU" sz="2200" b="1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spcAft>
                <a:spcPts val="600"/>
              </a:spcAft>
              <a:buFont typeface="Wingdings" pitchFamily="2" charset="2"/>
              <a:buChar char="v"/>
            </a:pPr>
            <a:r>
              <a:rPr lang="ru-RU" sz="2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единовременная денежная выплата на проведение ремонта жилого помещения детям-сиротам и детям, оставшимся без попечения родителей, имеющим закрепленное за ними жилое помещение, единственными собственниками которого они являются </a:t>
            </a:r>
            <a:endParaRPr lang="ru-RU" sz="2200" b="1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41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1341438"/>
            <a:ext cx="9144000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ru-RU" sz="3600" dirty="0">
              <a:solidFill>
                <a:srgbClr val="595959"/>
              </a:solidFill>
            </a:endParaRPr>
          </a:p>
        </p:txBody>
      </p:sp>
      <p:sp>
        <p:nvSpPr>
          <p:cNvPr id="2051" name="Rectangle 6"/>
          <p:cNvSpPr>
            <a:spLocks noChangeArrowheads="1"/>
          </p:cNvSpPr>
          <p:nvPr/>
        </p:nvSpPr>
        <p:spPr bwMode="auto">
          <a:xfrm>
            <a:off x="2051050" y="115888"/>
            <a:ext cx="7092950" cy="84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ts val="2400"/>
              </a:lnSpc>
            </a:pPr>
            <a:r>
              <a:rPr lang="ru-RU" sz="2400" b="1" dirty="0" smtClean="0">
                <a:solidFill>
                  <a:srgbClr val="122E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Новые социальные обязательства                  в 2012 году</a:t>
            </a:r>
            <a:endParaRPr lang="ru-RU" sz="2400" b="1" dirty="0">
              <a:solidFill>
                <a:srgbClr val="122E5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1124744"/>
            <a:ext cx="8640960" cy="653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Aft>
                <a:spcPts val="600"/>
              </a:spcAft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Выплата областного материнского капитала, начнется с 2013 года по достижению родившимся ребенком возраста двух лет.</a:t>
            </a:r>
          </a:p>
          <a:p>
            <a:pPr marL="342900" indent="-342900" algn="just">
              <a:spcAft>
                <a:spcPts val="600"/>
              </a:spcAft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50-процентная </a:t>
            </a:r>
            <a:r>
              <a:rPr lang="ru-RU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скидка на пригородный железнодорожный проезд для всех пенсионеров по старости</a:t>
            </a: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spcAft>
                <a:spcPts val="600"/>
              </a:spcAft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ежемесячная </a:t>
            </a:r>
            <a:r>
              <a:rPr lang="ru-RU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денежная выплата </a:t>
            </a: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для малоимущих семей в </a:t>
            </a:r>
            <a:r>
              <a:rPr lang="ru-RU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размере прожиточного минимума в связи с рождением </a:t>
            </a: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третьего </a:t>
            </a:r>
            <a:r>
              <a:rPr lang="ru-RU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ребенка или последующих </a:t>
            </a: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детей</a:t>
            </a:r>
          </a:p>
          <a:p>
            <a:pPr marL="342900" indent="-342900" algn="just">
              <a:spcAft>
                <a:spcPts val="600"/>
              </a:spcAft>
              <a:buFont typeface="Wingdings" pitchFamily="2" charset="2"/>
              <a:buChar char="v"/>
            </a:pPr>
            <a:r>
              <a:rPr lang="ru-RU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газификация жилья в рамках реализации региональной программы «Старшее поколение»</a:t>
            </a:r>
          </a:p>
          <a:p>
            <a:pPr marL="342900" indent="-342900" algn="just">
              <a:spcAft>
                <a:spcPts val="600"/>
              </a:spcAft>
              <a:buFont typeface="Wingdings" pitchFamily="2" charset="2"/>
              <a:buChar char="v"/>
            </a:pPr>
            <a:endParaRPr lang="ru-RU" sz="24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v"/>
            </a:pPr>
            <a:endParaRPr lang="ru-RU" sz="2400" b="1" dirty="0" smtClean="0">
              <a:solidFill>
                <a:srgbClr val="4F81B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spcAft>
                <a:spcPts val="600"/>
              </a:spcAft>
            </a:pPr>
            <a:endParaRPr lang="ru-RU" sz="2400" b="1" dirty="0" smtClean="0">
              <a:solidFill>
                <a:srgbClr val="4F81BD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207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lentaregion.ru/wp-content/uploads/2011/06/011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293096"/>
            <a:ext cx="3394842" cy="256490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251520" y="294769"/>
            <a:ext cx="8471467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itchFamily="34" charset="0"/>
              <a:buChar char="•"/>
            </a:pPr>
            <a:r>
              <a:rPr lang="ru-RU" sz="3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реализацию законов и постановлений социальной направленности в 2012 году предусмотрено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22,06 млрд.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рублей </a:t>
            </a: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1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1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3000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реализацию областных программ социальной направленности в 2012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году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предусмотрено более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290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мл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рублей</a:t>
            </a:r>
            <a:r>
              <a:rPr lang="ru-RU" sz="2800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just"/>
            <a:endParaRPr lang="ru-RU" sz="1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0000" indent="-457200" algn="just">
              <a:spcBef>
                <a:spcPts val="0"/>
              </a:spcBef>
              <a:buFont typeface="Arial" pitchFamily="34" charset="0"/>
              <a:buChar char="•"/>
            </a:pPr>
            <a:r>
              <a:rPr lang="ru-RU" sz="30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 </a:t>
            </a:r>
            <a:r>
              <a:rPr lang="ru-RU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Свердловской </a:t>
            </a: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области</a:t>
            </a:r>
          </a:p>
          <a:p>
            <a:pPr algn="just">
              <a:spcBef>
                <a:spcPts val="0"/>
              </a:spcBef>
            </a:pP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сохранит социальную направленность и в</a:t>
            </a:r>
          </a:p>
          <a:p>
            <a:pPr algn="just">
              <a:spcBef>
                <a:spcPts val="0"/>
              </a:spcBef>
            </a:pP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2013 году, на социальную </a:t>
            </a:r>
          </a:p>
          <a:p>
            <a:pPr algn="just">
              <a:spcBef>
                <a:spcPts val="0"/>
              </a:spcBef>
            </a:pP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поддержку  дополнительно </a:t>
            </a:r>
          </a:p>
          <a:p>
            <a:pPr algn="just">
              <a:spcBef>
                <a:spcPts val="0"/>
              </a:spcBef>
            </a:pP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направлено  </a:t>
            </a:r>
            <a:r>
              <a:rPr lang="ru-RU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более </a:t>
            </a:r>
            <a:endParaRPr lang="ru-RU" sz="2800" b="1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spcBef>
                <a:spcPts val="0"/>
              </a:spcBef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млрд. рублей 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ru-RU" sz="30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1669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2"/>
            <a:ext cx="8424936" cy="67987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Цели современной социальной политики</a:t>
            </a:r>
          </a:p>
          <a:p>
            <a:pPr lvl="0"/>
            <a:r>
              <a:rPr lang="ru-RU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0" indent="-457200" algn="l">
              <a:buFont typeface="Wingdings" pitchFamily="2" charset="2"/>
              <a:buChar char="Ø"/>
            </a:pPr>
            <a:r>
              <a:rPr lang="ru-RU" sz="2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поддержка слабых</a:t>
            </a:r>
            <a:r>
              <a:rPr lang="ru-RU" sz="27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тех</a:t>
            </a: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кто по объективным причинам не может зарабатывать себе на </a:t>
            </a: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жизнь </a:t>
            </a:r>
          </a:p>
          <a:p>
            <a:pPr marL="457200" lvl="0" indent="-457200" algn="l">
              <a:buFont typeface="Wingdings" pitchFamily="2" charset="2"/>
              <a:buChar char="Ø"/>
            </a:pPr>
            <a:endParaRPr lang="ru-RU" sz="8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0" indent="-457200" algn="l"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обеспечение </a:t>
            </a:r>
            <a:r>
              <a:rPr lang="ru-RU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работы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социальных лифтов</a:t>
            </a:r>
            <a:r>
              <a:rPr lang="ru-RU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«равного старта» </a:t>
            </a:r>
            <a:r>
              <a:rPr lang="ru-RU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продвижения каждого человека на основе его способностей и </a:t>
            </a: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таланта</a:t>
            </a:r>
          </a:p>
          <a:p>
            <a:pPr marL="457200" lvl="0" indent="-457200" algn="l">
              <a:buFont typeface="Wingdings" pitchFamily="2" charset="2"/>
              <a:buChar char="Ø"/>
            </a:pPr>
            <a:endParaRPr lang="ru-RU" sz="800" b="1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0" indent="-457200" algn="l"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формирование </a:t>
            </a:r>
            <a:r>
              <a:rPr lang="ru-RU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эффективных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механизмов «обратной связи»</a:t>
            </a:r>
            <a:r>
              <a:rPr lang="ru-RU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позволяющих гражданам оценить удовлетворённость проводимой социальной политикой</a:t>
            </a: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ru-RU" sz="2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235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0"/>
            <a:ext cx="8856984" cy="666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Указы </a:t>
            </a:r>
            <a:r>
              <a:rPr lang="ru-RU" sz="36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Президента Российской Федерации от 07.05. 2012 г. </a:t>
            </a:r>
            <a:endParaRPr lang="ru-RU" sz="3600" b="1" dirty="0" smtClean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endParaRPr lang="ru-RU" sz="20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№ </a:t>
            </a:r>
            <a:r>
              <a:rPr lang="ru-RU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596 «О долгосрочной государственной экономической политике</a:t>
            </a: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lvl="0" algn="l"/>
            <a:endParaRPr lang="ru-RU" sz="800" b="1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597 «О мероприятиях по реализации государственной социальной политики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lvl="0" algn="l"/>
            <a:endParaRPr lang="ru-RU" sz="800" b="1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№ </a:t>
            </a:r>
            <a:r>
              <a:rPr lang="ru-RU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601 «Об основных направлениях совершенствования системы </a:t>
            </a: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государственного </a:t>
            </a:r>
            <a:r>
              <a:rPr lang="ru-RU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управления</a:t>
            </a:r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lvl="0" algn="l"/>
            <a:endParaRPr lang="ru-RU" sz="800" b="1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r>
              <a:rPr lang="ru-RU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606 «О мерах по реализации демографической политики Российской Федерации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80173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7658"/>
            <a:ext cx="8640960" cy="619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Ориентиры новой социальной политики</a:t>
            </a:r>
          </a:p>
          <a:p>
            <a:pPr marL="457200" lvl="0" indent="-457200" algn="l">
              <a:buFont typeface="+mj-lt"/>
              <a:buAutoNum type="arabicPeriod"/>
            </a:pPr>
            <a:r>
              <a:rPr lang="ru-RU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Сохранение </a:t>
            </a:r>
            <a:r>
              <a:rPr lang="ru-RU" sz="2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развитие человеческого </a:t>
            </a:r>
            <a:r>
              <a:rPr lang="ru-RU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потенциала</a:t>
            </a:r>
            <a:endParaRPr lang="ru-RU" sz="2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28600" lvl="0" indent="-228600" algn="l">
              <a:buFont typeface="+mj-lt"/>
              <a:buAutoNum type="arabicPeriod"/>
            </a:pPr>
            <a:endParaRPr lang="ru-RU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0" indent="-457200" algn="l">
              <a:buFont typeface="+mj-lt"/>
              <a:buAutoNum type="arabicPeriod"/>
            </a:pP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Повышение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ответственности получателей социальных пособий и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услуг</a:t>
            </a:r>
          </a:p>
          <a:p>
            <a:pPr marL="228600" lvl="0" indent="-228600" algn="l">
              <a:buFont typeface="+mj-lt"/>
              <a:buAutoNum type="arabicPeriod"/>
            </a:pPr>
            <a:endParaRPr lang="ru-RU" sz="1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0" indent="-457200" algn="l">
              <a:buFont typeface="+mj-lt"/>
              <a:buAutoNum type="arabicPeriod"/>
            </a:pPr>
            <a:r>
              <a:rPr lang="ru-RU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Повышение </a:t>
            </a:r>
            <a:r>
              <a:rPr lang="ru-RU" sz="2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эффективности используемых </a:t>
            </a:r>
            <a:r>
              <a:rPr lang="ru-RU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ресурсов</a:t>
            </a:r>
          </a:p>
          <a:p>
            <a:pPr marL="228600" lvl="0" indent="-228600" algn="l">
              <a:buFont typeface="+mj-lt"/>
              <a:buAutoNum type="arabicPeriod"/>
            </a:pPr>
            <a:endParaRPr lang="ru-RU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Повышение заработной платы работников и увеличение числа высококвалифицированных кадров</a:t>
            </a:r>
          </a:p>
          <a:p>
            <a:pPr marL="228600" lvl="0" indent="-228600" algn="l">
              <a:buFont typeface="+mj-lt"/>
              <a:buAutoNum type="arabicPeriod"/>
            </a:pPr>
            <a:endParaRPr lang="ru-RU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ru-RU" sz="2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Формирование независимой системы оценки качества работы органов государственной власти, введение публичных рейтингов их деятельности</a:t>
            </a:r>
          </a:p>
          <a:p>
            <a:pPr marL="228600" lvl="0" indent="-228600">
              <a:buFont typeface="+mj-lt"/>
              <a:buAutoNum type="arabicPeriod"/>
            </a:pPr>
            <a:endParaRPr lang="ru-RU" sz="1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0" indent="-457200" algn="l">
              <a:buFont typeface="+mj-lt"/>
              <a:buAutoNum type="arabicPeriod"/>
            </a:pP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Увеличение поддержки социально ориентированных некоммерческих организаций. Развитие негосударственного сектора социальных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услуг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8335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Прямоугольник 1"/>
          <p:cNvSpPr>
            <a:spLocks noChangeArrowheads="1"/>
          </p:cNvSpPr>
          <p:nvPr/>
        </p:nvSpPr>
        <p:spPr bwMode="auto">
          <a:xfrm>
            <a:off x="107504" y="31886"/>
            <a:ext cx="885698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kern="0" cap="all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+mj-ea"/>
                <a:cs typeface="+mj-cs"/>
              </a:rPr>
              <a:t>Новая социальная политика - ожидаемые результаты</a:t>
            </a:r>
          </a:p>
        </p:txBody>
      </p:sp>
      <p:pic>
        <p:nvPicPr>
          <p:cNvPr id="7" name="Picture 3" descr="C:\Users\maksimova\Desktop\Видео+фото\3D\vosklican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4725144"/>
            <a:ext cx="2339206" cy="20228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460" name="Rectangle 6"/>
          <p:cNvSpPr>
            <a:spLocks noChangeArrowheads="1"/>
          </p:cNvSpPr>
          <p:nvPr/>
        </p:nvSpPr>
        <p:spPr bwMode="auto">
          <a:xfrm>
            <a:off x="107504" y="1196752"/>
            <a:ext cx="8963942" cy="529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lvl="1" indent="-342900" algn="l"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Повышение уровня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компетентности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(профессиональной, коммуникативной, правовой, этической, психологической)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специалистов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органов социальной защиты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населения</a:t>
            </a:r>
          </a:p>
          <a:p>
            <a:pPr marL="342900" lvl="1" indent="-342900" algn="l">
              <a:lnSpc>
                <a:spcPct val="90000"/>
              </a:lnSpc>
              <a:buFont typeface="Wingdings" pitchFamily="2" charset="2"/>
              <a:buChar char="Ø"/>
            </a:pPr>
            <a:endParaRPr lang="ru-RU" sz="28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endParaRPr>
          </a:p>
          <a:p>
            <a:pPr marL="342900" lvl="1" indent="-342900" algn="l"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Повышение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эффективности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использования социальных ресурсов в условиях ограниченности бюджетных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средств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endParaRPr>
          </a:p>
          <a:p>
            <a:pPr marL="342900" lvl="1" indent="-342900" algn="l">
              <a:lnSpc>
                <a:spcPct val="90000"/>
              </a:lnSpc>
              <a:buFont typeface="Wingdings" pitchFamily="2" charset="2"/>
              <a:buChar char="Ø"/>
            </a:pP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endParaRPr>
          </a:p>
          <a:p>
            <a:pPr marL="342900" lvl="1" indent="-342900" algn="l">
              <a:lnSpc>
                <a:spcPct val="9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Привлечение молодого поколения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в систему </a:t>
            </a:r>
            <a:endParaRPr lang="ru-RU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endParaRPr>
          </a:p>
          <a:p>
            <a:pPr marL="0" lvl="1" algn="l">
              <a:lnSpc>
                <a:spcPct val="90000"/>
              </a:lnSpc>
              <a:spcBef>
                <a:spcPts val="0"/>
              </a:spcBef>
            </a:pP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   органов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социальной защиты населения, </a:t>
            </a:r>
            <a:endParaRPr lang="ru-RU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endParaRPr>
          </a:p>
          <a:p>
            <a:pPr marL="0" lvl="1" algn="l">
              <a:lnSpc>
                <a:spcPct val="90000"/>
              </a:lnSpc>
              <a:spcBef>
                <a:spcPts val="0"/>
              </a:spcBef>
            </a:pP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   формирование  имиджа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социальной </a:t>
            </a:r>
            <a:endParaRPr lang="ru-RU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endParaRPr>
          </a:p>
          <a:p>
            <a:pPr marL="0" lvl="1" algn="l">
              <a:lnSpc>
                <a:spcPct val="90000"/>
              </a:lnSpc>
              <a:spcBef>
                <a:spcPts val="0"/>
              </a:spcBef>
            </a:pP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   защиты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населения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в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молодёжной среде </a:t>
            </a:r>
          </a:p>
          <a:p>
            <a:pPr algn="just"/>
            <a:endParaRPr lang="ru-RU" sz="18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490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1"/>
          <p:cNvSpPr>
            <a:spLocks noGrp="1" noChangeArrowheads="1"/>
          </p:cNvSpPr>
          <p:nvPr>
            <p:ph type="title"/>
          </p:nvPr>
        </p:nvSpPr>
        <p:spPr bwMode="auto">
          <a:xfrm>
            <a:off x="20081" y="-934"/>
            <a:ext cx="91440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2800" b="1" kern="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Новая социальная политика </a:t>
            </a:r>
            <a:r>
              <a:rPr lang="ru-RU" sz="2800" b="1" kern="0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– </a:t>
            </a:r>
            <a:br>
              <a:rPr lang="ru-RU" sz="2800" b="1" kern="0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</a:br>
            <a:r>
              <a:rPr lang="ru-RU" sz="2800" b="1" kern="0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ожидаемые </a:t>
            </a:r>
            <a:r>
              <a:rPr lang="ru-RU" sz="2800" b="1" kern="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результаты</a:t>
            </a:r>
          </a:p>
        </p:txBody>
      </p:sp>
      <p:sp>
        <p:nvSpPr>
          <p:cNvPr id="197634" name="Rectangle 2"/>
          <p:cNvSpPr>
            <a:spLocks noGrp="1" noRot="1" noChangeArrowheads="1"/>
          </p:cNvSpPr>
          <p:nvPr>
            <p:ph idx="1"/>
          </p:nvPr>
        </p:nvSpPr>
        <p:spPr>
          <a:xfrm>
            <a:off x="7196" y="1268760"/>
            <a:ext cx="9136804" cy="529545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endParaRPr lang="ru-RU" sz="300" dirty="0" smtClean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Формирование системы социальной безопасности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endParaRPr lang="ru-RU" sz="25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Качество</a:t>
            </a:r>
            <a:r>
              <a:rPr lang="ru-RU" sz="2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социальной инфраструктуры, и ее развитие, качество услуг населению, </a:t>
            </a:r>
            <a:r>
              <a:rPr lang="ru-RU" sz="2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доступность </a:t>
            </a:r>
            <a:r>
              <a:rPr lang="ru-RU" sz="2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социальных услуг для большинства населения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5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Обеспечение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открытости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системы</a:t>
            </a:r>
          </a:p>
          <a:p>
            <a:pPr marL="342900" lvl="1" indent="-342900">
              <a:lnSpc>
                <a:spcPct val="80000"/>
              </a:lnSpc>
              <a:buFont typeface="Wingdings" pitchFamily="2" charset="2"/>
              <a:buChar char="Ø"/>
              <a:defRPr/>
            </a:pP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marL="342900" lvl="1" indent="-342900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Удовлетворенность людей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своей жизнью</a:t>
            </a:r>
            <a:endParaRPr lang="ru-RU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428999"/>
            <a:ext cx="2736850" cy="311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2594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7196" y="2243733"/>
            <a:ext cx="9136804" cy="46085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ru-RU" sz="300" dirty="0" smtClean="0">
              <a:solidFill>
                <a:schemeClr val="bg1"/>
              </a:solidFill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ru-RU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1520" y="44624"/>
            <a:ext cx="8510588" cy="719857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Дорожная карта новой социальной политики</a:t>
            </a:r>
            <a:endParaRPr lang="ru-RU" sz="3200" b="1" dirty="0">
              <a:solidFill>
                <a:srgbClr val="66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8797568"/>
              </p:ext>
            </p:extLst>
          </p:nvPr>
        </p:nvGraphicFramePr>
        <p:xfrm>
          <a:off x="114701" y="908720"/>
          <a:ext cx="9029299" cy="5486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4483"/>
                <a:gridCol w="7344816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b="1" kern="12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2010 год</a:t>
                      </a:r>
                      <a:r>
                        <a:rPr lang="ru-RU" sz="24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 –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SWOT</a:t>
                      </a:r>
                      <a:r>
                        <a:rPr lang="ru-RU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–анализ </a:t>
                      </a:r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системы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Стратегия </a:t>
                      </a:r>
                      <a:r>
                        <a:rPr lang="ru-RU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и направления модернизации системы социальной защиты </a:t>
                      </a:r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населения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Инновационный вектор социальных технологий</a:t>
                      </a:r>
                      <a:endParaRPr lang="ru-RU" sz="20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2012 год </a:t>
                      </a:r>
                      <a:r>
                        <a:rPr lang="ru-RU" sz="2400" b="1" dirty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–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kern="1200" dirty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Указ Президента Российской Федерации В.В. Путина от 07.05.2012 № 597 «О мероприятиях по реализации государственной социальной политики»</a:t>
                      </a:r>
                    </a:p>
                  </a:txBody>
                  <a:tcPr marL="68580" marR="68580" marT="0" marB="0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400" b="1" kern="12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2020 год </a:t>
                      </a:r>
                      <a:r>
                        <a:rPr lang="ru-RU" sz="24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–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Инновационная социальная политика – точка роста среднего «креативного» класса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Государственная поддержка людей экономически активного </a:t>
                      </a:r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возраста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«</a:t>
                      </a:r>
                      <a:r>
                        <a:rPr lang="ru-RU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Равный старт» для продвижения каждого человека на основе его способностей и таланта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Технологическая и инфраструктурная модернизация социальной политики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Стратегия развития </a:t>
                      </a:r>
                      <a:r>
                        <a:rPr lang="ru-RU" sz="2000" b="1" kern="12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гражданских инициатив </a:t>
                      </a:r>
                      <a:r>
                        <a:rPr lang="ru-RU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– поддержка социально ориентированных некоммерческих организаций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Время возможностей – </a:t>
                      </a:r>
                      <a:r>
                        <a:rPr lang="ru-RU" sz="2000" b="1" kern="12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социальное партнерство</a:t>
                      </a: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DDB188-95B7-4F2C-8098-953127779270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221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5504"/>
            <a:ext cx="4663932" cy="3711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32040" y="4581128"/>
            <a:ext cx="4246434" cy="144016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6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bat-Bold" pitchFamily="2" charset="0"/>
              </a:rPr>
              <a:t>Благодарю </a:t>
            </a:r>
            <a:endParaRPr lang="ru-RU" sz="36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bat-Bold" pitchFamily="2" charset="0"/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bat-Bold" pitchFamily="2" charset="0"/>
              </a:rPr>
              <a:t>за внимание!</a:t>
            </a:r>
            <a:endParaRPr lang="ru-RU" sz="3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bat-Bold" pitchFamily="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971" y="0"/>
            <a:ext cx="6041030" cy="401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1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4642</TotalTime>
  <Words>742</Words>
  <Application>Microsoft Office PowerPoint</Application>
  <PresentationFormat>Экран (4:3)</PresentationFormat>
  <Paragraphs>118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Трек</vt:lpstr>
      <vt:lpstr>Презентация PowerPoint</vt:lpstr>
      <vt:lpstr>Презентация PowerPoint</vt:lpstr>
      <vt:lpstr>Презентация PowerPoint</vt:lpstr>
      <vt:lpstr>Социальная политика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Новая социальная политика –  ожидаемые результаты</vt:lpstr>
      <vt:lpstr>Дорожная карта новой социальной политики</vt:lpstr>
      <vt:lpstr>Презентация PowerPoint</vt:lpstr>
    </vt:vector>
  </TitlesOfParts>
  <Company>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Модель программы субъекта Российской Федерации софинансируемой Фондом</dc:title>
  <dc:creator>iam numlock</dc:creator>
  <cp:lastModifiedBy>Ольга И. Татарчук</cp:lastModifiedBy>
  <cp:revision>453</cp:revision>
  <cp:lastPrinted>2012-07-18T15:48:26Z</cp:lastPrinted>
  <dcterms:created xsi:type="dcterms:W3CDTF">2010-06-29T18:13:58Z</dcterms:created>
  <dcterms:modified xsi:type="dcterms:W3CDTF">2012-08-08T09:14:17Z</dcterms:modified>
</cp:coreProperties>
</file>