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03" autoAdjust="0"/>
    <p:restoredTop sz="93516" autoAdjust="0"/>
  </p:normalViewPr>
  <p:slideViewPr>
    <p:cSldViewPr>
      <p:cViewPr varScale="1">
        <p:scale>
          <a:sx n="53" d="100"/>
          <a:sy n="53" d="100"/>
        </p:scale>
        <p:origin x="-94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69C69-CD61-4CA5-9041-C77BCA0A400A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8926AF-1144-4C73-A29F-531FAD3CCD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946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EE07A8B-88A3-4136-963D-CD3D1FBAF2BC}" type="datetimeFigureOut">
              <a:rPr lang="ru-RU" smtClean="0"/>
              <a:pPr/>
              <a:t>19.07.2012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66A8FD2-F7EE-4386-ADDB-446A94060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60648"/>
            <a:ext cx="8143932" cy="244827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/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/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/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dirty="0" smtClean="0">
                <a:solidFill>
                  <a:srgbClr val="FF0000"/>
                </a:solidFill>
              </a:rPr>
              <a:t/>
            </a:r>
            <a:br>
              <a:rPr lang="ru-RU" sz="4000" dirty="0" smtClean="0">
                <a:solidFill>
                  <a:srgbClr val="FF0000"/>
                </a:solidFill>
              </a:rPr>
            </a:br>
            <a:r>
              <a:rPr lang="ru-RU" sz="4000" dirty="0" smtClean="0">
                <a:solidFill>
                  <a:srgbClr val="FF0000"/>
                </a:solidFill>
              </a:rPr>
              <a:t/>
            </a:r>
            <a:br>
              <a:rPr lang="ru-RU" sz="4000" dirty="0" smtClean="0">
                <a:solidFill>
                  <a:srgbClr val="FF0000"/>
                </a:solidFill>
              </a:rPr>
            </a:br>
            <a:r>
              <a:rPr lang="ru-RU" sz="4000" dirty="0" smtClean="0">
                <a:solidFill>
                  <a:srgbClr val="FF0000"/>
                </a:solidFill>
              </a:rPr>
              <a:t/>
            </a:r>
            <a:br>
              <a:rPr lang="ru-RU" sz="4000" dirty="0" smtClean="0">
                <a:solidFill>
                  <a:srgbClr val="FF0000"/>
                </a:solidFill>
              </a:rPr>
            </a:br>
            <a:r>
              <a:rPr lang="ru-RU" sz="4000" dirty="0">
                <a:solidFill>
                  <a:srgbClr val="FF0000"/>
                </a:solidFill>
              </a:rPr>
              <a:t/>
            </a:r>
            <a:br>
              <a:rPr lang="ru-RU" sz="4000" dirty="0">
                <a:solidFill>
                  <a:srgbClr val="FF0000"/>
                </a:solidFill>
              </a:rPr>
            </a:br>
            <a:r>
              <a:rPr lang="ru-RU" sz="4000" dirty="0" smtClean="0">
                <a:solidFill>
                  <a:srgbClr val="FF0000"/>
                </a:solidFill>
              </a:rPr>
              <a:t/>
            </a:r>
            <a:br>
              <a:rPr lang="ru-RU" sz="4000" dirty="0" smtClean="0">
                <a:solidFill>
                  <a:srgbClr val="FF0000"/>
                </a:solidFill>
              </a:rPr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4000" dirty="0" smtClean="0">
                <a:solidFill>
                  <a:srgbClr val="FF0000"/>
                </a:solidFill>
              </a:rPr>
              <a:t/>
            </a:r>
            <a:br>
              <a:rPr lang="ru-RU" sz="4000" dirty="0" smtClean="0">
                <a:solidFill>
                  <a:srgbClr val="FF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Проект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3600" dirty="0">
                <a:solidFill>
                  <a:srgbClr val="C00000"/>
                </a:solidFill>
              </a:rPr>
              <a:t> «Создание учебно-методического ресурсного центра поддержки </a:t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3600" dirty="0">
                <a:solidFill>
                  <a:srgbClr val="C00000"/>
                </a:solidFill>
              </a:rPr>
              <a:t>социально ориентированных НКО»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4000" dirty="0" smtClean="0">
                <a:solidFill>
                  <a:srgbClr val="FF0000"/>
                </a:solidFill>
              </a:rPr>
              <a:t/>
            </a:r>
            <a:br>
              <a:rPr lang="ru-RU" sz="4000" dirty="0" smtClean="0">
                <a:solidFill>
                  <a:srgbClr val="FF0000"/>
                </a:solidFill>
              </a:rPr>
            </a:br>
            <a:r>
              <a:rPr lang="ru-RU" sz="3100" b="1" cap="none" dirty="0" smtClean="0">
                <a:solidFill>
                  <a:srgbClr val="FF0000"/>
                </a:solidFill>
              </a:rPr>
              <a:t/>
            </a:r>
            <a:br>
              <a:rPr lang="ru-RU" sz="3100" b="1" cap="none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endParaRPr lang="ru-RU" sz="3100" b="1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85720" y="5934670"/>
            <a:ext cx="8501122" cy="400110"/>
          </a:xfrm>
          <a:prstGeom prst="rect">
            <a:avLst/>
          </a:prstGeom>
          <a:effectLst>
            <a:innerShdw blurRad="63500" dist="508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latin typeface="+mj-lt"/>
              </a:rPr>
              <a:t>      </a:t>
            </a:r>
            <a:endParaRPr lang="ru-RU" b="1" dirty="0">
              <a:latin typeface="+mj-lt"/>
            </a:endParaRPr>
          </a:p>
        </p:txBody>
      </p:sp>
      <p:pic>
        <p:nvPicPr>
          <p:cNvPr id="1027" name="Рисунок 5" descr="Описание: http://www.arh-sad187.ru/upload/medialibrary/940/15055_smjpg_24s74515h339491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428999"/>
            <a:ext cx="3024336" cy="2583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 idx="4294967295"/>
          </p:nvPr>
        </p:nvSpPr>
        <p:spPr>
          <a:xfrm>
            <a:off x="285720" y="274638"/>
            <a:ext cx="8643998" cy="1797050"/>
          </a:xfrm>
        </p:spPr>
        <p:txBody>
          <a:bodyPr>
            <a:normAutofit/>
          </a:bodyPr>
          <a:lstStyle/>
          <a:p>
            <a:r>
              <a:rPr lang="ru-RU" sz="2000" i="1" dirty="0">
                <a:solidFill>
                  <a:schemeClr val="tx1"/>
                </a:solidFill>
                <a:effectLst/>
              </a:rPr>
              <a:t>Распределение ответов респондентов на вопрос: «По Вашему мнению, в каком состоянии — хорошем, удовлетворительном или плохом — находятся сегодня в нашей стране перечисленные отрасли социальной сферы?» (% опрошенных)</a:t>
            </a:r>
            <a:endParaRPr lang="ru-RU" sz="2000" dirty="0">
              <a:solidFill>
                <a:schemeClr val="tx1"/>
              </a:solidFill>
              <a:effectLst/>
            </a:endParaRPr>
          </a:p>
        </p:txBody>
      </p:sp>
      <p:pic>
        <p:nvPicPr>
          <p:cNvPr id="13" name="Picture 2" descr="D:\Documents\Программы и гранты\Субсидия МСЗН 2010\Фото к буклету\5. Важнейшие спорт. события\2002 первая Обл. лыжная неделя\007 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23153" y="19359674"/>
            <a:ext cx="2589628" cy="3452837"/>
          </a:xfrm>
          <a:prstGeom prst="rect">
            <a:avLst/>
          </a:prstGeom>
          <a:noFill/>
        </p:spPr>
      </p:pic>
      <p:pic>
        <p:nvPicPr>
          <p:cNvPr id="2050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88840"/>
            <a:ext cx="7697500" cy="4464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422030" y="692696"/>
            <a:ext cx="8229600" cy="1008112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Меры государства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95536" y="1916832"/>
            <a:ext cx="8280920" cy="4608512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ru-RU" sz="4400" b="1" dirty="0" smtClean="0">
                <a:latin typeface="+mj-lt"/>
              </a:rPr>
              <a:t>- Июль </a:t>
            </a:r>
            <a:r>
              <a:rPr lang="ru-RU" sz="4400" b="1" dirty="0">
                <a:latin typeface="+mj-lt"/>
              </a:rPr>
              <a:t>2009 г. Концепция содействия развитию благотворительной деятельности и добровольчества</a:t>
            </a:r>
          </a:p>
          <a:p>
            <a:pPr algn="l"/>
            <a:r>
              <a:rPr lang="ru-RU" sz="4400" b="1" dirty="0" smtClean="0">
                <a:latin typeface="+mj-lt"/>
              </a:rPr>
              <a:t>- Апрель </a:t>
            </a:r>
            <a:r>
              <a:rPr lang="ru-RU" sz="4400" b="1" dirty="0">
                <a:latin typeface="+mj-lt"/>
              </a:rPr>
              <a:t>2010 г. </a:t>
            </a:r>
            <a:r>
              <a:rPr lang="ru-RU" sz="4400" b="1" dirty="0" smtClean="0">
                <a:latin typeface="+mj-lt"/>
              </a:rPr>
              <a:t>Федеральный </a:t>
            </a:r>
            <a:r>
              <a:rPr lang="ru-RU" sz="4400" b="1" dirty="0">
                <a:latin typeface="+mj-lt"/>
              </a:rPr>
              <a:t>закон о поддержке социально ориентированных некоммерческих </a:t>
            </a:r>
            <a:r>
              <a:rPr lang="ru-RU" sz="4400" b="1" dirty="0" smtClean="0">
                <a:latin typeface="+mj-lt"/>
              </a:rPr>
              <a:t>организаций</a:t>
            </a:r>
          </a:p>
          <a:p>
            <a:pPr algn="l"/>
            <a:r>
              <a:rPr lang="ru-RU" sz="4400" b="1" dirty="0" smtClean="0">
                <a:latin typeface="+mj-lt"/>
              </a:rPr>
              <a:t>- Конец </a:t>
            </a:r>
            <a:r>
              <a:rPr lang="ru-RU" sz="4400" b="1" dirty="0">
                <a:latin typeface="+mj-lt"/>
              </a:rPr>
              <a:t>2010 г. </a:t>
            </a:r>
            <a:r>
              <a:rPr lang="ru-RU" sz="4400" b="1" dirty="0" smtClean="0">
                <a:latin typeface="+mj-lt"/>
              </a:rPr>
              <a:t> - выделено </a:t>
            </a:r>
            <a:r>
              <a:rPr lang="ru-RU" sz="4400" b="1" dirty="0">
                <a:latin typeface="+mj-lt"/>
              </a:rPr>
              <a:t>900 млн руб. на финансирование в 2011 г. федеральной программы поддержки социально ориентированных </a:t>
            </a:r>
            <a:r>
              <a:rPr lang="ru-RU" sz="4400" b="1" dirty="0" smtClean="0">
                <a:latin typeface="+mj-lt"/>
              </a:rPr>
              <a:t>НКО</a:t>
            </a:r>
          </a:p>
          <a:p>
            <a:pPr algn="l"/>
            <a:r>
              <a:rPr lang="ru-RU" sz="4400" b="1" dirty="0" smtClean="0">
                <a:latin typeface="+mj-lt"/>
              </a:rPr>
              <a:t>- Послание </a:t>
            </a:r>
            <a:r>
              <a:rPr lang="ru-RU" sz="4400" b="1" dirty="0">
                <a:latin typeface="+mj-lt"/>
              </a:rPr>
              <a:t>Президента Российской Федерации Федеральному Собранию 2010 г. </a:t>
            </a:r>
            <a:r>
              <a:rPr lang="ru-RU" sz="4400" b="1" dirty="0" smtClean="0">
                <a:latin typeface="+mj-lt"/>
              </a:rPr>
              <a:t> - тема </a:t>
            </a:r>
            <a:r>
              <a:rPr lang="ru-RU" sz="4400" b="1" dirty="0">
                <a:latin typeface="+mj-lt"/>
              </a:rPr>
              <a:t>взаимодействия государства с НКО, особенно их вовлечения в решение социальных вопросов, стала одной из ключевых.</a:t>
            </a:r>
          </a:p>
          <a:p>
            <a:pPr algn="l"/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95536" y="4509120"/>
            <a:ext cx="8136904" cy="1800200"/>
          </a:xfrm>
        </p:spPr>
        <p:txBody>
          <a:bodyPr>
            <a:normAutofit fontScale="62500" lnSpcReduction="20000"/>
          </a:bodyPr>
          <a:lstStyle/>
          <a:p>
            <a:endParaRPr lang="ru-RU" i="1" dirty="0" smtClean="0"/>
          </a:p>
          <a:p>
            <a:r>
              <a:rPr lang="ru-RU" b="1" i="1" dirty="0" smtClean="0"/>
              <a:t>«</a:t>
            </a:r>
            <a:r>
              <a:rPr lang="ru-RU" b="1" i="1" dirty="0"/>
              <a:t>На Ваш взгляд, общественные и другие негосударственные некоммерческие организации должны или не должны наряду с государственными учреждениями участвовать в решении социальных задач в сфере образования, здравоохранения, культуры 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i="1" dirty="0"/>
              <a:t>и т.д.?»</a:t>
            </a:r>
            <a:r>
              <a:rPr lang="ru-RU" b="1" dirty="0"/>
              <a:t> </a:t>
            </a:r>
            <a:r>
              <a:rPr lang="ru-RU" b="1" i="1" dirty="0"/>
              <a:t>(% опрошенных)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04" y="260648"/>
            <a:ext cx="8136904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Заголовок 3"/>
          <p:cNvSpPr>
            <a:spLocks noGrp="1"/>
          </p:cNvSpPr>
          <p:nvPr>
            <p:ph type="ctrTitle"/>
          </p:nvPr>
        </p:nvSpPr>
        <p:spPr>
          <a:xfrm>
            <a:off x="422275" y="333375"/>
            <a:ext cx="8229600" cy="1727200"/>
          </a:xfrm>
        </p:spPr>
        <p:txBody>
          <a:bodyPr>
            <a:normAutofit fontScale="90000"/>
          </a:bodyPr>
          <a:lstStyle/>
          <a:p>
            <a:r>
              <a:rPr lang="ru-RU" sz="1600" i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 smtClean="0">
                <a:solidFill>
                  <a:schemeClr val="tx1"/>
                </a:solidFill>
                <a:effectLst/>
              </a:rPr>
            </a:br>
            <a:r>
              <a:rPr lang="ru-RU" sz="1600" i="1" dirty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>
                <a:solidFill>
                  <a:schemeClr val="tx1"/>
                </a:solidFill>
                <a:effectLst/>
              </a:rPr>
            </a:br>
            <a:r>
              <a:rPr lang="ru-RU" sz="1600" i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 smtClean="0">
                <a:solidFill>
                  <a:schemeClr val="tx1"/>
                </a:solidFill>
                <a:effectLst/>
              </a:rPr>
            </a:br>
            <a:r>
              <a:rPr lang="ru-RU" sz="1600" i="1" dirty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>
                <a:solidFill>
                  <a:schemeClr val="tx1"/>
                </a:solidFill>
                <a:effectLst/>
              </a:rPr>
            </a:br>
            <a:r>
              <a:rPr lang="ru-RU" sz="1600" i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 smtClean="0">
                <a:solidFill>
                  <a:schemeClr val="tx1"/>
                </a:solidFill>
                <a:effectLst/>
              </a:rPr>
            </a:br>
            <a:r>
              <a:rPr lang="ru-RU" sz="1600" i="1" dirty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>
                <a:solidFill>
                  <a:schemeClr val="tx1"/>
                </a:solidFill>
                <a:effectLst/>
              </a:rPr>
            </a:br>
            <a:r>
              <a:rPr lang="ru-RU" sz="1600" i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 smtClean="0">
                <a:solidFill>
                  <a:schemeClr val="tx1"/>
                </a:solidFill>
                <a:effectLst/>
              </a:rPr>
            </a:br>
            <a:r>
              <a:rPr lang="ru-RU" sz="1600" i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 smtClean="0">
                <a:solidFill>
                  <a:schemeClr val="tx1"/>
                </a:solidFill>
                <a:effectLst/>
              </a:rPr>
            </a:br>
            <a:r>
              <a:rPr lang="ru-RU" sz="1600" i="1" dirty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>
                <a:solidFill>
                  <a:schemeClr val="tx1"/>
                </a:solidFill>
                <a:effectLst/>
              </a:rPr>
            </a:br>
            <a:r>
              <a:rPr lang="ru-RU" sz="1600" i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 smtClean="0">
                <a:solidFill>
                  <a:schemeClr val="tx1"/>
                </a:solidFill>
                <a:effectLst/>
              </a:rPr>
            </a:br>
            <a:r>
              <a:rPr lang="ru-RU" sz="1600" i="1" dirty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>
                <a:solidFill>
                  <a:schemeClr val="tx1"/>
                </a:solidFill>
                <a:effectLst/>
              </a:rPr>
            </a:br>
            <a:r>
              <a:rPr lang="ru-RU" sz="1600" i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 smtClean="0">
                <a:solidFill>
                  <a:schemeClr val="tx1"/>
                </a:solidFill>
                <a:effectLst/>
              </a:rPr>
            </a:br>
            <a:r>
              <a:rPr lang="ru-RU" sz="1600" i="1" dirty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>
                <a:solidFill>
                  <a:schemeClr val="tx1"/>
                </a:solidFill>
                <a:effectLst/>
              </a:rPr>
            </a:br>
            <a:r>
              <a:rPr lang="ru-RU" sz="1600" i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 smtClean="0">
                <a:solidFill>
                  <a:schemeClr val="tx1"/>
                </a:solidFill>
                <a:effectLst/>
              </a:rPr>
            </a:br>
            <a:r>
              <a:rPr lang="ru-RU" sz="1600" i="1" dirty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>
                <a:solidFill>
                  <a:schemeClr val="tx1"/>
                </a:solidFill>
                <a:effectLst/>
              </a:rPr>
            </a:br>
            <a:r>
              <a:rPr lang="ru-RU" sz="1600" i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1600" i="1" dirty="0" smtClean="0">
                <a:solidFill>
                  <a:schemeClr val="tx1"/>
                </a:solidFill>
                <a:effectLst/>
              </a:rPr>
            </a:br>
            <a:r>
              <a:rPr lang="ru-RU" i="1" dirty="0">
                <a:effectLst/>
              </a:rPr>
              <a:t> 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8060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60648"/>
            <a:ext cx="8229600" cy="1224136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rgbClr val="C00000"/>
                </a:solidFill>
                <a:effectLst/>
              </a:rPr>
              <a:t>«</a:t>
            </a:r>
            <a:r>
              <a:rPr lang="ru-RU" sz="2000" dirty="0" err="1" smtClean="0">
                <a:solidFill>
                  <a:srgbClr val="C00000"/>
                </a:solidFill>
                <a:effectLst/>
              </a:rPr>
              <a:t>СтратегиЯ</a:t>
            </a:r>
            <a:r>
              <a:rPr lang="ru-RU" sz="2000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2000" dirty="0">
                <a:solidFill>
                  <a:srgbClr val="C00000"/>
                </a:solidFill>
                <a:effectLst/>
              </a:rPr>
              <a:t>социально-экономического развития  Свердловской области на период до 2020 года (актуализированный вариант, Екатеринбург, 2010 г.)».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83568" y="1844824"/>
            <a:ext cx="7704856" cy="4536504"/>
          </a:xfrm>
        </p:spPr>
        <p:txBody>
          <a:bodyPr>
            <a:normAutofit fontScale="70000" lnSpcReduction="20000"/>
          </a:bodyPr>
          <a:lstStyle/>
          <a:p>
            <a:pPr lvl="0" algn="just"/>
            <a:r>
              <a:rPr lang="ru-RU" sz="2900" dirty="0">
                <a:latin typeface="+mj-lt"/>
              </a:rPr>
              <a:t>«Социальная поддержка населения в Свердловской области строится на принципах адресности, </a:t>
            </a:r>
            <a:r>
              <a:rPr lang="ru-RU" sz="2900" b="1" i="1" dirty="0">
                <a:latin typeface="+mj-lt"/>
              </a:rPr>
              <a:t>социального партнерства</a:t>
            </a:r>
            <a:r>
              <a:rPr lang="ru-RU" sz="2900" dirty="0">
                <a:latin typeface="+mj-lt"/>
              </a:rPr>
              <a:t>, толерантности» (выделено авторами проекта);</a:t>
            </a:r>
          </a:p>
          <a:p>
            <a:pPr lvl="0" algn="just"/>
            <a:r>
              <a:rPr lang="ru-RU" sz="2900" b="1" dirty="0">
                <a:latin typeface="+mj-lt"/>
              </a:rPr>
              <a:t>«Приоритеты развития: </a:t>
            </a:r>
            <a:r>
              <a:rPr lang="ru-RU" sz="2900" dirty="0">
                <a:latin typeface="+mj-lt"/>
              </a:rPr>
              <a:t>… Содействие развитию практики благотворительной деятельности граждан и организаций, распространению добровольческой деятельности (</a:t>
            </a:r>
            <a:r>
              <a:rPr lang="ru-RU" sz="2900" dirty="0" err="1">
                <a:latin typeface="+mj-lt"/>
              </a:rPr>
              <a:t>волонтерства</a:t>
            </a:r>
            <a:r>
              <a:rPr lang="ru-RU" sz="2900" dirty="0">
                <a:latin typeface="+mj-lt"/>
              </a:rPr>
              <a:t>)…»; </a:t>
            </a:r>
          </a:p>
          <a:p>
            <a:pPr lvl="0" algn="just"/>
            <a:r>
              <a:rPr lang="ru-RU" sz="2900" b="1" dirty="0">
                <a:latin typeface="+mj-lt"/>
              </a:rPr>
              <a:t>«2011-2015 годы:</a:t>
            </a:r>
            <a:r>
              <a:rPr lang="ru-RU" sz="2900" dirty="0">
                <a:latin typeface="+mj-lt"/>
              </a:rPr>
              <a:t> …- развитие новых форм государственно-частного партнёрства и форм взаимодействия с общественными организациями, предоставляющими социальные услуги населению…»;</a:t>
            </a:r>
          </a:p>
          <a:p>
            <a:pPr lvl="0" algn="just"/>
            <a:r>
              <a:rPr lang="ru-RU" sz="2900" dirty="0">
                <a:latin typeface="+mj-lt"/>
              </a:rPr>
              <a:t>«</a:t>
            </a:r>
            <a:r>
              <a:rPr lang="ru-RU" sz="2900" b="1" dirty="0">
                <a:latin typeface="+mj-lt"/>
              </a:rPr>
              <a:t>2016-2020 годы: - </a:t>
            </a:r>
            <a:r>
              <a:rPr lang="ru-RU" sz="2900" dirty="0">
                <a:latin typeface="+mj-lt"/>
              </a:rPr>
              <a:t>развитие негосударственного сектора социальных услуг, предоставляемых посредством государственно-частного партнёрства и взаимодействия с общественными организациями…».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8643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404664"/>
            <a:ext cx="777686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dirty="0" smtClean="0">
                <a:solidFill>
                  <a:srgbClr val="C00000"/>
                </a:solidFill>
                <a:latin typeface="Arial Black" pitchFamily="34" charset="0"/>
              </a:rPr>
              <a:t>Цель: </a:t>
            </a:r>
          </a:p>
          <a:p>
            <a:pPr lvl="0"/>
            <a:r>
              <a:rPr lang="ru-RU" sz="3600" dirty="0" smtClean="0">
                <a:latin typeface="Arial Black" pitchFamily="34" charset="0"/>
              </a:rPr>
              <a:t>Построение </a:t>
            </a:r>
            <a:r>
              <a:rPr lang="ru-RU" sz="3600" dirty="0">
                <a:latin typeface="Arial Black" pitchFamily="34" charset="0"/>
              </a:rPr>
              <a:t>и апробация базисной модели социального партнерства государства, бизнеса и социально ориентированных некоммерческих организаций для решения значимых социальных проблем региона</a:t>
            </a:r>
            <a:r>
              <a:rPr lang="ru-RU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0666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7"/>
            <a:ext cx="83529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latin typeface="+mj-lt"/>
              </a:rPr>
              <a:t>Межсекторное социальное партнерство (МСП) – это конструктивное взаимодействие организаций из двух или трех секторов (государство, бизнес, некоммерческий сектор) при решении социальных проблем, обеспечивающее синергетический эффект от «сложения» разных ресурсов и «выгодное» каждой из сторон и населению. </a:t>
            </a:r>
            <a:endParaRPr lang="ru-RU" sz="3200" b="1" i="1" dirty="0" smtClean="0">
              <a:latin typeface="+mj-lt"/>
            </a:endParaRPr>
          </a:p>
          <a:p>
            <a:r>
              <a:rPr lang="ru-RU" sz="3200" b="1" i="1" dirty="0" smtClean="0">
                <a:latin typeface="+mj-lt"/>
              </a:rPr>
              <a:t>(</a:t>
            </a:r>
            <a:r>
              <a:rPr lang="ru-RU" sz="3200" b="1" i="1" dirty="0">
                <a:latin typeface="+mj-lt"/>
              </a:rPr>
              <a:t>В. </a:t>
            </a:r>
            <a:r>
              <a:rPr lang="ru-RU" sz="3200" b="1" i="1" dirty="0" err="1">
                <a:latin typeface="+mj-lt"/>
              </a:rPr>
              <a:t>Якимец</a:t>
            </a:r>
            <a:r>
              <a:rPr lang="ru-RU" sz="3200" b="1" i="1" dirty="0">
                <a:latin typeface="+mj-lt"/>
              </a:rPr>
              <a:t>)</a:t>
            </a:r>
            <a:endParaRPr lang="ru-RU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26425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404664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/>
              </a:rPr>
              <a:t>ключевые элементы МСП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916832"/>
            <a:ext cx="8064896" cy="4464496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b="1" dirty="0">
                <a:latin typeface="+mj-lt"/>
              </a:rPr>
              <a:t>- социальная проблема;</a:t>
            </a:r>
          </a:p>
          <a:p>
            <a:pPr algn="l"/>
            <a:r>
              <a:rPr lang="ru-RU" b="1" dirty="0">
                <a:latin typeface="+mj-lt"/>
              </a:rPr>
              <a:t>- интересы партнеров;</a:t>
            </a:r>
          </a:p>
          <a:p>
            <a:pPr algn="l"/>
            <a:r>
              <a:rPr lang="ru-RU" b="1" dirty="0">
                <a:latin typeface="+mj-lt"/>
              </a:rPr>
              <a:t>- возможности и сильные стороны партнеров;</a:t>
            </a:r>
          </a:p>
          <a:p>
            <a:pPr algn="l"/>
            <a:r>
              <a:rPr lang="ru-RU" b="1" dirty="0">
                <a:latin typeface="+mj-lt"/>
              </a:rPr>
              <a:t>- усилия партнеров взаимно дополняют друг друга;</a:t>
            </a:r>
          </a:p>
          <a:p>
            <a:pPr algn="l"/>
            <a:r>
              <a:rPr lang="ru-RU" b="1" dirty="0">
                <a:latin typeface="+mj-lt"/>
              </a:rPr>
              <a:t>- </a:t>
            </a:r>
            <a:r>
              <a:rPr lang="ru-RU" b="1" dirty="0" smtClean="0">
                <a:latin typeface="+mj-lt"/>
              </a:rPr>
              <a:t>есть правила </a:t>
            </a:r>
            <a:r>
              <a:rPr lang="ru-RU" b="1" dirty="0">
                <a:latin typeface="+mj-lt"/>
              </a:rPr>
              <a:t>взаимодействия и взаимного контроля;</a:t>
            </a:r>
          </a:p>
          <a:p>
            <a:pPr algn="l"/>
            <a:r>
              <a:rPr lang="ru-RU" b="1" dirty="0">
                <a:latin typeface="+mj-lt"/>
              </a:rPr>
              <a:t>- наличие проекта как способа </a:t>
            </a:r>
            <a:r>
              <a:rPr lang="ru-RU" b="1" dirty="0" err="1">
                <a:latin typeface="+mj-lt"/>
              </a:rPr>
              <a:t>соорганизации</a:t>
            </a:r>
            <a:r>
              <a:rPr lang="ru-RU" b="1" dirty="0">
                <a:latin typeface="+mj-lt"/>
              </a:rPr>
              <a:t> сторон;</a:t>
            </a:r>
          </a:p>
          <a:p>
            <a:pPr algn="l"/>
            <a:r>
              <a:rPr lang="ru-RU" b="1" dirty="0">
                <a:latin typeface="+mj-lt"/>
              </a:rPr>
              <a:t>- правовая обоснованность партнерства</a:t>
            </a:r>
            <a:endParaRPr lang="ru-RU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92638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0296" y="404664"/>
            <a:ext cx="814615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800" b="1" dirty="0" smtClean="0">
              <a:solidFill>
                <a:srgbClr val="C00000"/>
              </a:solidFill>
              <a:latin typeface="+mj-lt"/>
            </a:endParaRPr>
          </a:p>
          <a:p>
            <a:pPr lvl="0"/>
            <a:r>
              <a:rPr lang="ru-RU" sz="2800" b="1" dirty="0" smtClean="0">
                <a:solidFill>
                  <a:srgbClr val="C00000"/>
                </a:solidFill>
                <a:latin typeface="+mj-lt"/>
              </a:rPr>
              <a:t>Госструктуры</a:t>
            </a:r>
            <a:r>
              <a:rPr lang="ru-RU" sz="2800" b="1" dirty="0" smtClean="0">
                <a:latin typeface="+mj-lt"/>
              </a:rPr>
              <a:t> </a:t>
            </a:r>
            <a:r>
              <a:rPr lang="ru-RU" sz="2800" b="1" dirty="0">
                <a:latin typeface="+mj-lt"/>
              </a:rPr>
              <a:t>- это ГОСБЮДЖЕТНЫЕ СРЕДСТВА и УПРАВЛЕНЧЕСКИЕ ЭФФЕКТЫ и РЕСУРСЫ. </a:t>
            </a:r>
          </a:p>
          <a:p>
            <a:pPr lvl="0"/>
            <a:r>
              <a:rPr lang="ru-RU" sz="2800" b="1" dirty="0">
                <a:solidFill>
                  <a:srgbClr val="C00000"/>
                </a:solidFill>
                <a:latin typeface="+mj-lt"/>
              </a:rPr>
              <a:t>Коммерческие организации </a:t>
            </a:r>
            <a:r>
              <a:rPr lang="ru-RU" sz="2800" b="1" dirty="0">
                <a:latin typeface="+mj-lt"/>
              </a:rPr>
              <a:t>- это ДЕНЬГИ и УМЕНИЕ ДЕЛАТЬ ДЕНЬГИ.</a:t>
            </a:r>
          </a:p>
          <a:p>
            <a:pPr lvl="0"/>
            <a:r>
              <a:rPr lang="ru-RU" sz="2800" b="1" dirty="0">
                <a:solidFill>
                  <a:srgbClr val="C00000"/>
                </a:solidFill>
                <a:latin typeface="+mj-lt"/>
              </a:rPr>
              <a:t>НКО</a:t>
            </a:r>
            <a:r>
              <a:rPr lang="ru-RU" sz="2800" b="1" dirty="0">
                <a:latin typeface="+mj-lt"/>
              </a:rPr>
              <a:t> - это в основном ЧЕЛОВЕЧЕСКИЙ РЕСУРС и через него выход на дополнительные негосударственные источники финансирования, а также на резервы общества, неподвластные ни капиталу (интеллект), ни властям (свобода творчества).</a:t>
            </a:r>
          </a:p>
        </p:txBody>
      </p:sp>
    </p:spTree>
    <p:extLst>
      <p:ext uri="{BB962C8B-B14F-4D97-AF65-F5344CB8AC3E}">
        <p14:creationId xmlns:p14="http://schemas.microsoft.com/office/powerpoint/2010/main" val="2721080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332656"/>
            <a:ext cx="8229600" cy="1728192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  <a:effectLst/>
              </a:rPr>
              <a:t>шесть контрольных вопросов (6 К)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67544" y="2276872"/>
            <a:ext cx="8136904" cy="4104456"/>
          </a:xfrm>
        </p:spPr>
        <p:txBody>
          <a:bodyPr>
            <a:normAutofit lnSpcReduction="10000"/>
          </a:bodyPr>
          <a:lstStyle/>
          <a:p>
            <a:pPr lvl="0" algn="l"/>
            <a:r>
              <a:rPr lang="ru-RU" i="1" dirty="0">
                <a:latin typeface="+mj-lt"/>
              </a:rPr>
              <a:t>К1 – кто и с кем взаимодействует?</a:t>
            </a:r>
            <a:endParaRPr lang="ru-RU" dirty="0">
              <a:latin typeface="+mj-lt"/>
            </a:endParaRPr>
          </a:p>
          <a:p>
            <a:pPr lvl="0" algn="l"/>
            <a:r>
              <a:rPr lang="ru-RU" i="1" dirty="0">
                <a:latin typeface="+mj-lt"/>
              </a:rPr>
              <a:t>К2 – какова сфера взаимодействия? </a:t>
            </a:r>
            <a:endParaRPr lang="ru-RU" dirty="0">
              <a:latin typeface="+mj-lt"/>
            </a:endParaRPr>
          </a:p>
          <a:p>
            <a:pPr lvl="0" algn="l"/>
            <a:r>
              <a:rPr lang="ru-RU" i="1" dirty="0">
                <a:latin typeface="+mj-lt"/>
              </a:rPr>
              <a:t>К3 – каковы основания для реализации взаимодействия?</a:t>
            </a:r>
            <a:endParaRPr lang="ru-RU" dirty="0">
              <a:latin typeface="+mj-lt"/>
            </a:endParaRPr>
          </a:p>
          <a:p>
            <a:pPr lvl="0" algn="l"/>
            <a:r>
              <a:rPr lang="ru-RU" i="1" dirty="0">
                <a:latin typeface="+mj-lt"/>
              </a:rPr>
              <a:t>К4 – какая форма взаимодействия приемлема и адекватна?</a:t>
            </a:r>
            <a:endParaRPr lang="ru-RU" dirty="0">
              <a:latin typeface="+mj-lt"/>
            </a:endParaRPr>
          </a:p>
          <a:p>
            <a:pPr lvl="0" algn="l"/>
            <a:r>
              <a:rPr lang="ru-RU" i="1" dirty="0">
                <a:latin typeface="+mj-lt"/>
              </a:rPr>
              <a:t>К5 – какова цель и основные задачи?</a:t>
            </a:r>
            <a:endParaRPr lang="ru-RU" dirty="0">
              <a:latin typeface="+mj-lt"/>
            </a:endParaRPr>
          </a:p>
          <a:p>
            <a:pPr lvl="0" algn="l"/>
            <a:r>
              <a:rPr lang="ru-RU" i="1" dirty="0">
                <a:latin typeface="+mj-lt"/>
              </a:rPr>
              <a:t>К6 – как встраивать то, что придумано, в существующую схему?</a:t>
            </a:r>
            <a:endParaRPr lang="ru-RU" dirty="0">
              <a:latin typeface="+mj-lt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9979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C00000"/>
                </a:solidFill>
              </a:rPr>
              <a:t>Альтернатива социального партнерства  - социальная революция</a:t>
            </a:r>
            <a:endParaRPr lang="ru-RU" sz="6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1660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22030" y="260648"/>
            <a:ext cx="8229600" cy="1512168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СПАСИБО ЗА ВНИМАНИЕ!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371600" y="2132856"/>
            <a:ext cx="6400800" cy="396044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Содержимое 6" descr="C:\Documents and Settings\Ольга\Рабочий стол\ФОТО, КИНО\Оленьи ручьи 2010 - избранное\P1050651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132856"/>
            <a:ext cx="5234924" cy="393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68164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1459</TotalTime>
  <Words>499</Words>
  <Application>Microsoft Office PowerPoint</Application>
  <PresentationFormat>Экран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          Проект  «Создание учебно-методического ресурсного центра поддержки  социально ориентированных НКО»          </vt:lpstr>
      <vt:lpstr>Распределение ответов респондентов на вопрос: «По Вашему мнению, в каком состоянии — хорошем, удовлетворительном или плохом — находятся сегодня в нашей стране перечисленные отрасли социальной сферы?» (% опрошенных)</vt:lpstr>
      <vt:lpstr>Меры государства</vt:lpstr>
      <vt:lpstr>                  </vt:lpstr>
      <vt:lpstr>«СтратегиЯ социально-экономического развития  Свердловской области на период до 2020 года (актуализированный вариант, Екатеринбург, 2010 г.)».</vt:lpstr>
      <vt:lpstr>Презентация PowerPoint</vt:lpstr>
      <vt:lpstr>Презентация PowerPoint</vt:lpstr>
      <vt:lpstr>ключевые элементы МСП</vt:lpstr>
      <vt:lpstr>Презентация PowerPoint</vt:lpstr>
      <vt:lpstr>шесть контрольных вопросов (6 К)</vt:lpstr>
      <vt:lpstr>Альтернатива социального партнерства  - социальная революция</vt:lpstr>
      <vt:lpstr>СПАСИБО ЗА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Специальной Олимпиаде  в Свердловской области  - 10 лет: адаптивный спорт как средство социальной интеграции.  Взгляд в будущее</dc:title>
  <dc:creator>Ольга</dc:creator>
  <cp:lastModifiedBy>Ольга</cp:lastModifiedBy>
  <cp:revision>160</cp:revision>
  <dcterms:created xsi:type="dcterms:W3CDTF">2010-12-02T21:21:50Z</dcterms:created>
  <dcterms:modified xsi:type="dcterms:W3CDTF">2012-07-19T03:32:04Z</dcterms:modified>
</cp:coreProperties>
</file>