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927" r:id="rId2"/>
  </p:sldMasterIdLst>
  <p:notesMasterIdLst>
    <p:notesMasterId r:id="rId30"/>
  </p:notesMasterIdLst>
  <p:handoutMasterIdLst>
    <p:handoutMasterId r:id="rId31"/>
  </p:handoutMasterIdLst>
  <p:sldIdLst>
    <p:sldId id="306" r:id="rId3"/>
    <p:sldId id="374" r:id="rId4"/>
    <p:sldId id="418" r:id="rId5"/>
    <p:sldId id="373" r:id="rId6"/>
    <p:sldId id="393" r:id="rId7"/>
    <p:sldId id="394" r:id="rId8"/>
    <p:sldId id="398" r:id="rId9"/>
    <p:sldId id="399" r:id="rId10"/>
    <p:sldId id="401" r:id="rId11"/>
    <p:sldId id="402" r:id="rId12"/>
    <p:sldId id="403" r:id="rId13"/>
    <p:sldId id="406" r:id="rId14"/>
    <p:sldId id="405" r:id="rId15"/>
    <p:sldId id="404" r:id="rId16"/>
    <p:sldId id="395" r:id="rId17"/>
    <p:sldId id="407" r:id="rId18"/>
    <p:sldId id="408" r:id="rId19"/>
    <p:sldId id="409" r:id="rId20"/>
    <p:sldId id="410" r:id="rId21"/>
    <p:sldId id="411" r:id="rId22"/>
    <p:sldId id="412" r:id="rId23"/>
    <p:sldId id="396" r:id="rId24"/>
    <p:sldId id="397" r:id="rId25"/>
    <p:sldId id="413" r:id="rId26"/>
    <p:sldId id="414" r:id="rId27"/>
    <p:sldId id="416" r:id="rId28"/>
    <p:sldId id="417" r:id="rId29"/>
  </p:sldIdLst>
  <p:sldSz cx="9144000" cy="6858000" type="screen4x3"/>
  <p:notesSz cx="6669088" cy="9928225"/>
  <p:defaultTextStyle>
    <a:defPPr>
      <a:defRPr lang="ru-RU"/>
    </a:defPPr>
    <a:lvl1pPr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2000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CC"/>
    <a:srgbClr val="0066FF"/>
    <a:srgbClr val="CC0000"/>
    <a:srgbClr val="66FF33"/>
    <a:srgbClr val="FFCD2F"/>
    <a:srgbClr val="FF9900"/>
    <a:srgbClr val="009900"/>
    <a:srgbClr val="6600CC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88227" autoAdjust="0"/>
  </p:normalViewPr>
  <p:slideViewPr>
    <p:cSldViewPr>
      <p:cViewPr>
        <p:scale>
          <a:sx n="73" d="100"/>
          <a:sy n="73" d="100"/>
        </p:scale>
        <p:origin x="-1656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urina\Documents\&#1059;&#1095;-&#1082;&#1080;\&#1044;&#1086;&#1082;&#1083;&#1072;&#1076;%20&#1087;&#1086;%20&#1089;&#1091;&#1073;&#1098;&#1077;&#1082;&#1090;&#1072;&#1084;\&#1044;&#1086;&#1082;&#1083;&#1072;&#1076;%20&#1043;&#1091;&#1073;&#1077;&#1088;&#1085;&#1072;&#1090;&#1086;&#1088;&#1072;%20(825%20&#1059;&#1082;&#1072;&#1079;)\2009%20&#1075;&#1086;&#1076;\&#1050;&#1085;&#1080;&#1075;&#1072;1%20(version%201)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urina\Documents\&#1059;&#1095;-&#1082;&#1080;\&#1044;&#1086;&#1082;&#1083;&#1072;&#1076;%20&#1087;&#1086;%20&#1089;&#1091;&#1073;&#1098;&#1077;&#1082;&#1090;&#1072;&#1084;\&#1044;&#1086;&#1082;&#1083;&#1072;&#1076;%20&#1043;&#1091;&#1073;&#1077;&#1088;&#1085;&#1072;&#1090;&#1086;&#1088;&#1072;%20(825%20&#1059;&#1082;&#1072;&#1079;)\2009%20&#1075;&#1086;&#1076;\&#1050;&#1085;&#1080;&#1075;&#1072;1%20(version%201)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Gurina\AppData\Local\Microsoft\Windows\Temporary%20Internet%20Files\Content.Outlook\IYFUASWB\&#1044;&#1083;&#1103;%20&#1087;&#1088;&#1077;&#1079;&#1077;&#1085;&#1090;&#1072;&#1094;&#1080;&#1080;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&#1044;&#1080;&#1072;&#1075;&#1088;&#1072;&#1084;&#1084;&#1072;%20&#1074;%20Microsoft%20PowerPoint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ru-RU"/>
              <a:t>Численность лиц трудоспособного возраста, впервые признанных инвалидами</a:t>
            </a:r>
          </a:p>
        </c:rich>
      </c:tx>
      <c:layout>
        <c:manualLayout>
          <c:xMode val="edge"/>
          <c:yMode val="edge"/>
          <c:x val="0.10975628046494187"/>
          <c:y val="3.178484107579462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5563316780524386"/>
          <c:y val="0.27290324650738951"/>
          <c:w val="0.84320629219829679"/>
          <c:h val="0.66503746876607961"/>
        </c:manualLayout>
      </c:layout>
      <c:areaChart>
        <c:grouping val="stacked"/>
        <c:varyColors val="0"/>
        <c:ser>
          <c:idx val="1"/>
          <c:order val="0"/>
          <c:spPr>
            <a:solidFill>
              <a:srgbClr val="00B050"/>
            </a:soli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-2.2926829268292682E-2"/>
                  <c:y val="-0.331206129796122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6782627781283437E-2"/>
                  <c:y val="-0.259812743455967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9699854591346814E-3"/>
                  <c:y val="-0.248891798060694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525547111489114E-4"/>
                  <c:y val="-0.218736948834940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0859282833548244E-2"/>
                  <c:y val="-0.168207201483677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Лист1!$G$87:$H$87</c:f>
              <c:strCache>
                <c:ptCount val="2"/>
                <c:pt idx="0">
                  <c:v>2010 г.</c:v>
                </c:pt>
                <c:pt idx="1">
                  <c:v>2011 г.</c:v>
                </c:pt>
              </c:strCache>
            </c:strRef>
          </c:cat>
          <c:val>
            <c:numRef>
              <c:f>Лист1!$G$88:$H$88</c:f>
              <c:numCache>
                <c:formatCode>0.0</c:formatCode>
                <c:ptCount val="2"/>
                <c:pt idx="0" formatCode="General">
                  <c:v>45.1</c:v>
                </c:pt>
                <c:pt idx="1">
                  <c:v>42.4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0381312"/>
        <c:axId val="124735424"/>
      </c:areaChart>
      <c:catAx>
        <c:axId val="130381312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2473542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2473542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ru-RU"/>
                  <a:t>чел. на 10 тыс. населения</a:t>
                </a:r>
              </a:p>
            </c:rich>
          </c:tx>
          <c:layout>
            <c:manualLayout>
              <c:xMode val="edge"/>
              <c:yMode val="edge"/>
              <c:x val="1.7421602787456445E-2"/>
              <c:y val="0.30806871634933164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30381312"/>
        <c:crosses val="autoZero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/>
              <a:t>динамика численности лиц старше трудоспособного возраста </a:t>
            </a:r>
          </a:p>
        </c:rich>
      </c:tx>
      <c:layout>
        <c:manualLayout>
          <c:xMode val="edge"/>
          <c:yMode val="edge"/>
          <c:x val="0.19223300970873786"/>
          <c:y val="3.178484107579462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058252427184466"/>
          <c:y val="0.22493914384735045"/>
          <c:w val="0.76699029126213591"/>
          <c:h val="0.64792253390812904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rotWithShape="0">
              <a:gsLst>
                <a:gs pos="0">
                  <a:srgbClr val="9999FF"/>
                </a:gs>
                <a:gs pos="100000">
                  <a:srgbClr val="000080"/>
                </a:gs>
              </a:gsLst>
              <a:path path="rect">
                <a:fillToRect l="50000" t="50000" r="50000" b="50000"/>
              </a:path>
            </a:gra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Лист1!$F$116:$G$116</c:f>
              <c:strCache>
                <c:ptCount val="2"/>
                <c:pt idx="0">
                  <c:v>2010г.</c:v>
                </c:pt>
                <c:pt idx="1">
                  <c:v>2011г.</c:v>
                </c:pt>
              </c:strCache>
            </c:strRef>
          </c:cat>
          <c:val>
            <c:numRef>
              <c:f>Лист1!$F$117:$G$117</c:f>
              <c:numCache>
                <c:formatCode>General</c:formatCode>
                <c:ptCount val="2"/>
                <c:pt idx="0">
                  <c:v>963551</c:v>
                </c:pt>
                <c:pt idx="1">
                  <c:v>983854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382336"/>
        <c:axId val="124737152"/>
      </c:barChart>
      <c:catAx>
        <c:axId val="130382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247371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4737152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r>
                  <a:rPr lang="ru-RU"/>
                  <a:t>человек</a:t>
                </a:r>
              </a:p>
            </c:rich>
          </c:tx>
          <c:layout>
            <c:manualLayout>
              <c:xMode val="edge"/>
              <c:yMode val="edge"/>
              <c:x val="3.1067961165048542E-2"/>
              <c:y val="0.46210320286981238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30382336"/>
        <c:crosses val="autoZero"/>
        <c:crossBetween val="between"/>
      </c:valAx>
      <c:spPr>
        <a:gradFill rotWithShape="0">
          <a:gsLst>
            <a:gs pos="0">
              <a:srgbClr val="99CCFF"/>
            </a:gs>
            <a:gs pos="100000">
              <a:srgbClr val="FFFFFF"/>
            </a:gs>
          </a:gsLst>
          <a:lin ang="5400000" scaled="1"/>
        </a:gradFill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5314282897736371E-2"/>
          <c:y val="1.5439646216023629E-2"/>
          <c:w val="0.85700836691188254"/>
          <c:h val="0.72536550606230388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Лист1!$C$887</c:f>
              <c:strCache>
                <c:ptCount val="1"/>
                <c:pt idx="0">
                  <c:v>Кол-во штатных единиц территориальных управлений социальной защиты населения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</c:spPr>
          <c:invertIfNegative val="0"/>
          <c:dLbls>
            <c:dLbl>
              <c:idx val="6"/>
              <c:layout>
                <c:manualLayout>
                  <c:x val="5.621648037026741E-3"/>
                  <c:y val="-2.07493242684382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2.1081180138850384E-2"/>
                  <c:y val="-3.11239864026573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txPr>
              <a:bodyPr/>
              <a:lstStyle/>
              <a:p>
                <a:pPr>
                  <a:defRPr sz="1200" b="1">
                    <a:solidFill>
                      <a:srgbClr val="66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Лист1!$A$888:$A$895</c:f>
              <c:strCache>
                <c:ptCount val="8"/>
                <c:pt idx="0">
                  <c:v>2005г.</c:v>
                </c:pt>
                <c:pt idx="1">
                  <c:v>2006г.</c:v>
                </c:pt>
                <c:pt idx="2">
                  <c:v>2007г.</c:v>
                </c:pt>
                <c:pt idx="3">
                  <c:v>2008г.</c:v>
                </c:pt>
                <c:pt idx="4">
                  <c:v>2009г.</c:v>
                </c:pt>
                <c:pt idx="5">
                  <c:v>2010г.</c:v>
                </c:pt>
                <c:pt idx="6">
                  <c:v>2011г.</c:v>
                </c:pt>
                <c:pt idx="7">
                  <c:v>2012г.</c:v>
                </c:pt>
              </c:strCache>
            </c:strRef>
          </c:cat>
          <c:val>
            <c:numRef>
              <c:f>Лист1!$C$888:$C$895</c:f>
              <c:numCache>
                <c:formatCode>\О\с\н\о\в\н\о\й</c:formatCode>
                <c:ptCount val="8"/>
                <c:pt idx="0">
                  <c:v>2133</c:v>
                </c:pt>
                <c:pt idx="1">
                  <c:v>2218</c:v>
                </c:pt>
                <c:pt idx="2">
                  <c:v>2218</c:v>
                </c:pt>
                <c:pt idx="3">
                  <c:v>2439</c:v>
                </c:pt>
                <c:pt idx="4">
                  <c:v>2434</c:v>
                </c:pt>
                <c:pt idx="5">
                  <c:v>2434</c:v>
                </c:pt>
                <c:pt idx="6">
                  <c:v>2395</c:v>
                </c:pt>
                <c:pt idx="7">
                  <c:v>2409</c:v>
                </c:pt>
              </c:numCache>
            </c:numRef>
          </c:val>
        </c:ser>
        <c:ser>
          <c:idx val="2"/>
          <c:order val="2"/>
          <c:tx>
            <c:strRef>
              <c:f>Лист1!$D$887</c:f>
              <c:strCache>
                <c:ptCount val="1"/>
                <c:pt idx="0">
                  <c:v>Кол-во штатных единиц Министерства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FFFF00"/>
              </a:solidFill>
            </a:ln>
          </c:spPr>
          <c:invertIfNegative val="0"/>
          <c:dLbls>
            <c:numFmt formatCode="#,##0.00" sourceLinked="0"/>
            <c:txPr>
              <a:bodyPr/>
              <a:lstStyle/>
              <a:p>
                <a:pPr>
                  <a:defRPr sz="1200" b="1">
                    <a:solidFill>
                      <a:srgbClr val="0066FF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Лист1!$A$888:$A$895</c:f>
              <c:strCache>
                <c:ptCount val="8"/>
                <c:pt idx="0">
                  <c:v>2005г.</c:v>
                </c:pt>
                <c:pt idx="1">
                  <c:v>2006г.</c:v>
                </c:pt>
                <c:pt idx="2">
                  <c:v>2007г.</c:v>
                </c:pt>
                <c:pt idx="3">
                  <c:v>2008г.</c:v>
                </c:pt>
                <c:pt idx="4">
                  <c:v>2009г.</c:v>
                </c:pt>
                <c:pt idx="5">
                  <c:v>2010г.</c:v>
                </c:pt>
                <c:pt idx="6">
                  <c:v>2011г.</c:v>
                </c:pt>
                <c:pt idx="7">
                  <c:v>2012г.</c:v>
                </c:pt>
              </c:strCache>
            </c:strRef>
          </c:cat>
          <c:val>
            <c:numRef>
              <c:f>Лист1!$D$888:$D$895</c:f>
              <c:numCache>
                <c:formatCode>\О\с\н\о\в\н\о\й</c:formatCode>
                <c:ptCount val="8"/>
                <c:pt idx="0">
                  <c:v>158</c:v>
                </c:pt>
                <c:pt idx="1">
                  <c:v>158</c:v>
                </c:pt>
                <c:pt idx="2">
                  <c:v>173</c:v>
                </c:pt>
                <c:pt idx="3">
                  <c:v>180</c:v>
                </c:pt>
                <c:pt idx="4">
                  <c:v>180</c:v>
                </c:pt>
                <c:pt idx="5">
                  <c:v>177</c:v>
                </c:pt>
                <c:pt idx="6">
                  <c:v>177</c:v>
                </c:pt>
                <c:pt idx="7">
                  <c:v>158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440640"/>
        <c:axId val="124313600"/>
      </c:barChart>
      <c:lineChart>
        <c:grouping val="standard"/>
        <c:varyColors val="0"/>
        <c:ser>
          <c:idx val="0"/>
          <c:order val="0"/>
          <c:tx>
            <c:strRef>
              <c:f>Лист1!$B$887</c:f>
              <c:strCache>
                <c:ptCount val="1"/>
                <c:pt idx="0">
                  <c:v>Кол-во получателей мер социальной поддержки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4.6948356807511738E-3"/>
                  <c:y val="-6.8468468468468505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8247261345852897E-3"/>
                  <c:y val="4.6846846846846847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6948356807511738E-3"/>
                  <c:y val="5.0450450450450449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2597809076682318E-3"/>
                  <c:y val="-0.10810810810810811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4975725104066886E-2"/>
                  <c:y val="-8.8070261786627108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2640974997388371E-2"/>
                  <c:y val="-4.3243143890232809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7178791425348939E-2"/>
                  <c:y val="4.2830403886822237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0"/>
                  <c:y val="-1.8018018018018018E-2"/>
                </c:manualLayout>
              </c:layout>
              <c:numFmt formatCode="#,##0.00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txPr>
              <a:bodyPr/>
              <a:lstStyle/>
              <a:p>
                <a:pPr>
                  <a:defRPr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Лист1!$A$888:$A$895</c:f>
              <c:strCache>
                <c:ptCount val="8"/>
                <c:pt idx="0">
                  <c:v>2005г.</c:v>
                </c:pt>
                <c:pt idx="1">
                  <c:v>2006г.</c:v>
                </c:pt>
                <c:pt idx="2">
                  <c:v>2007г.</c:v>
                </c:pt>
                <c:pt idx="3">
                  <c:v>2008г.</c:v>
                </c:pt>
                <c:pt idx="4">
                  <c:v>2009г.</c:v>
                </c:pt>
                <c:pt idx="5">
                  <c:v>2010г.</c:v>
                </c:pt>
                <c:pt idx="6">
                  <c:v>2011г.</c:v>
                </c:pt>
                <c:pt idx="7">
                  <c:v>2012г.</c:v>
                </c:pt>
              </c:strCache>
            </c:strRef>
          </c:cat>
          <c:val>
            <c:numRef>
              <c:f>Лист1!$B$888:$B$895</c:f>
              <c:numCache>
                <c:formatCode>\О\с\н\о\в\н\о\й</c:formatCode>
                <c:ptCount val="8"/>
                <c:pt idx="0">
                  <c:v>1166268</c:v>
                </c:pt>
                <c:pt idx="1">
                  <c:v>985658</c:v>
                </c:pt>
                <c:pt idx="2">
                  <c:v>1304506</c:v>
                </c:pt>
                <c:pt idx="3">
                  <c:v>1369731</c:v>
                </c:pt>
                <c:pt idx="4">
                  <c:v>2123083</c:v>
                </c:pt>
                <c:pt idx="5">
                  <c:v>2323102</c:v>
                </c:pt>
                <c:pt idx="6">
                  <c:v>1964755</c:v>
                </c:pt>
                <c:pt idx="7">
                  <c:v>1903584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441152"/>
        <c:axId val="124314176"/>
      </c:lineChart>
      <c:catAx>
        <c:axId val="139440640"/>
        <c:scaling>
          <c:orientation val="minMax"/>
        </c:scaling>
        <c:delete val="0"/>
        <c:axPos val="b"/>
        <c:numFmt formatCode="\О\с\н\о\в\н\о\й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124313600"/>
        <c:crosses val="autoZero"/>
        <c:auto val="1"/>
        <c:lblAlgn val="ctr"/>
        <c:lblOffset val="100"/>
        <c:noMultiLvlLbl val="0"/>
      </c:catAx>
      <c:valAx>
        <c:axId val="124313600"/>
        <c:scaling>
          <c:orientation val="minMax"/>
        </c:scaling>
        <c:delete val="0"/>
        <c:axPos val="l"/>
        <c:majorGridlines/>
        <c:numFmt formatCode="#,##0.00" sourceLinked="0"/>
        <c:majorTickMark val="out"/>
        <c:minorTickMark val="none"/>
        <c:tickLblPos val="nextTo"/>
        <c:crossAx val="139440640"/>
        <c:crosses val="autoZero"/>
        <c:crossBetween val="between"/>
      </c:valAx>
      <c:catAx>
        <c:axId val="139441152"/>
        <c:scaling>
          <c:orientation val="minMax"/>
        </c:scaling>
        <c:delete val="1"/>
        <c:axPos val="b"/>
        <c:majorTickMark val="out"/>
        <c:minorTickMark val="none"/>
        <c:tickLblPos val="nextTo"/>
        <c:crossAx val="124314176"/>
        <c:crosses val="autoZero"/>
        <c:auto val="1"/>
        <c:lblAlgn val="ctr"/>
        <c:lblOffset val="100"/>
        <c:noMultiLvlLbl val="0"/>
      </c:catAx>
      <c:valAx>
        <c:axId val="124314176"/>
        <c:scaling>
          <c:orientation val="minMax"/>
        </c:scaling>
        <c:delete val="0"/>
        <c:axPos val="r"/>
        <c:numFmt formatCode="#,##0.00" sourceLinked="0"/>
        <c:majorTickMark val="out"/>
        <c:minorTickMark val="none"/>
        <c:tickLblPos val="nextTo"/>
        <c:crossAx val="139441152"/>
        <c:crosses val="max"/>
        <c:crossBetween val="between"/>
      </c:valAx>
    </c:plotArea>
    <c:legend>
      <c:legendPos val="b"/>
      <c:layout>
        <c:manualLayout>
          <c:xMode val="edge"/>
          <c:yMode val="edge"/>
          <c:x val="4.2010276884403536E-2"/>
          <c:y val="0.81029824685461904"/>
          <c:w val="0.88019777457395298"/>
          <c:h val="0.18679350216358093"/>
        </c:manualLayout>
      </c:layout>
      <c:overlay val="0"/>
      <c:txPr>
        <a:bodyPr/>
        <a:lstStyle/>
        <a:p>
          <a:pPr>
            <a:defRPr sz="1050" b="1" baseline="0"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2" tx1="lt1" bg2="dk1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ru-RU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Динамика</a:t>
            </a:r>
            <a:r>
              <a:rPr lang="ru-RU" baseline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численности выявленных детей, оставшихся без попечения родителей (человек)</a:t>
            </a:r>
            <a:endParaRPr lang="ru-RU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>
                    <a:solidFill>
                      <a:schemeClr val="bg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trendline>
            <c:spPr>
              <a:ln w="12700">
                <a:solidFill>
                  <a:schemeClr val="bg2"/>
                </a:solidFill>
              </a:ln>
            </c:spPr>
            <c:trendlineType val="linear"/>
            <c:dispRSqr val="0"/>
            <c:dispEq val="0"/>
          </c:trendline>
          <c:cat>
            <c:strRef>
              <c:f>'[Диаграмма в Microsoft PowerPoint]Лист1'!$A$828:$A$829</c:f>
              <c:strCache>
                <c:ptCount val="2"/>
                <c:pt idx="0">
                  <c:v>2010г.</c:v>
                </c:pt>
                <c:pt idx="1">
                  <c:v>2011г.</c:v>
                </c:pt>
              </c:strCache>
            </c:strRef>
          </c:cat>
          <c:val>
            <c:numRef>
              <c:f>'[Диаграмма в Microsoft PowerPoint]Лист1'!$B$828:$B$829</c:f>
              <c:numCache>
                <c:formatCode>General</c:formatCode>
                <c:ptCount val="2"/>
                <c:pt idx="0">
                  <c:v>3214</c:v>
                </c:pt>
                <c:pt idx="1">
                  <c:v>2465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310592"/>
        <c:axId val="124316480"/>
      </c:barChart>
      <c:catAx>
        <c:axId val="1393105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124316480"/>
        <c:crosses val="autoZero"/>
        <c:auto val="1"/>
        <c:lblAlgn val="ctr"/>
        <c:lblOffset val="100"/>
        <c:noMultiLvlLbl val="0"/>
      </c:catAx>
      <c:valAx>
        <c:axId val="1243164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93105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D6F418CB-DDEF-42D9-8438-07FE77687FF4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5824B1B3-B5A9-4188-B2A3-BAE066956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3137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0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4D3FE611-FA44-4750-87DA-BFC02D87B0CE}" type="datetimeFigureOut">
              <a:rPr lang="ru-RU" smtClean="0"/>
              <a:t>18.07.2012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5" tIns="45718" rIns="91435" bIns="4571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8" y="4716465"/>
            <a:ext cx="5335893" cy="4467225"/>
          </a:xfrm>
          <a:prstGeom prst="rect">
            <a:avLst/>
          </a:prstGeom>
        </p:spPr>
        <p:txBody>
          <a:bodyPr vert="horz" lIns="91435" tIns="45718" rIns="91435" bIns="4571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9751"/>
            <a:ext cx="2890665" cy="496888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2CDDABBA-FF26-47B9-BAD2-6DD31E65F5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432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09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027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53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63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701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880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319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3212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7893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035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240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6458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200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012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97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 данным Росстата в 2011 году  численность граждан старше трудоспособного возраста в  нашей области составляла - 983 854 человека или 22,9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процента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 общей численности населения в области ( в 2010 году – 22 процента или 963 551 человек).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214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8292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611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rgbClr val="3333FF"/>
                </a:solidFill>
              </a:rPr>
              <a:t>В течение 2011 года прошли обучение по программам дополнительного профессионального образования 750 работников системы социальной защиты населения, что в 2 раза больше, чем в 2010 году. Из них на курсах повышения квалификации обучено 710 гражданских служащих и 40 работников стационарных учреждений социального обслуживания.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400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977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7103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8702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9343" indent="-28436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7452" indent="-22749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243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741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239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7372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2354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733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63CDA-1BA6-4461-999E-653F98B717A1}" type="slidenum">
              <a:rPr lang="ru-RU" smtClean="0"/>
              <a:pPr eaLnBrk="1" hangingPunct="1"/>
              <a:t>23</a:t>
            </a:fld>
            <a:endParaRPr lang="ru-R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9343" indent="-28436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7452" indent="-22749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243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741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239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7372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2354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733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63CDA-1BA6-4461-999E-653F98B717A1}" type="slidenum">
              <a:rPr lang="ru-RU" smtClean="0"/>
              <a:pPr eaLnBrk="1" hangingPunct="1"/>
              <a:t>24</a:t>
            </a:fld>
            <a:endParaRPr lang="ru-R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9343" indent="-284363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7452" indent="-22749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243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7411" indent="-22749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239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57372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2354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67333" indent="-22749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63CDA-1BA6-4461-999E-653F98B717A1}" type="slidenum">
              <a:rPr lang="ru-RU" smtClean="0"/>
              <a:pPr eaLnBrk="1" hangingPunct="1"/>
              <a:t>25</a:t>
            </a:fld>
            <a:endParaRPr lang="ru-R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776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DABBA-FF26-47B9-BAD2-6DD31E65F5EC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75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8ADDB188-95B7-4F2C-8098-9531277792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474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8E3D5895-4EDF-4D84-9742-7E905D675C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06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579A22C6-ABAF-4B7D-A071-AA51D72BB1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499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8248ED06-0CF7-4089-B587-78DE154EA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8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7E4798D2-F395-4999-A788-2E6386B7A4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073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F6488AD7-A64A-43C9-AC6E-9051937F6C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518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23B12FF6-3A58-4F8C-9D4C-2C3CB6441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53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20000"/>
              </a:spcBef>
              <a:defRPr/>
            </a:lvl1pPr>
          </a:lstStyle>
          <a:p>
            <a:pPr>
              <a:defRPr/>
            </a:pPr>
            <a:fld id="{1B9748FB-0C25-44F4-A679-F2A7284106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276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40005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A2CE5-65A8-4081-91D6-DA0AF4C8E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28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37DEC-0278-4DDD-9649-3878F5F8D054}" type="datetimeFigureOut">
              <a:rPr lang="ru-RU"/>
              <a:pPr>
                <a:defRPr/>
              </a:pPr>
              <a:t>18.07.2012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E6C2F-A43F-4988-821E-5CDFFC316D8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8390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10134 w 596"/>
                  <a:gd name="T1" fmla="*/ 226141 h 666"/>
                  <a:gd name="T2" fmla="*/ 3628 w 596"/>
                  <a:gd name="T3" fmla="*/ 208275 h 666"/>
                  <a:gd name="T4" fmla="*/ 0 w 596"/>
                  <a:gd name="T5" fmla="*/ 176481 h 666"/>
                  <a:gd name="T6" fmla="*/ 2525 w 596"/>
                  <a:gd name="T7" fmla="*/ 135697 h 666"/>
                  <a:gd name="T8" fmla="*/ 15663 w 596"/>
                  <a:gd name="T9" fmla="*/ 92320 h 666"/>
                  <a:gd name="T10" fmla="*/ 43041 w 596"/>
                  <a:gd name="T11" fmla="*/ 51259 h 666"/>
                  <a:gd name="T12" fmla="*/ 88976 w 596"/>
                  <a:gd name="T13" fmla="*/ 18913 h 666"/>
                  <a:gd name="T14" fmla="*/ 154561 w 596"/>
                  <a:gd name="T15" fmla="*/ 1108 h 666"/>
                  <a:gd name="T16" fmla="*/ 237967 w 596"/>
                  <a:gd name="T17" fmla="*/ 5510 h 666"/>
                  <a:gd name="T18" fmla="*/ 303173 w 596"/>
                  <a:gd name="T19" fmla="*/ 41674 h 666"/>
                  <a:gd name="T20" fmla="*/ 346862 w 596"/>
                  <a:gd name="T21" fmla="*/ 100920 h 666"/>
                  <a:gd name="T22" fmla="*/ 370162 w 596"/>
                  <a:gd name="T23" fmla="*/ 173397 h 666"/>
                  <a:gd name="T24" fmla="*/ 372614 w 596"/>
                  <a:gd name="T25" fmla="*/ 249946 h 666"/>
                  <a:gd name="T26" fmla="*/ 354466 w 596"/>
                  <a:gd name="T27" fmla="*/ 320858 h 666"/>
                  <a:gd name="T28" fmla="*/ 317435 w 596"/>
                  <a:gd name="T29" fmla="*/ 375656 h 666"/>
                  <a:gd name="T30" fmla="*/ 261239 w 596"/>
                  <a:gd name="T31" fmla="*/ 405019 h 666"/>
                  <a:gd name="T32" fmla="*/ 243577 w 596"/>
                  <a:gd name="T33" fmla="*/ 402428 h 666"/>
                  <a:gd name="T34" fmla="*/ 276032 w 596"/>
                  <a:gd name="T35" fmla="*/ 377043 h 666"/>
                  <a:gd name="T36" fmla="*/ 301772 w 596"/>
                  <a:gd name="T37" fmla="*/ 332397 h 666"/>
                  <a:gd name="T38" fmla="*/ 318565 w 596"/>
                  <a:gd name="T39" fmla="*/ 277236 h 666"/>
                  <a:gd name="T40" fmla="*/ 325547 w 596"/>
                  <a:gd name="T41" fmla="*/ 217044 h 666"/>
                  <a:gd name="T42" fmla="*/ 321922 w 596"/>
                  <a:gd name="T43" fmla="*/ 157584 h 666"/>
                  <a:gd name="T44" fmla="*/ 303779 w 596"/>
                  <a:gd name="T45" fmla="*/ 106309 h 666"/>
                  <a:gd name="T46" fmla="*/ 270993 w 596"/>
                  <a:gd name="T47" fmla="*/ 68439 h 666"/>
                  <a:gd name="T48" fmla="*/ 213667 w 596"/>
                  <a:gd name="T49" fmla="*/ 45685 h 666"/>
                  <a:gd name="T50" fmla="*/ 153970 w 596"/>
                  <a:gd name="T51" fmla="*/ 37248 h 666"/>
                  <a:gd name="T52" fmla="*/ 108906 w 596"/>
                  <a:gd name="T53" fmla="*/ 43255 h 666"/>
                  <a:gd name="T54" fmla="*/ 75845 w 596"/>
                  <a:gd name="T55" fmla="*/ 61670 h 666"/>
                  <a:gd name="T56" fmla="*/ 52548 w 596"/>
                  <a:gd name="T57" fmla="*/ 90933 h 666"/>
                  <a:gd name="T58" fmla="*/ 35530 w 596"/>
                  <a:gd name="T59" fmla="*/ 125710 h 666"/>
                  <a:gd name="T60" fmla="*/ 24891 w 596"/>
                  <a:gd name="T61" fmla="*/ 166006 h 666"/>
                  <a:gd name="T62" fmla="*/ 17642 w 596"/>
                  <a:gd name="T63" fmla="*/ 207191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15802 h 237"/>
                  <a:gd name="T4" fmla="*/ 1951 w 257"/>
                  <a:gd name="T5" fmla="*/ 31726 h 237"/>
                  <a:gd name="T6" fmla="*/ 3455 w 257"/>
                  <a:gd name="T7" fmla="*/ 47553 h 237"/>
                  <a:gd name="T8" fmla="*/ 6383 w 257"/>
                  <a:gd name="T9" fmla="*/ 62387 h 237"/>
                  <a:gd name="T10" fmla="*/ 10727 w 257"/>
                  <a:gd name="T11" fmla="*/ 75648 h 237"/>
                  <a:gd name="T12" fmla="*/ 15959 w 257"/>
                  <a:gd name="T13" fmla="*/ 89540 h 237"/>
                  <a:gd name="T14" fmla="*/ 22460 w 257"/>
                  <a:gd name="T15" fmla="*/ 102360 h 237"/>
                  <a:gd name="T16" fmla="*/ 30216 w 257"/>
                  <a:gd name="T17" fmla="*/ 113087 h 237"/>
                  <a:gd name="T18" fmla="*/ 39792 w 257"/>
                  <a:gd name="T19" fmla="*/ 123304 h 237"/>
                  <a:gd name="T20" fmla="*/ 50997 w 257"/>
                  <a:gd name="T21" fmla="*/ 132062 h 237"/>
                  <a:gd name="T22" fmla="*/ 63017 w 257"/>
                  <a:gd name="T23" fmla="*/ 139171 h 237"/>
                  <a:gd name="T24" fmla="*/ 77803 w 257"/>
                  <a:gd name="T25" fmla="*/ 144817 h 237"/>
                  <a:gd name="T26" fmla="*/ 93815 w 257"/>
                  <a:gd name="T27" fmla="*/ 148492 h 237"/>
                  <a:gd name="T28" fmla="*/ 111749 w 257"/>
                  <a:gd name="T29" fmla="*/ 150522 h 237"/>
                  <a:gd name="T30" fmla="*/ 130635 w 257"/>
                  <a:gd name="T31" fmla="*/ 149912 h 237"/>
                  <a:gd name="T32" fmla="*/ 152613 w 257"/>
                  <a:gd name="T33" fmla="*/ 147358 h 237"/>
                  <a:gd name="T34" fmla="*/ 133025 w 257"/>
                  <a:gd name="T35" fmla="*/ 144186 h 237"/>
                  <a:gd name="T36" fmla="*/ 115697 w 257"/>
                  <a:gd name="T37" fmla="*/ 139778 h 237"/>
                  <a:gd name="T38" fmla="*/ 101031 w 257"/>
                  <a:gd name="T39" fmla="*/ 134592 h 237"/>
                  <a:gd name="T40" fmla="*/ 87916 w 257"/>
                  <a:gd name="T41" fmla="*/ 129524 h 237"/>
                  <a:gd name="T42" fmla="*/ 75905 w 257"/>
                  <a:gd name="T43" fmla="*/ 122471 h 237"/>
                  <a:gd name="T44" fmla="*/ 66551 w 257"/>
                  <a:gd name="T45" fmla="*/ 115644 h 237"/>
                  <a:gd name="T46" fmla="*/ 57702 w 257"/>
                  <a:gd name="T47" fmla="*/ 107374 h 237"/>
                  <a:gd name="T48" fmla="*/ 49901 w 257"/>
                  <a:gd name="T49" fmla="*/ 98300 h 237"/>
                  <a:gd name="T50" fmla="*/ 42718 w 257"/>
                  <a:gd name="T51" fmla="*/ 89540 h 237"/>
                  <a:gd name="T52" fmla="*/ 36337 w 257"/>
                  <a:gd name="T53" fmla="*/ 79323 h 237"/>
                  <a:gd name="T54" fmla="*/ 31016 w 257"/>
                  <a:gd name="T55" fmla="*/ 68035 h 237"/>
                  <a:gd name="T56" fmla="*/ 25611 w 257"/>
                  <a:gd name="T57" fmla="*/ 55786 h 237"/>
                  <a:gd name="T58" fmla="*/ 19490 w 257"/>
                  <a:gd name="T59" fmla="*/ 43874 h 237"/>
                  <a:gd name="T60" fmla="*/ 13600 w 257"/>
                  <a:gd name="T61" fmla="*/ 29758 h 237"/>
                  <a:gd name="T62" fmla="*/ 7183 w 257"/>
                  <a:gd name="T63" fmla="*/ 15296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47731 w 124"/>
                  <a:gd name="T1" fmla="*/ 0 h 110"/>
                  <a:gd name="T2" fmla="*/ 76919 w 124"/>
                  <a:gd name="T3" fmla="*/ 74304 h 110"/>
                  <a:gd name="T4" fmla="*/ 74433 w 124"/>
                  <a:gd name="T5" fmla="*/ 73699 h 110"/>
                  <a:gd name="T6" fmla="*/ 66359 w 124"/>
                  <a:gd name="T7" fmla="*/ 72516 h 110"/>
                  <a:gd name="T8" fmla="*/ 55282 w 124"/>
                  <a:gd name="T9" fmla="*/ 69709 h 110"/>
                  <a:gd name="T10" fmla="*/ 42283 w 124"/>
                  <a:gd name="T11" fmla="*/ 68237 h 110"/>
                  <a:gd name="T12" fmla="*/ 28089 w 124"/>
                  <a:gd name="T13" fmla="*/ 66988 h 110"/>
                  <a:gd name="T14" fmla="*/ 15519 w 124"/>
                  <a:gd name="T15" fmla="*/ 67694 h 110"/>
                  <a:gd name="T16" fmla="*/ 5629 w 124"/>
                  <a:gd name="T17" fmla="*/ 70370 h 110"/>
                  <a:gd name="T18" fmla="*/ 0 w 124"/>
                  <a:gd name="T19" fmla="*/ 75902 h 110"/>
                  <a:gd name="T20" fmla="*/ 2520 w 124"/>
                  <a:gd name="T21" fmla="*/ 67694 h 110"/>
                  <a:gd name="T22" fmla="*/ 4959 w 124"/>
                  <a:gd name="T23" fmla="*/ 61231 h 110"/>
                  <a:gd name="T24" fmla="*/ 9965 w 124"/>
                  <a:gd name="T25" fmla="*/ 56636 h 110"/>
                  <a:gd name="T26" fmla="*/ 15519 w 124"/>
                  <a:gd name="T27" fmla="*/ 52358 h 110"/>
                  <a:gd name="T28" fmla="*/ 22261 w 124"/>
                  <a:gd name="T29" fmla="*/ 49621 h 110"/>
                  <a:gd name="T30" fmla="*/ 29208 w 124"/>
                  <a:gd name="T31" fmla="*/ 48972 h 110"/>
                  <a:gd name="T32" fmla="*/ 36653 w 124"/>
                  <a:gd name="T33" fmla="*/ 48972 h 110"/>
                  <a:gd name="T34" fmla="*/ 44722 w 124"/>
                  <a:gd name="T35" fmla="*/ 51117 h 110"/>
                  <a:gd name="T36" fmla="*/ 45227 w 124"/>
                  <a:gd name="T37" fmla="*/ 48972 h 110"/>
                  <a:gd name="T38" fmla="*/ 43230 w 124"/>
                  <a:gd name="T39" fmla="*/ 38624 h 110"/>
                  <a:gd name="T40" fmla="*/ 41613 w 124"/>
                  <a:gd name="T41" fmla="*/ 26204 h 110"/>
                  <a:gd name="T42" fmla="*/ 40266 w 124"/>
                  <a:gd name="T43" fmla="*/ 20737 h 110"/>
                  <a:gd name="T44" fmla="*/ 39173 w 124"/>
                  <a:gd name="T45" fmla="*/ 20737 h 110"/>
                  <a:gd name="T46" fmla="*/ 37781 w 124"/>
                  <a:gd name="T47" fmla="*/ 20031 h 110"/>
                  <a:gd name="T48" fmla="*/ 36653 w 124"/>
                  <a:gd name="T49" fmla="*/ 18012 h 110"/>
                  <a:gd name="T50" fmla="*/ 35262 w 124"/>
                  <a:gd name="T51" fmla="*/ 15855 h 110"/>
                  <a:gd name="T52" fmla="*/ 35262 w 124"/>
                  <a:gd name="T53" fmla="*/ 13073 h 110"/>
                  <a:gd name="T54" fmla="*/ 36653 w 124"/>
                  <a:gd name="T55" fmla="*/ 9684 h 110"/>
                  <a:gd name="T56" fmla="*/ 40764 w 124"/>
                  <a:gd name="T57" fmla="*/ 5544 h 110"/>
                  <a:gd name="T58" fmla="*/ 47731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3214 w 109"/>
                  <a:gd name="T3" fmla="*/ 485 h 156"/>
                  <a:gd name="T4" fmla="*/ 11585 w 109"/>
                  <a:gd name="T5" fmla="*/ 2885 h 156"/>
                  <a:gd name="T6" fmla="*/ 24100 w 109"/>
                  <a:gd name="T7" fmla="*/ 7243 h 156"/>
                  <a:gd name="T8" fmla="*/ 37624 w 109"/>
                  <a:gd name="T9" fmla="*/ 14274 h 156"/>
                  <a:gd name="T10" fmla="*/ 50668 w 109"/>
                  <a:gd name="T11" fmla="*/ 26412 h 156"/>
                  <a:gd name="T12" fmla="*/ 62637 w 109"/>
                  <a:gd name="T13" fmla="*/ 42525 h 156"/>
                  <a:gd name="T14" fmla="*/ 69881 w 109"/>
                  <a:gd name="T15" fmla="*/ 64702 h 156"/>
                  <a:gd name="T16" fmla="*/ 71030 w 109"/>
                  <a:gd name="T17" fmla="*/ 93492 h 156"/>
                  <a:gd name="T18" fmla="*/ 68326 w 109"/>
                  <a:gd name="T19" fmla="*/ 93492 h 156"/>
                  <a:gd name="T20" fmla="*/ 64601 w 109"/>
                  <a:gd name="T21" fmla="*/ 93492 h 156"/>
                  <a:gd name="T22" fmla="*/ 60596 w 109"/>
                  <a:gd name="T23" fmla="*/ 93492 h 156"/>
                  <a:gd name="T24" fmla="*/ 56847 w 109"/>
                  <a:gd name="T25" fmla="*/ 92415 h 156"/>
                  <a:gd name="T26" fmla="*/ 52736 w 109"/>
                  <a:gd name="T27" fmla="*/ 91579 h 156"/>
                  <a:gd name="T28" fmla="*/ 48092 w 109"/>
                  <a:gd name="T29" fmla="*/ 90015 h 156"/>
                  <a:gd name="T30" fmla="*/ 42904 w 109"/>
                  <a:gd name="T31" fmla="*/ 86957 h 156"/>
                  <a:gd name="T32" fmla="*/ 37624 w 109"/>
                  <a:gd name="T33" fmla="*/ 83211 h 156"/>
                  <a:gd name="T34" fmla="*/ 34430 w 109"/>
                  <a:gd name="T35" fmla="*/ 75479 h 156"/>
                  <a:gd name="T36" fmla="*/ 34430 w 109"/>
                  <a:gd name="T37" fmla="*/ 66484 h 156"/>
                  <a:gd name="T38" fmla="*/ 36496 w 109"/>
                  <a:gd name="T39" fmla="*/ 57682 h 156"/>
                  <a:gd name="T40" fmla="*/ 38544 w 109"/>
                  <a:gd name="T41" fmla="*/ 47984 h 156"/>
                  <a:gd name="T42" fmla="*/ 36496 w 109"/>
                  <a:gd name="T43" fmla="*/ 37187 h 156"/>
                  <a:gd name="T44" fmla="*/ 31320 w 109"/>
                  <a:gd name="T45" fmla="*/ 25932 h 156"/>
                  <a:gd name="T46" fmla="*/ 20234 w 109"/>
                  <a:gd name="T47" fmla="*/ 13655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19534 w 46"/>
                  <a:gd name="T1" fmla="*/ 0 h 94"/>
                  <a:gd name="T2" fmla="*/ 12721 w 46"/>
                  <a:gd name="T3" fmla="*/ 22612 h 94"/>
                  <a:gd name="T4" fmla="*/ 9577 w 46"/>
                  <a:gd name="T5" fmla="*/ 37115 h 94"/>
                  <a:gd name="T6" fmla="*/ 7040 w 46"/>
                  <a:gd name="T7" fmla="*/ 47221 h 94"/>
                  <a:gd name="T8" fmla="*/ 0 w 46"/>
                  <a:gd name="T9" fmla="*/ 56188 h 94"/>
                  <a:gd name="T10" fmla="*/ 7546 w 46"/>
                  <a:gd name="T11" fmla="*/ 52639 h 94"/>
                  <a:gd name="T12" fmla="*/ 14630 w 46"/>
                  <a:gd name="T13" fmla="*/ 47823 h 94"/>
                  <a:gd name="T14" fmla="*/ 20311 w 46"/>
                  <a:gd name="T15" fmla="*/ 41086 h 94"/>
                  <a:gd name="T16" fmla="*/ 25439 w 46"/>
                  <a:gd name="T17" fmla="*/ 34060 h 94"/>
                  <a:gd name="T18" fmla="*/ 28484 w 46"/>
                  <a:gd name="T19" fmla="*/ 26350 h 94"/>
                  <a:gd name="T20" fmla="*/ 29109 w 46"/>
                  <a:gd name="T21" fmla="*/ 17981 h 94"/>
                  <a:gd name="T22" fmla="*/ 26446 w 46"/>
                  <a:gd name="T23" fmla="*/ 8794 h 94"/>
                  <a:gd name="T24" fmla="*/ 19534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484 w 54"/>
                  <a:gd name="T3" fmla="*/ 639 h 40"/>
                  <a:gd name="T4" fmla="*/ 3467 w 54"/>
                  <a:gd name="T5" fmla="*/ 2077 h 40"/>
                  <a:gd name="T6" fmla="*/ 7704 w 54"/>
                  <a:gd name="T7" fmla="*/ 5310 h 40"/>
                  <a:gd name="T8" fmla="*/ 12509 w 54"/>
                  <a:gd name="T9" fmla="*/ 7893 h 40"/>
                  <a:gd name="T10" fmla="*/ 17120 w 54"/>
                  <a:gd name="T11" fmla="*/ 9968 h 40"/>
                  <a:gd name="T12" fmla="*/ 22529 w 54"/>
                  <a:gd name="T13" fmla="*/ 11198 h 40"/>
                  <a:gd name="T14" fmla="*/ 27313 w 54"/>
                  <a:gd name="T15" fmla="*/ 11948 h 40"/>
                  <a:gd name="T16" fmla="*/ 32142 w 54"/>
                  <a:gd name="T17" fmla="*/ 10514 h 40"/>
                  <a:gd name="T18" fmla="*/ 31527 w 54"/>
                  <a:gd name="T19" fmla="*/ 16382 h 40"/>
                  <a:gd name="T20" fmla="*/ 29749 w 54"/>
                  <a:gd name="T21" fmla="*/ 21688 h 40"/>
                  <a:gd name="T22" fmla="*/ 26238 w 54"/>
                  <a:gd name="T23" fmla="*/ 25196 h 40"/>
                  <a:gd name="T24" fmla="*/ 21907 w 54"/>
                  <a:gd name="T25" fmla="*/ 26345 h 40"/>
                  <a:gd name="T26" fmla="*/ 16638 w 54"/>
                  <a:gd name="T27" fmla="*/ 25733 h 40"/>
                  <a:gd name="T28" fmla="*/ 11216 w 54"/>
                  <a:gd name="T29" fmla="*/ 21040 h 40"/>
                  <a:gd name="T30" fmla="*/ 5907 w 54"/>
                  <a:gd name="T31" fmla="*/ 13102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3409 w 149"/>
                  <a:gd name="T3" fmla="*/ 33146 h 704"/>
                  <a:gd name="T4" fmla="*/ 9211 w 149"/>
                  <a:gd name="T5" fmla="*/ 75156 h 704"/>
                  <a:gd name="T6" fmla="*/ 16143 w 149"/>
                  <a:gd name="T7" fmla="*/ 128421 h 704"/>
                  <a:gd name="T8" fmla="*/ 23824 w 149"/>
                  <a:gd name="T9" fmla="*/ 197717 h 704"/>
                  <a:gd name="T10" fmla="*/ 33419 w 149"/>
                  <a:gd name="T11" fmla="*/ 283531 h 704"/>
                  <a:gd name="T12" fmla="*/ 42371 w 149"/>
                  <a:gd name="T13" fmla="*/ 375595 h 704"/>
                  <a:gd name="T14" fmla="*/ 51004 w 149"/>
                  <a:gd name="T15" fmla="*/ 481323 h 704"/>
                  <a:gd name="T16" fmla="*/ 57719 w 149"/>
                  <a:gd name="T17" fmla="*/ 603960 h 704"/>
                  <a:gd name="T18" fmla="*/ 64793 w 149"/>
                  <a:gd name="T19" fmla="*/ 734273 h 704"/>
                  <a:gd name="T20" fmla="*/ 69486 w 149"/>
                  <a:gd name="T21" fmla="*/ 884481 h 704"/>
                  <a:gd name="T22" fmla="*/ 71896 w 149"/>
                  <a:gd name="T23" fmla="*/ 1049049 h 704"/>
                  <a:gd name="T24" fmla="*/ 72950 w 149"/>
                  <a:gd name="T25" fmla="*/ 1221078 h 704"/>
                  <a:gd name="T26" fmla="*/ 69486 w 149"/>
                  <a:gd name="T27" fmla="*/ 1413287 h 704"/>
                  <a:gd name="T28" fmla="*/ 63041 w 149"/>
                  <a:gd name="T29" fmla="*/ 1616786 h 704"/>
                  <a:gd name="T30" fmla="*/ 53338 w 149"/>
                  <a:gd name="T31" fmla="*/ 1830787 h 704"/>
                  <a:gd name="T32" fmla="*/ 38688 w 149"/>
                  <a:gd name="T33" fmla="*/ 2066628 h 704"/>
                  <a:gd name="T34" fmla="*/ 22422 w 149"/>
                  <a:gd name="T35" fmla="*/ 2333923 h 704"/>
                  <a:gd name="T36" fmla="*/ 12243 w 149"/>
                  <a:gd name="T37" fmla="*/ 2581296 h 704"/>
                  <a:gd name="T38" fmla="*/ 5803 w 149"/>
                  <a:gd name="T39" fmla="*/ 2809661 h 704"/>
                  <a:gd name="T40" fmla="*/ 3409 w 149"/>
                  <a:gd name="T41" fmla="*/ 3029394 h 704"/>
                  <a:gd name="T42" fmla="*/ 3409 w 149"/>
                  <a:gd name="T43" fmla="*/ 3238292 h 704"/>
                  <a:gd name="T44" fmla="*/ 4737 w 149"/>
                  <a:gd name="T45" fmla="*/ 3432406 h 704"/>
                  <a:gd name="T46" fmla="*/ 7094 w 149"/>
                  <a:gd name="T47" fmla="*/ 3602759 h 704"/>
                  <a:gd name="T48" fmla="*/ 8157 w 149"/>
                  <a:gd name="T49" fmla="*/ 3769228 h 704"/>
                  <a:gd name="T50" fmla="*/ 23824 w 149"/>
                  <a:gd name="T51" fmla="*/ 3683387 h 704"/>
                  <a:gd name="T52" fmla="*/ 22422 w 149"/>
                  <a:gd name="T53" fmla="*/ 3640806 h 704"/>
                  <a:gd name="T54" fmla="*/ 20881 w 149"/>
                  <a:gd name="T55" fmla="*/ 3518167 h 704"/>
                  <a:gd name="T56" fmla="*/ 19131 w 149"/>
                  <a:gd name="T57" fmla="*/ 3329681 h 704"/>
                  <a:gd name="T58" fmla="*/ 20400 w 149"/>
                  <a:gd name="T59" fmla="*/ 3078854 h 704"/>
                  <a:gd name="T60" fmla="*/ 23824 w 149"/>
                  <a:gd name="T61" fmla="*/ 2779012 h 704"/>
                  <a:gd name="T62" fmla="*/ 33419 w 149"/>
                  <a:gd name="T63" fmla="*/ 2436648 h 704"/>
                  <a:gd name="T64" fmla="*/ 49659 w 149"/>
                  <a:gd name="T65" fmla="*/ 2066628 h 704"/>
                  <a:gd name="T66" fmla="*/ 74711 w 149"/>
                  <a:gd name="T67" fmla="*/ 1675029 h 704"/>
                  <a:gd name="T68" fmla="*/ 82868 w 149"/>
                  <a:gd name="T69" fmla="*/ 1493916 h 704"/>
                  <a:gd name="T70" fmla="*/ 86283 w 149"/>
                  <a:gd name="T71" fmla="*/ 1257502 h 704"/>
                  <a:gd name="T72" fmla="*/ 83448 w 149"/>
                  <a:gd name="T73" fmla="*/ 984655 h 704"/>
                  <a:gd name="T74" fmla="*/ 75765 w 149"/>
                  <a:gd name="T75" fmla="*/ 717360 h 704"/>
                  <a:gd name="T76" fmla="*/ 63041 w 149"/>
                  <a:gd name="T77" fmla="*/ 455627 h 704"/>
                  <a:gd name="T78" fmla="*/ 46727 w 149"/>
                  <a:gd name="T79" fmla="*/ 236048 h 704"/>
                  <a:gd name="T80" fmla="*/ 25355 w 149"/>
                  <a:gd name="T81" fmla="*/ 75156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154404 w 128"/>
                <a:gd name="T1" fmla="*/ 0 h 217"/>
                <a:gd name="T2" fmla="*/ 172737 w 128"/>
                <a:gd name="T3" fmla="*/ 57917 h 217"/>
                <a:gd name="T4" fmla="*/ 189000 w 128"/>
                <a:gd name="T5" fmla="*/ 173217 h 217"/>
                <a:gd name="T6" fmla="*/ 201883 w 128"/>
                <a:gd name="T7" fmla="*/ 321396 h 217"/>
                <a:gd name="T8" fmla="*/ 210485 w 128"/>
                <a:gd name="T9" fmla="*/ 498949 h 217"/>
                <a:gd name="T10" fmla="*/ 208620 w 128"/>
                <a:gd name="T11" fmla="*/ 710718 h 217"/>
                <a:gd name="T12" fmla="*/ 190815 w 128"/>
                <a:gd name="T13" fmla="*/ 928907 h 217"/>
                <a:gd name="T14" fmla="*/ 154404 w 128"/>
                <a:gd name="T15" fmla="*/ 1157903 h 217"/>
                <a:gd name="T16" fmla="*/ 98323 w 128"/>
                <a:gd name="T17" fmla="*/ 1389036 h 217"/>
                <a:gd name="T18" fmla="*/ 80859 w 128"/>
                <a:gd name="T19" fmla="*/ 1363193 h 217"/>
                <a:gd name="T20" fmla="*/ 62526 w 128"/>
                <a:gd name="T21" fmla="*/ 1344070 h 217"/>
                <a:gd name="T22" fmla="*/ 43065 w 128"/>
                <a:gd name="T23" fmla="*/ 1311752 h 217"/>
                <a:gd name="T24" fmla="*/ 26082 w 128"/>
                <a:gd name="T25" fmla="*/ 1285911 h 217"/>
                <a:gd name="T26" fmla="*/ 12887 w 128"/>
                <a:gd name="T27" fmla="*/ 1254613 h 217"/>
                <a:gd name="T28" fmla="*/ 3356 w 128"/>
                <a:gd name="T29" fmla="*/ 1215819 h 217"/>
                <a:gd name="T30" fmla="*/ 0 w 128"/>
                <a:gd name="T31" fmla="*/ 1170856 h 217"/>
                <a:gd name="T32" fmla="*/ 2024 w 128"/>
                <a:gd name="T33" fmla="*/ 1138537 h 217"/>
                <a:gd name="T34" fmla="*/ 21371 w 128"/>
                <a:gd name="T35" fmla="*/ 1093562 h 217"/>
                <a:gd name="T36" fmla="*/ 47484 w 128"/>
                <a:gd name="T37" fmla="*/ 1032033 h 217"/>
                <a:gd name="T38" fmla="*/ 75617 w 128"/>
                <a:gd name="T39" fmla="*/ 961226 h 217"/>
                <a:gd name="T40" fmla="*/ 103564 w 128"/>
                <a:gd name="T41" fmla="*/ 858092 h 217"/>
                <a:gd name="T42" fmla="*/ 129629 w 128"/>
                <a:gd name="T43" fmla="*/ 717112 h 217"/>
                <a:gd name="T44" fmla="*/ 149789 w 128"/>
                <a:gd name="T45" fmla="*/ 531026 h 217"/>
                <a:gd name="T46" fmla="*/ 159512 w 128"/>
                <a:gd name="T47" fmla="*/ 295552 h 217"/>
                <a:gd name="T48" fmla="*/ 154404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527124 w 117"/>
                <a:gd name="T1" fmla="*/ 0 h 132"/>
                <a:gd name="T2" fmla="*/ 0 w 117"/>
                <a:gd name="T3" fmla="*/ 582759 h 132"/>
                <a:gd name="T4" fmla="*/ 20771 w 117"/>
                <a:gd name="T5" fmla="*/ 603826 h 132"/>
                <a:gd name="T6" fmla="*/ 97386 w 117"/>
                <a:gd name="T7" fmla="*/ 677271 h 132"/>
                <a:gd name="T8" fmla="*/ 204137 w 117"/>
                <a:gd name="T9" fmla="*/ 841587 h 132"/>
                <a:gd name="T10" fmla="*/ 323072 w 117"/>
                <a:gd name="T11" fmla="*/ 1094235 h 132"/>
                <a:gd name="T12" fmla="*/ 464279 w 117"/>
                <a:gd name="T13" fmla="*/ 1445230 h 132"/>
                <a:gd name="T14" fmla="*/ 590082 w 117"/>
                <a:gd name="T15" fmla="*/ 1863899 h 132"/>
                <a:gd name="T16" fmla="*/ 717355 w 117"/>
                <a:gd name="T17" fmla="*/ 2399481 h 132"/>
                <a:gd name="T18" fmla="*/ 814660 w 117"/>
                <a:gd name="T19" fmla="*/ 3076752 h 132"/>
                <a:gd name="T20" fmla="*/ 821534 w 117"/>
                <a:gd name="T21" fmla="*/ 2797688 h 132"/>
                <a:gd name="T22" fmla="*/ 807876 w 117"/>
                <a:gd name="T23" fmla="*/ 2493993 h 132"/>
                <a:gd name="T24" fmla="*/ 758679 w 117"/>
                <a:gd name="T25" fmla="*/ 2095786 h 132"/>
                <a:gd name="T26" fmla="*/ 696503 w 117"/>
                <a:gd name="T27" fmla="*/ 1724344 h 132"/>
                <a:gd name="T28" fmla="*/ 624510 w 117"/>
                <a:gd name="T29" fmla="*/ 1352409 h 132"/>
                <a:gd name="T30" fmla="*/ 547677 w 117"/>
                <a:gd name="T31" fmla="*/ 1047072 h 132"/>
                <a:gd name="T32" fmla="*/ 471147 w 117"/>
                <a:gd name="T33" fmla="*/ 841587 h 132"/>
                <a:gd name="T34" fmla="*/ 405947 w 117"/>
                <a:gd name="T35" fmla="*/ 743244 h 132"/>
                <a:gd name="T36" fmla="*/ 484805 w 117"/>
                <a:gd name="T37" fmla="*/ 677271 h 132"/>
                <a:gd name="T38" fmla="*/ 554800 w 117"/>
                <a:gd name="T39" fmla="*/ 648865 h 132"/>
                <a:gd name="T40" fmla="*/ 624510 w 117"/>
                <a:gd name="T41" fmla="*/ 603826 h 132"/>
                <a:gd name="T42" fmla="*/ 689710 w 117"/>
                <a:gd name="T43" fmla="*/ 582759 h 132"/>
                <a:gd name="T44" fmla="*/ 738157 w 117"/>
                <a:gd name="T45" fmla="*/ 556526 h 132"/>
                <a:gd name="T46" fmla="*/ 765720 w 117"/>
                <a:gd name="T47" fmla="*/ 511476 h 132"/>
                <a:gd name="T48" fmla="*/ 794134 w 117"/>
                <a:gd name="T49" fmla="*/ 490546 h 132"/>
                <a:gd name="T50" fmla="*/ 801011 w 117"/>
                <a:gd name="T51" fmla="*/ 490546 h 132"/>
                <a:gd name="T52" fmla="*/ 527124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190269 w 29"/>
                <a:gd name="T1" fmla="*/ 0 h 77"/>
                <a:gd name="T2" fmla="*/ 150903 w 29"/>
                <a:gd name="T3" fmla="*/ 0 h 77"/>
                <a:gd name="T4" fmla="*/ 104976 w 29"/>
                <a:gd name="T5" fmla="*/ 101476 h 77"/>
                <a:gd name="T6" fmla="*/ 59049 w 29"/>
                <a:gd name="T7" fmla="*/ 231697 h 77"/>
                <a:gd name="T8" fmla="*/ 26244 w 29"/>
                <a:gd name="T9" fmla="*/ 491278 h 77"/>
                <a:gd name="T10" fmla="*/ 6561 w 29"/>
                <a:gd name="T11" fmla="*/ 773616 h 77"/>
                <a:gd name="T12" fmla="*/ 0 w 29"/>
                <a:gd name="T13" fmla="*/ 1134890 h 77"/>
                <a:gd name="T14" fmla="*/ 19683 w 29"/>
                <a:gd name="T15" fmla="*/ 1547271 h 77"/>
                <a:gd name="T16" fmla="*/ 72171 w 29"/>
                <a:gd name="T17" fmla="*/ 1979212 h 77"/>
                <a:gd name="T18" fmla="*/ 98415 w 29"/>
                <a:gd name="T19" fmla="*/ 1366410 h 77"/>
                <a:gd name="T20" fmla="*/ 124659 w 29"/>
                <a:gd name="T21" fmla="*/ 954032 h 77"/>
                <a:gd name="T22" fmla="*/ 150903 w 29"/>
                <a:gd name="T23" fmla="*/ 564230 h 77"/>
                <a:gd name="T24" fmla="*/ 19026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38723 h 237"/>
                <a:gd name="T4" fmla="*/ 7295 w 257"/>
                <a:gd name="T5" fmla="*/ 76785 h 237"/>
                <a:gd name="T6" fmla="*/ 14492 w 257"/>
                <a:gd name="T7" fmla="*/ 115307 h 237"/>
                <a:gd name="T8" fmla="*/ 26681 w 257"/>
                <a:gd name="T9" fmla="*/ 150429 h 237"/>
                <a:gd name="T10" fmla="*/ 44019 w 257"/>
                <a:gd name="T11" fmla="*/ 183072 h 237"/>
                <a:gd name="T12" fmla="*/ 66107 w 257"/>
                <a:gd name="T13" fmla="*/ 216628 h 237"/>
                <a:gd name="T14" fmla="*/ 92733 w 257"/>
                <a:gd name="T15" fmla="*/ 247311 h 237"/>
                <a:gd name="T16" fmla="*/ 123984 w 257"/>
                <a:gd name="T17" fmla="*/ 273110 h 237"/>
                <a:gd name="T18" fmla="*/ 163432 w 257"/>
                <a:gd name="T19" fmla="*/ 297926 h 237"/>
                <a:gd name="T20" fmla="*/ 209035 w 257"/>
                <a:gd name="T21" fmla="*/ 319194 h 237"/>
                <a:gd name="T22" fmla="*/ 257892 w 257"/>
                <a:gd name="T23" fmla="*/ 336366 h 237"/>
                <a:gd name="T24" fmla="*/ 318101 w 257"/>
                <a:gd name="T25" fmla="*/ 349933 h 237"/>
                <a:gd name="T26" fmla="*/ 384201 w 257"/>
                <a:gd name="T27" fmla="*/ 359218 h 237"/>
                <a:gd name="T28" fmla="*/ 456972 w 257"/>
                <a:gd name="T29" fmla="*/ 364127 h 237"/>
                <a:gd name="T30" fmla="*/ 534818 w 257"/>
                <a:gd name="T31" fmla="*/ 362148 h 237"/>
                <a:gd name="T32" fmla="*/ 624848 w 257"/>
                <a:gd name="T33" fmla="*/ 356088 h 237"/>
                <a:gd name="T34" fmla="*/ 544879 w 257"/>
                <a:gd name="T35" fmla="*/ 348631 h 237"/>
                <a:gd name="T36" fmla="*/ 474217 w 257"/>
                <a:gd name="T37" fmla="*/ 337662 h 237"/>
                <a:gd name="T38" fmla="*/ 412707 w 257"/>
                <a:gd name="T39" fmla="*/ 325399 h 237"/>
                <a:gd name="T40" fmla="*/ 359647 w 257"/>
                <a:gd name="T41" fmla="*/ 313122 h 237"/>
                <a:gd name="T42" fmla="*/ 310939 w 257"/>
                <a:gd name="T43" fmla="*/ 296655 h 237"/>
                <a:gd name="T44" fmla="*/ 272384 w 257"/>
                <a:gd name="T45" fmla="*/ 279220 h 237"/>
                <a:gd name="T46" fmla="*/ 235809 w 257"/>
                <a:gd name="T47" fmla="*/ 259574 h 237"/>
                <a:gd name="T48" fmla="*/ 204605 w 257"/>
                <a:gd name="T49" fmla="*/ 238308 h 237"/>
                <a:gd name="T50" fmla="*/ 175171 w 257"/>
                <a:gd name="T51" fmla="*/ 216628 h 237"/>
                <a:gd name="T52" fmla="*/ 148545 w 257"/>
                <a:gd name="T53" fmla="*/ 192124 h 237"/>
                <a:gd name="T54" fmla="*/ 126703 w 257"/>
                <a:gd name="T55" fmla="*/ 164651 h 237"/>
                <a:gd name="T56" fmla="*/ 104530 w 257"/>
                <a:gd name="T57" fmla="*/ 134951 h 237"/>
                <a:gd name="T58" fmla="*/ 79968 w 257"/>
                <a:gd name="T59" fmla="*/ 106222 h 237"/>
                <a:gd name="T60" fmla="*/ 56059 w 257"/>
                <a:gd name="T61" fmla="*/ 72384 h 237"/>
                <a:gd name="T62" fmla="*/ 29378 w 257"/>
                <a:gd name="T63" fmla="*/ 36761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193968 w 124"/>
                <a:gd name="T1" fmla="*/ 0 h 110"/>
                <a:gd name="T2" fmla="*/ 311962 w 124"/>
                <a:gd name="T3" fmla="*/ 179823 h 110"/>
                <a:gd name="T4" fmla="*/ 301577 w 124"/>
                <a:gd name="T5" fmla="*/ 177741 h 110"/>
                <a:gd name="T6" fmla="*/ 269269 w 124"/>
                <a:gd name="T7" fmla="*/ 174559 h 110"/>
                <a:gd name="T8" fmla="*/ 224126 w 124"/>
                <a:gd name="T9" fmla="*/ 167829 h 110"/>
                <a:gd name="T10" fmla="*/ 171254 w 124"/>
                <a:gd name="T11" fmla="*/ 164647 h 110"/>
                <a:gd name="T12" fmla="*/ 113320 w 124"/>
                <a:gd name="T13" fmla="*/ 161255 h 110"/>
                <a:gd name="T14" fmla="*/ 63254 w 124"/>
                <a:gd name="T15" fmla="*/ 163421 h 110"/>
                <a:gd name="T16" fmla="*/ 22677 w 124"/>
                <a:gd name="T17" fmla="*/ 169911 h 110"/>
                <a:gd name="T18" fmla="*/ 0 w 124"/>
                <a:gd name="T19" fmla="*/ 183215 h 110"/>
                <a:gd name="T20" fmla="*/ 10291 w 124"/>
                <a:gd name="T21" fmla="*/ 163421 h 110"/>
                <a:gd name="T22" fmla="*/ 19922 w 124"/>
                <a:gd name="T23" fmla="*/ 148245 h 110"/>
                <a:gd name="T24" fmla="*/ 40428 w 124"/>
                <a:gd name="T25" fmla="*/ 136301 h 110"/>
                <a:gd name="T26" fmla="*/ 63254 w 124"/>
                <a:gd name="T27" fmla="*/ 126376 h 110"/>
                <a:gd name="T28" fmla="*/ 90641 w 124"/>
                <a:gd name="T29" fmla="*/ 119904 h 110"/>
                <a:gd name="T30" fmla="*/ 118278 w 124"/>
                <a:gd name="T31" fmla="*/ 117741 h 110"/>
                <a:gd name="T32" fmla="*/ 148433 w 124"/>
                <a:gd name="T33" fmla="*/ 117741 h 110"/>
                <a:gd name="T34" fmla="*/ 181532 w 124"/>
                <a:gd name="T35" fmla="*/ 123194 h 110"/>
                <a:gd name="T36" fmla="*/ 183280 w 124"/>
                <a:gd name="T37" fmla="*/ 117741 h 110"/>
                <a:gd name="T38" fmla="*/ 175823 w 124"/>
                <a:gd name="T39" fmla="*/ 93507 h 110"/>
                <a:gd name="T40" fmla="*/ 168337 w 124"/>
                <a:gd name="T41" fmla="*/ 63308 h 110"/>
                <a:gd name="T42" fmla="*/ 163379 w 124"/>
                <a:gd name="T43" fmla="*/ 50005 h 110"/>
                <a:gd name="T44" fmla="*/ 158852 w 124"/>
                <a:gd name="T45" fmla="*/ 50005 h 110"/>
                <a:gd name="T46" fmla="*/ 153144 w 124"/>
                <a:gd name="T47" fmla="*/ 47942 h 110"/>
                <a:gd name="T48" fmla="*/ 148433 w 124"/>
                <a:gd name="T49" fmla="*/ 43535 h 110"/>
                <a:gd name="T50" fmla="*/ 143909 w 124"/>
                <a:gd name="T51" fmla="*/ 38354 h 110"/>
                <a:gd name="T52" fmla="*/ 143909 w 124"/>
                <a:gd name="T53" fmla="*/ 31540 h 110"/>
                <a:gd name="T54" fmla="*/ 148433 w 124"/>
                <a:gd name="T55" fmla="*/ 22892 h 110"/>
                <a:gd name="T56" fmla="*/ 166190 w 124"/>
                <a:gd name="T57" fmla="*/ 13299 h 110"/>
                <a:gd name="T58" fmla="*/ 193968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81172 w 46"/>
                <a:gd name="T1" fmla="*/ 0 h 94"/>
                <a:gd name="T2" fmla="*/ 51943 w 46"/>
                <a:gd name="T3" fmla="*/ 54093 h 94"/>
                <a:gd name="T4" fmla="*/ 39117 w 46"/>
                <a:gd name="T5" fmla="*/ 88604 h 94"/>
                <a:gd name="T6" fmla="*/ 28584 w 46"/>
                <a:gd name="T7" fmla="*/ 112757 h 94"/>
                <a:gd name="T8" fmla="*/ 0 w 46"/>
                <a:gd name="T9" fmla="*/ 134082 h 94"/>
                <a:gd name="T10" fmla="*/ 31432 w 46"/>
                <a:gd name="T11" fmla="*/ 125290 h 94"/>
                <a:gd name="T12" fmla="*/ 60682 w 46"/>
                <a:gd name="T13" fmla="*/ 113887 h 94"/>
                <a:gd name="T14" fmla="*/ 84046 w 46"/>
                <a:gd name="T15" fmla="*/ 98336 h 94"/>
                <a:gd name="T16" fmla="*/ 104595 w 46"/>
                <a:gd name="T17" fmla="*/ 81238 h 94"/>
                <a:gd name="T18" fmla="*/ 117272 w 46"/>
                <a:gd name="T19" fmla="*/ 62595 h 94"/>
                <a:gd name="T20" fmla="*/ 120289 w 46"/>
                <a:gd name="T21" fmla="*/ 42473 h 94"/>
                <a:gd name="T22" fmla="*/ 109358 w 46"/>
                <a:gd name="T23" fmla="*/ 21320 h 94"/>
                <a:gd name="T24" fmla="*/ 8117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14185 w 149"/>
                <a:gd name="T3" fmla="*/ 78951 h 704"/>
                <a:gd name="T4" fmla="*/ 37414 w 149"/>
                <a:gd name="T5" fmla="*/ 182412 h 704"/>
                <a:gd name="T6" fmla="*/ 65639 w 149"/>
                <a:gd name="T7" fmla="*/ 310003 h 704"/>
                <a:gd name="T8" fmla="*/ 95968 w 149"/>
                <a:gd name="T9" fmla="*/ 480066 h 704"/>
                <a:gd name="T10" fmla="*/ 136097 w 149"/>
                <a:gd name="T11" fmla="*/ 687102 h 704"/>
                <a:gd name="T12" fmla="*/ 171417 w 149"/>
                <a:gd name="T13" fmla="*/ 909676 h 704"/>
                <a:gd name="T14" fmla="*/ 206027 w 149"/>
                <a:gd name="T15" fmla="*/ 1168779 h 704"/>
                <a:gd name="T16" fmla="*/ 234389 w 149"/>
                <a:gd name="T17" fmla="*/ 1466433 h 704"/>
                <a:gd name="T18" fmla="*/ 261938 w 149"/>
                <a:gd name="T19" fmla="*/ 1780203 h 704"/>
                <a:gd name="T20" fmla="*/ 281480 w 149"/>
                <a:gd name="T21" fmla="*/ 2141228 h 704"/>
                <a:gd name="T22" fmla="*/ 290287 w 149"/>
                <a:gd name="T23" fmla="*/ 2542490 h 704"/>
                <a:gd name="T24" fmla="*/ 294985 w 149"/>
                <a:gd name="T25" fmla="*/ 2959786 h 704"/>
                <a:gd name="T26" fmla="*/ 281480 w 149"/>
                <a:gd name="T27" fmla="*/ 3427898 h 704"/>
                <a:gd name="T28" fmla="*/ 254907 w 149"/>
                <a:gd name="T29" fmla="*/ 3921529 h 704"/>
                <a:gd name="T30" fmla="*/ 215865 w 149"/>
                <a:gd name="T31" fmla="*/ 4436925 h 704"/>
                <a:gd name="T32" fmla="*/ 157287 w 149"/>
                <a:gd name="T33" fmla="*/ 5009753 h 704"/>
                <a:gd name="T34" fmla="*/ 91524 w 149"/>
                <a:gd name="T35" fmla="*/ 5656755 h 704"/>
                <a:gd name="T36" fmla="*/ 48787 w 149"/>
                <a:gd name="T37" fmla="*/ 6257477 h 704"/>
                <a:gd name="T38" fmla="*/ 23229 w 149"/>
                <a:gd name="T39" fmla="*/ 6813077 h 704"/>
                <a:gd name="T40" fmla="*/ 14185 w 149"/>
                <a:gd name="T41" fmla="*/ 7345700 h 704"/>
                <a:gd name="T42" fmla="*/ 14185 w 149"/>
                <a:gd name="T43" fmla="*/ 7854114 h 704"/>
                <a:gd name="T44" fmla="*/ 18497 w 149"/>
                <a:gd name="T45" fmla="*/ 8318597 h 704"/>
                <a:gd name="T46" fmla="*/ 28370 w 149"/>
                <a:gd name="T47" fmla="*/ 8735593 h 704"/>
                <a:gd name="T48" fmla="*/ 32920 w 149"/>
                <a:gd name="T49" fmla="*/ 9137165 h 704"/>
                <a:gd name="T50" fmla="*/ 95968 w 149"/>
                <a:gd name="T51" fmla="*/ 8930175 h 704"/>
                <a:gd name="T52" fmla="*/ 91524 w 149"/>
                <a:gd name="T53" fmla="*/ 8826714 h 704"/>
                <a:gd name="T54" fmla="*/ 84498 w 149"/>
                <a:gd name="T55" fmla="*/ 8525280 h 704"/>
                <a:gd name="T56" fmla="*/ 77102 w 149"/>
                <a:gd name="T57" fmla="*/ 8072967 h 704"/>
                <a:gd name="T58" fmla="*/ 81842 w 149"/>
                <a:gd name="T59" fmla="*/ 7464849 h 704"/>
                <a:gd name="T60" fmla="*/ 95968 w 149"/>
                <a:gd name="T61" fmla="*/ 6737892 h 704"/>
                <a:gd name="T62" fmla="*/ 136097 w 149"/>
                <a:gd name="T63" fmla="*/ 5907168 h 704"/>
                <a:gd name="T64" fmla="*/ 201680 w 149"/>
                <a:gd name="T65" fmla="*/ 5009753 h 704"/>
                <a:gd name="T66" fmla="*/ 302046 w 149"/>
                <a:gd name="T67" fmla="*/ 4063734 h 704"/>
                <a:gd name="T68" fmla="*/ 334728 w 149"/>
                <a:gd name="T69" fmla="*/ 3623735 h 704"/>
                <a:gd name="T70" fmla="*/ 349150 w 149"/>
                <a:gd name="T71" fmla="*/ 3050904 h 704"/>
                <a:gd name="T72" fmla="*/ 337387 w 149"/>
                <a:gd name="T73" fmla="*/ 2386965 h 704"/>
                <a:gd name="T74" fmla="*/ 307368 w 149"/>
                <a:gd name="T75" fmla="*/ 1739996 h 704"/>
                <a:gd name="T76" fmla="*/ 254907 w 149"/>
                <a:gd name="T77" fmla="*/ 1103948 h 704"/>
                <a:gd name="T78" fmla="*/ 189972 w 149"/>
                <a:gd name="T79" fmla="*/ 571677 h 704"/>
                <a:gd name="T80" fmla="*/ 103032 w 149"/>
                <a:gd name="T81" fmla="*/ 182412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1423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01424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9A29D-4B67-4ACD-B777-D81BD769CF63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CECED-D3D9-48EA-AD19-9F9CBC4A16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627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C0ED3-ADA4-4175-B904-4714D6BD37DD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B18E3-C001-4488-B5E5-D5A1BC2BA2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155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89EFB-28B1-4092-A4A1-1E494C1A7A65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E62EA-4D87-4B8E-9DB0-6DFAFA5009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2508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15C20-C0D0-4621-B844-6B12CC53AEE0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69809-EAD0-49D6-A73A-688DBA47F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4937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45934-24CB-4915-A703-3FB8FAE31D59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B9168-C552-4D79-A945-72525DA727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835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DF94E-CA6A-4366-8693-E4DF466E3790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9F5E3-205A-4DC7-9544-54C421CA87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402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81D47-4B0F-4802-B57F-529E3213BCED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F5AC0-34C8-44E7-B466-55496B96A1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4196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A048D-74C6-40F0-BA7D-5253A69C78A9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EA9D9-4CB0-4DF0-9696-BA6B235BE1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026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3311-8667-4349-999C-5CFC2CA43CDA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15DE-B5CB-48DA-A272-A2CECA5118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180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2B3E2-13A1-49E5-84CA-DDBB508BAC45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B58E6-DDB0-4548-9D21-07717E5A45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607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826B3-31E2-4EF3-80D6-8BB4E8B55DF4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DC43C-FF54-4419-B647-E056BBF2A1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397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6000">
              <a:srgbClr val="FFCD2F"/>
            </a:gs>
            <a:gs pos="46000">
              <a:srgbClr val="FFFFCC"/>
            </a:gs>
            <a:gs pos="13000">
              <a:srgbClr val="FAC77D"/>
            </a:gs>
            <a:gs pos="91000">
              <a:srgbClr val="FBA97D"/>
            </a:gs>
            <a:gs pos="94000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DAFB11A-6379-41D3-AD85-34EF5F280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4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  <p:sldLayoutId id="2147484201" r:id="rId8"/>
    <p:sldLayoutId id="2147484203" r:id="rId9"/>
    <p:sldLayoutId id="2147484206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6000">
              <a:srgbClr val="FFCD2F"/>
            </a:gs>
            <a:gs pos="46000">
              <a:srgbClr val="FFFFCC"/>
            </a:gs>
            <a:gs pos="13000">
              <a:srgbClr val="FAC77D"/>
            </a:gs>
            <a:gs pos="91000">
              <a:srgbClr val="FBA97D"/>
            </a:gs>
            <a:gs pos="94000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2056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2057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209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05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2059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2086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860 w 217"/>
                  <a:gd name="T1" fmla="*/ 3943 h 210"/>
                  <a:gd name="T2" fmla="*/ 687 w 217"/>
                  <a:gd name="T3" fmla="*/ 3728 h 210"/>
                  <a:gd name="T4" fmla="*/ 493 w 217"/>
                  <a:gd name="T5" fmla="*/ 3404 h 210"/>
                  <a:gd name="T6" fmla="*/ 286 w 217"/>
                  <a:gd name="T7" fmla="*/ 2977 h 210"/>
                  <a:gd name="T8" fmla="*/ 88 w 217"/>
                  <a:gd name="T9" fmla="*/ 2532 h 210"/>
                  <a:gd name="T10" fmla="*/ 0 w 217"/>
                  <a:gd name="T11" fmla="*/ 2049 h 210"/>
                  <a:gd name="T12" fmla="*/ 1 w 217"/>
                  <a:gd name="T13" fmla="*/ 1534 h 210"/>
                  <a:gd name="T14" fmla="*/ 169 w 217"/>
                  <a:gd name="T15" fmla="*/ 1063 h 210"/>
                  <a:gd name="T16" fmla="*/ 508 w 217"/>
                  <a:gd name="T17" fmla="*/ 667 h 210"/>
                  <a:gd name="T18" fmla="*/ 848 w 217"/>
                  <a:gd name="T19" fmla="*/ 413 h 210"/>
                  <a:gd name="T20" fmla="*/ 1125 w 217"/>
                  <a:gd name="T21" fmla="*/ 225 h 210"/>
                  <a:gd name="T22" fmla="*/ 1350 w 217"/>
                  <a:gd name="T23" fmla="*/ 127 h 210"/>
                  <a:gd name="T24" fmla="*/ 1525 w 217"/>
                  <a:gd name="T25" fmla="*/ 88 h 210"/>
                  <a:gd name="T26" fmla="*/ 1650 w 217"/>
                  <a:gd name="T27" fmla="*/ 88 h 210"/>
                  <a:gd name="T28" fmla="*/ 1947 w 217"/>
                  <a:gd name="T29" fmla="*/ 0 h 210"/>
                  <a:gd name="T30" fmla="*/ 2767 w 217"/>
                  <a:gd name="T31" fmla="*/ 156 h 210"/>
                  <a:gd name="T32" fmla="*/ 2996 w 217"/>
                  <a:gd name="T33" fmla="*/ 225 h 210"/>
                  <a:gd name="T34" fmla="*/ 3221 w 217"/>
                  <a:gd name="T35" fmla="*/ 286 h 210"/>
                  <a:gd name="T36" fmla="*/ 3414 w 217"/>
                  <a:gd name="T37" fmla="*/ 352 h 210"/>
                  <a:gd name="T38" fmla="*/ 3560 w 217"/>
                  <a:gd name="T39" fmla="*/ 433 h 210"/>
                  <a:gd name="T40" fmla="*/ 3721 w 217"/>
                  <a:gd name="T41" fmla="*/ 508 h 210"/>
                  <a:gd name="T42" fmla="*/ 3847 w 217"/>
                  <a:gd name="T43" fmla="*/ 596 h 210"/>
                  <a:gd name="T44" fmla="*/ 3946 w 217"/>
                  <a:gd name="T45" fmla="*/ 711 h 210"/>
                  <a:gd name="T46" fmla="*/ 4063 w 217"/>
                  <a:gd name="T47" fmla="*/ 850 h 210"/>
                  <a:gd name="T48" fmla="*/ 3847 w 217"/>
                  <a:gd name="T49" fmla="*/ 760 h 210"/>
                  <a:gd name="T50" fmla="*/ 3641 w 217"/>
                  <a:gd name="T51" fmla="*/ 677 h 210"/>
                  <a:gd name="T52" fmla="*/ 3433 w 217"/>
                  <a:gd name="T53" fmla="*/ 625 h 210"/>
                  <a:gd name="T54" fmla="*/ 3221 w 217"/>
                  <a:gd name="T55" fmla="*/ 556 h 210"/>
                  <a:gd name="T56" fmla="*/ 3052 w 217"/>
                  <a:gd name="T57" fmla="*/ 508 h 210"/>
                  <a:gd name="T58" fmla="*/ 2875 w 217"/>
                  <a:gd name="T59" fmla="*/ 493 h 210"/>
                  <a:gd name="T60" fmla="*/ 2671 w 217"/>
                  <a:gd name="T61" fmla="*/ 462 h 210"/>
                  <a:gd name="T62" fmla="*/ 2503 w 217"/>
                  <a:gd name="T63" fmla="*/ 462 h 210"/>
                  <a:gd name="T64" fmla="*/ 2341 w 217"/>
                  <a:gd name="T65" fmla="*/ 462 h 210"/>
                  <a:gd name="T66" fmla="*/ 2172 w 217"/>
                  <a:gd name="T67" fmla="*/ 469 h 210"/>
                  <a:gd name="T68" fmla="*/ 1999 w 217"/>
                  <a:gd name="T69" fmla="*/ 508 h 210"/>
                  <a:gd name="T70" fmla="*/ 1852 w 217"/>
                  <a:gd name="T71" fmla="*/ 550 h 210"/>
                  <a:gd name="T72" fmla="*/ 1703 w 217"/>
                  <a:gd name="T73" fmla="*/ 625 h 210"/>
                  <a:gd name="T74" fmla="*/ 1527 w 217"/>
                  <a:gd name="T75" fmla="*/ 677 h 210"/>
                  <a:gd name="T76" fmla="*/ 1386 w 217"/>
                  <a:gd name="T77" fmla="*/ 766 h 210"/>
                  <a:gd name="T78" fmla="*/ 1240 w 217"/>
                  <a:gd name="T79" fmla="*/ 860 h 210"/>
                  <a:gd name="T80" fmla="*/ 975 w 217"/>
                  <a:gd name="T81" fmla="*/ 1146 h 210"/>
                  <a:gd name="T82" fmla="*/ 793 w 217"/>
                  <a:gd name="T83" fmla="*/ 1499 h 210"/>
                  <a:gd name="T84" fmla="*/ 687 w 217"/>
                  <a:gd name="T85" fmla="*/ 1938 h 210"/>
                  <a:gd name="T86" fmla="*/ 649 w 217"/>
                  <a:gd name="T87" fmla="*/ 2369 h 210"/>
                  <a:gd name="T88" fmla="*/ 649 w 217"/>
                  <a:gd name="T89" fmla="*/ 2848 h 210"/>
                  <a:gd name="T90" fmla="*/ 711 w 217"/>
                  <a:gd name="T91" fmla="*/ 3262 h 210"/>
                  <a:gd name="T92" fmla="*/ 766 w 217"/>
                  <a:gd name="T93" fmla="*/ 3643 h 210"/>
                  <a:gd name="T94" fmla="*/ 860 w 217"/>
                  <a:gd name="T95" fmla="*/ 394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7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2010 w 182"/>
                  <a:gd name="T1" fmla="*/ 0 h 213"/>
                  <a:gd name="T2" fmla="*/ 2064 w 182"/>
                  <a:gd name="T3" fmla="*/ 39 h 213"/>
                  <a:gd name="T4" fmla="*/ 2179 w 182"/>
                  <a:gd name="T5" fmla="*/ 156 h 213"/>
                  <a:gd name="T6" fmla="*/ 2344 w 182"/>
                  <a:gd name="T7" fmla="*/ 351 h 213"/>
                  <a:gd name="T8" fmla="*/ 2531 w 182"/>
                  <a:gd name="T9" fmla="*/ 636 h 213"/>
                  <a:gd name="T10" fmla="*/ 2675 w 182"/>
                  <a:gd name="T11" fmla="*/ 989 h 213"/>
                  <a:gd name="T12" fmla="*/ 2771 w 182"/>
                  <a:gd name="T13" fmla="*/ 1458 h 213"/>
                  <a:gd name="T14" fmla="*/ 2771 w 182"/>
                  <a:gd name="T15" fmla="*/ 2011 h 213"/>
                  <a:gd name="T16" fmla="*/ 2655 w 182"/>
                  <a:gd name="T17" fmla="*/ 2664 h 213"/>
                  <a:gd name="T18" fmla="*/ 2590 w 182"/>
                  <a:gd name="T19" fmla="*/ 2846 h 213"/>
                  <a:gd name="T20" fmla="*/ 2509 w 182"/>
                  <a:gd name="T21" fmla="*/ 2996 h 213"/>
                  <a:gd name="T22" fmla="*/ 2423 w 182"/>
                  <a:gd name="T23" fmla="*/ 3160 h 213"/>
                  <a:gd name="T24" fmla="*/ 2306 w 182"/>
                  <a:gd name="T25" fmla="*/ 3304 h 213"/>
                  <a:gd name="T26" fmla="*/ 2151 w 182"/>
                  <a:gd name="T27" fmla="*/ 3442 h 213"/>
                  <a:gd name="T28" fmla="*/ 2023 w 182"/>
                  <a:gd name="T29" fmla="*/ 3546 h 213"/>
                  <a:gd name="T30" fmla="*/ 1886 w 182"/>
                  <a:gd name="T31" fmla="*/ 3647 h 213"/>
                  <a:gd name="T32" fmla="*/ 1691 w 182"/>
                  <a:gd name="T33" fmla="*/ 3728 h 213"/>
                  <a:gd name="T34" fmla="*/ 1514 w 182"/>
                  <a:gd name="T35" fmla="*/ 3768 h 213"/>
                  <a:gd name="T36" fmla="*/ 1337 w 182"/>
                  <a:gd name="T37" fmla="*/ 3816 h 213"/>
                  <a:gd name="T38" fmla="*/ 1131 w 182"/>
                  <a:gd name="T39" fmla="*/ 3852 h 213"/>
                  <a:gd name="T40" fmla="*/ 910 w 182"/>
                  <a:gd name="T41" fmla="*/ 3852 h 213"/>
                  <a:gd name="T42" fmla="*/ 674 w 182"/>
                  <a:gd name="T43" fmla="*/ 3816 h 213"/>
                  <a:gd name="T44" fmla="*/ 462 w 182"/>
                  <a:gd name="T45" fmla="*/ 3768 h 213"/>
                  <a:gd name="T46" fmla="*/ 216 w 182"/>
                  <a:gd name="T47" fmla="*/ 3686 h 213"/>
                  <a:gd name="T48" fmla="*/ 0 w 182"/>
                  <a:gd name="T49" fmla="*/ 3588 h 213"/>
                  <a:gd name="T50" fmla="*/ 206 w 182"/>
                  <a:gd name="T51" fmla="*/ 3728 h 213"/>
                  <a:gd name="T52" fmla="*/ 409 w 182"/>
                  <a:gd name="T53" fmla="*/ 3816 h 213"/>
                  <a:gd name="T54" fmla="*/ 616 w 182"/>
                  <a:gd name="T55" fmla="*/ 3911 h 213"/>
                  <a:gd name="T56" fmla="*/ 789 w 182"/>
                  <a:gd name="T57" fmla="*/ 3979 h 213"/>
                  <a:gd name="T58" fmla="*/ 970 w 182"/>
                  <a:gd name="T59" fmla="*/ 4036 h 213"/>
                  <a:gd name="T60" fmla="*/ 1169 w 182"/>
                  <a:gd name="T61" fmla="*/ 4059 h 213"/>
                  <a:gd name="T62" fmla="*/ 1339 w 182"/>
                  <a:gd name="T63" fmla="*/ 4066 h 213"/>
                  <a:gd name="T64" fmla="*/ 1522 w 182"/>
                  <a:gd name="T65" fmla="*/ 4066 h 213"/>
                  <a:gd name="T66" fmla="*/ 1683 w 182"/>
                  <a:gd name="T67" fmla="*/ 4059 h 213"/>
                  <a:gd name="T68" fmla="*/ 1844 w 182"/>
                  <a:gd name="T69" fmla="*/ 4021 h 213"/>
                  <a:gd name="T70" fmla="*/ 1984 w 182"/>
                  <a:gd name="T71" fmla="*/ 3979 h 213"/>
                  <a:gd name="T72" fmla="*/ 2132 w 182"/>
                  <a:gd name="T73" fmla="*/ 3939 h 213"/>
                  <a:gd name="T74" fmla="*/ 2267 w 182"/>
                  <a:gd name="T75" fmla="*/ 3890 h 213"/>
                  <a:gd name="T76" fmla="*/ 2394 w 182"/>
                  <a:gd name="T77" fmla="*/ 3803 h 213"/>
                  <a:gd name="T78" fmla="*/ 2509 w 182"/>
                  <a:gd name="T79" fmla="*/ 3728 h 213"/>
                  <a:gd name="T80" fmla="*/ 2616 w 182"/>
                  <a:gd name="T81" fmla="*/ 3647 h 213"/>
                  <a:gd name="T82" fmla="*/ 2912 w 182"/>
                  <a:gd name="T83" fmla="*/ 3361 h 213"/>
                  <a:gd name="T84" fmla="*/ 3117 w 182"/>
                  <a:gd name="T85" fmla="*/ 3079 h 213"/>
                  <a:gd name="T86" fmla="*/ 3238 w 182"/>
                  <a:gd name="T87" fmla="*/ 2752 h 213"/>
                  <a:gd name="T88" fmla="*/ 3304 w 182"/>
                  <a:gd name="T89" fmla="*/ 2452 h 213"/>
                  <a:gd name="T90" fmla="*/ 3344 w 182"/>
                  <a:gd name="T91" fmla="*/ 2129 h 213"/>
                  <a:gd name="T92" fmla="*/ 3344 w 182"/>
                  <a:gd name="T93" fmla="*/ 1810 h 213"/>
                  <a:gd name="T94" fmla="*/ 3360 w 182"/>
                  <a:gd name="T95" fmla="*/ 1511 h 213"/>
                  <a:gd name="T96" fmla="*/ 3183 w 182"/>
                  <a:gd name="T97" fmla="*/ 882 h 213"/>
                  <a:gd name="T98" fmla="*/ 2882 w 182"/>
                  <a:gd name="T99" fmla="*/ 393 h 213"/>
                  <a:gd name="T100" fmla="*/ 2775 w 182"/>
                  <a:gd name="T101" fmla="*/ 351 h 213"/>
                  <a:gd name="T102" fmla="*/ 2715 w 182"/>
                  <a:gd name="T103" fmla="*/ 292 h 213"/>
                  <a:gd name="T104" fmla="*/ 2616 w 182"/>
                  <a:gd name="T105" fmla="*/ 244 h 213"/>
                  <a:gd name="T106" fmla="*/ 2547 w 182"/>
                  <a:gd name="T107" fmla="*/ 210 h 213"/>
                  <a:gd name="T108" fmla="*/ 2434 w 182"/>
                  <a:gd name="T109" fmla="*/ 169 h 213"/>
                  <a:gd name="T110" fmla="*/ 2323 w 182"/>
                  <a:gd name="T111" fmla="*/ 117 h 213"/>
                  <a:gd name="T112" fmla="*/ 2191 w 182"/>
                  <a:gd name="T113" fmla="*/ 56 h 213"/>
                  <a:gd name="T114" fmla="*/ 2010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8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7 w 128"/>
                  <a:gd name="T1" fmla="*/ 0 h 217"/>
                  <a:gd name="T2" fmla="*/ 8 w 128"/>
                  <a:gd name="T3" fmla="*/ 1 h 217"/>
                  <a:gd name="T4" fmla="*/ 9 w 128"/>
                  <a:gd name="T5" fmla="*/ 2 h 217"/>
                  <a:gd name="T6" fmla="*/ 9 w 128"/>
                  <a:gd name="T7" fmla="*/ 4 h 217"/>
                  <a:gd name="T8" fmla="*/ 10 w 128"/>
                  <a:gd name="T9" fmla="*/ 6 h 217"/>
                  <a:gd name="T10" fmla="*/ 10 w 128"/>
                  <a:gd name="T11" fmla="*/ 9 h 217"/>
                  <a:gd name="T12" fmla="*/ 9 w 128"/>
                  <a:gd name="T13" fmla="*/ 10 h 217"/>
                  <a:gd name="T14" fmla="*/ 7 w 128"/>
                  <a:gd name="T15" fmla="*/ 13 h 217"/>
                  <a:gd name="T16" fmla="*/ 5 w 128"/>
                  <a:gd name="T17" fmla="*/ 16 h 217"/>
                  <a:gd name="T18" fmla="*/ 4 w 128"/>
                  <a:gd name="T19" fmla="*/ 15 h 217"/>
                  <a:gd name="T20" fmla="*/ 3 w 128"/>
                  <a:gd name="T21" fmla="*/ 15 h 217"/>
                  <a:gd name="T22" fmla="*/ 2 w 128"/>
                  <a:gd name="T23" fmla="*/ 15 h 217"/>
                  <a:gd name="T24" fmla="*/ 1 w 128"/>
                  <a:gd name="T25" fmla="*/ 14 h 217"/>
                  <a:gd name="T26" fmla="*/ 1 w 128"/>
                  <a:gd name="T27" fmla="*/ 14 h 217"/>
                  <a:gd name="T28" fmla="*/ 1 w 128"/>
                  <a:gd name="T29" fmla="*/ 14 h 217"/>
                  <a:gd name="T30" fmla="*/ 0 w 128"/>
                  <a:gd name="T31" fmla="*/ 13 h 217"/>
                  <a:gd name="T32" fmla="*/ 1 w 128"/>
                  <a:gd name="T33" fmla="*/ 12 h 217"/>
                  <a:gd name="T34" fmla="*/ 1 w 128"/>
                  <a:gd name="T35" fmla="*/ 12 h 217"/>
                  <a:gd name="T36" fmla="*/ 2 w 128"/>
                  <a:gd name="T37" fmla="*/ 12 h 217"/>
                  <a:gd name="T38" fmla="*/ 4 w 128"/>
                  <a:gd name="T39" fmla="*/ 11 h 217"/>
                  <a:gd name="T40" fmla="*/ 5 w 128"/>
                  <a:gd name="T41" fmla="*/ 10 h 217"/>
                  <a:gd name="T42" fmla="*/ 7 w 128"/>
                  <a:gd name="T43" fmla="*/ 9 h 217"/>
                  <a:gd name="T44" fmla="*/ 7 w 128"/>
                  <a:gd name="T45" fmla="*/ 6 h 217"/>
                  <a:gd name="T46" fmla="*/ 8 w 128"/>
                  <a:gd name="T47" fmla="*/ 3 h 217"/>
                  <a:gd name="T48" fmla="*/ 7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9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6 w 117"/>
                  <a:gd name="T1" fmla="*/ 0 h 132"/>
                  <a:gd name="T2" fmla="*/ 0 w 117"/>
                  <a:gd name="T3" fmla="*/ 1 h 132"/>
                  <a:gd name="T4" fmla="*/ 1 w 117"/>
                  <a:gd name="T5" fmla="*/ 1 h 132"/>
                  <a:gd name="T6" fmla="*/ 1 w 117"/>
                  <a:gd name="T7" fmla="*/ 2 h 132"/>
                  <a:gd name="T8" fmla="*/ 2 w 117"/>
                  <a:gd name="T9" fmla="*/ 2 h 132"/>
                  <a:gd name="T10" fmla="*/ 4 w 117"/>
                  <a:gd name="T11" fmla="*/ 3 h 132"/>
                  <a:gd name="T12" fmla="*/ 5 w 117"/>
                  <a:gd name="T13" fmla="*/ 4 h 132"/>
                  <a:gd name="T14" fmla="*/ 7 w 117"/>
                  <a:gd name="T15" fmla="*/ 4 h 132"/>
                  <a:gd name="T16" fmla="*/ 8 w 117"/>
                  <a:gd name="T17" fmla="*/ 6 h 132"/>
                  <a:gd name="T18" fmla="*/ 9 w 117"/>
                  <a:gd name="T19" fmla="*/ 8 h 132"/>
                  <a:gd name="T20" fmla="*/ 9 w 117"/>
                  <a:gd name="T21" fmla="*/ 8 h 132"/>
                  <a:gd name="T22" fmla="*/ 9 w 117"/>
                  <a:gd name="T23" fmla="*/ 6 h 132"/>
                  <a:gd name="T24" fmla="*/ 9 w 117"/>
                  <a:gd name="T25" fmla="*/ 6 h 132"/>
                  <a:gd name="T26" fmla="*/ 8 w 117"/>
                  <a:gd name="T27" fmla="*/ 4 h 132"/>
                  <a:gd name="T28" fmla="*/ 7 w 117"/>
                  <a:gd name="T29" fmla="*/ 4 h 132"/>
                  <a:gd name="T30" fmla="*/ 7 w 117"/>
                  <a:gd name="T31" fmla="*/ 3 h 132"/>
                  <a:gd name="T32" fmla="*/ 5 w 117"/>
                  <a:gd name="T33" fmla="*/ 2 h 132"/>
                  <a:gd name="T34" fmla="*/ 5 w 117"/>
                  <a:gd name="T35" fmla="*/ 2 h 132"/>
                  <a:gd name="T36" fmla="*/ 5 w 117"/>
                  <a:gd name="T37" fmla="*/ 2 h 132"/>
                  <a:gd name="T38" fmla="*/ 7 w 117"/>
                  <a:gd name="T39" fmla="*/ 2 h 132"/>
                  <a:gd name="T40" fmla="*/ 7 w 117"/>
                  <a:gd name="T41" fmla="*/ 1 h 132"/>
                  <a:gd name="T42" fmla="*/ 8 w 117"/>
                  <a:gd name="T43" fmla="*/ 1 h 132"/>
                  <a:gd name="T44" fmla="*/ 8 w 117"/>
                  <a:gd name="T45" fmla="*/ 1 h 132"/>
                  <a:gd name="T46" fmla="*/ 9 w 117"/>
                  <a:gd name="T47" fmla="*/ 1 h 132"/>
                  <a:gd name="T48" fmla="*/ 9 w 117"/>
                  <a:gd name="T49" fmla="*/ 1 h 132"/>
                  <a:gd name="T50" fmla="*/ 9 w 117"/>
                  <a:gd name="T51" fmla="*/ 1 h 132"/>
                  <a:gd name="T52" fmla="*/ 6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0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2 w 29"/>
                  <a:gd name="T1" fmla="*/ 0 h 77"/>
                  <a:gd name="T2" fmla="*/ 2 w 29"/>
                  <a:gd name="T3" fmla="*/ 0 h 77"/>
                  <a:gd name="T4" fmla="*/ 1 w 29"/>
                  <a:gd name="T5" fmla="*/ 1 h 77"/>
                  <a:gd name="T6" fmla="*/ 1 w 29"/>
                  <a:gd name="T7" fmla="*/ 1 h 77"/>
                  <a:gd name="T8" fmla="*/ 1 w 29"/>
                  <a:gd name="T9" fmla="*/ 1 h 77"/>
                  <a:gd name="T10" fmla="*/ 1 w 29"/>
                  <a:gd name="T11" fmla="*/ 2 h 77"/>
                  <a:gd name="T12" fmla="*/ 0 w 29"/>
                  <a:gd name="T13" fmla="*/ 3 h 77"/>
                  <a:gd name="T14" fmla="*/ 1 w 29"/>
                  <a:gd name="T15" fmla="*/ 4 h 77"/>
                  <a:gd name="T16" fmla="*/ 1 w 29"/>
                  <a:gd name="T17" fmla="*/ 5 h 77"/>
                  <a:gd name="T18" fmla="*/ 1 w 29"/>
                  <a:gd name="T19" fmla="*/ 4 h 77"/>
                  <a:gd name="T20" fmla="*/ 1 w 29"/>
                  <a:gd name="T21" fmla="*/ 3 h 77"/>
                  <a:gd name="T22" fmla="*/ 2 w 29"/>
                  <a:gd name="T23" fmla="*/ 1 h 77"/>
                  <a:gd name="T24" fmla="*/ 2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2091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2092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1 w 207"/>
                    <a:gd name="T1" fmla="*/ 2 h 564"/>
                    <a:gd name="T2" fmla="*/ 1 w 207"/>
                    <a:gd name="T3" fmla="*/ 4 h 564"/>
                    <a:gd name="T4" fmla="*/ 1 w 207"/>
                    <a:gd name="T5" fmla="*/ 6 h 564"/>
                    <a:gd name="T6" fmla="*/ 0 w 207"/>
                    <a:gd name="T7" fmla="*/ 6 h 564"/>
                    <a:gd name="T8" fmla="*/ 0 w 207"/>
                    <a:gd name="T9" fmla="*/ 8 h 564"/>
                    <a:gd name="T10" fmla="*/ 1 w 207"/>
                    <a:gd name="T11" fmla="*/ 9 h 564"/>
                    <a:gd name="T12" fmla="*/ 1 w 207"/>
                    <a:gd name="T13" fmla="*/ 11 h 564"/>
                    <a:gd name="T14" fmla="*/ 1 w 207"/>
                    <a:gd name="T15" fmla="*/ 13 h 564"/>
                    <a:gd name="T16" fmla="*/ 1 w 207"/>
                    <a:gd name="T17" fmla="*/ 15 h 564"/>
                    <a:gd name="T18" fmla="*/ 2 w 207"/>
                    <a:gd name="T19" fmla="*/ 17 h 564"/>
                    <a:gd name="T20" fmla="*/ 3 w 207"/>
                    <a:gd name="T21" fmla="*/ 19 h 564"/>
                    <a:gd name="T22" fmla="*/ 4 w 207"/>
                    <a:gd name="T23" fmla="*/ 21 h 564"/>
                    <a:gd name="T24" fmla="*/ 6 w 207"/>
                    <a:gd name="T25" fmla="*/ 24 h 564"/>
                    <a:gd name="T26" fmla="*/ 7 w 207"/>
                    <a:gd name="T27" fmla="*/ 26 h 564"/>
                    <a:gd name="T28" fmla="*/ 8 w 207"/>
                    <a:gd name="T29" fmla="*/ 27 h 564"/>
                    <a:gd name="T30" fmla="*/ 9 w 207"/>
                    <a:gd name="T31" fmla="*/ 28 h 564"/>
                    <a:gd name="T32" fmla="*/ 10 w 207"/>
                    <a:gd name="T33" fmla="*/ 30 h 564"/>
                    <a:gd name="T34" fmla="*/ 8 w 207"/>
                    <a:gd name="T35" fmla="*/ 26 h 564"/>
                    <a:gd name="T36" fmla="*/ 7 w 207"/>
                    <a:gd name="T37" fmla="*/ 24 h 564"/>
                    <a:gd name="T38" fmla="*/ 6 w 207"/>
                    <a:gd name="T39" fmla="*/ 21 h 564"/>
                    <a:gd name="T40" fmla="*/ 4 w 207"/>
                    <a:gd name="T41" fmla="*/ 19 h 564"/>
                    <a:gd name="T42" fmla="*/ 4 w 207"/>
                    <a:gd name="T43" fmla="*/ 18 h 564"/>
                    <a:gd name="T44" fmla="*/ 3 w 207"/>
                    <a:gd name="T45" fmla="*/ 17 h 564"/>
                    <a:gd name="T46" fmla="*/ 3 w 207"/>
                    <a:gd name="T47" fmla="*/ 15 h 564"/>
                    <a:gd name="T48" fmla="*/ 3 w 207"/>
                    <a:gd name="T49" fmla="*/ 13 h 564"/>
                    <a:gd name="T50" fmla="*/ 2 w 207"/>
                    <a:gd name="T51" fmla="*/ 11 h 564"/>
                    <a:gd name="T52" fmla="*/ 2 w 207"/>
                    <a:gd name="T53" fmla="*/ 7 h 564"/>
                    <a:gd name="T54" fmla="*/ 2 w 207"/>
                    <a:gd name="T55" fmla="*/ 4 h 564"/>
                    <a:gd name="T56" fmla="*/ 3 w 207"/>
                    <a:gd name="T57" fmla="*/ 0 h 564"/>
                    <a:gd name="T58" fmla="*/ 1 w 207"/>
                    <a:gd name="T59" fmla="*/ 2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093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 h 232"/>
                    <a:gd name="T2" fmla="*/ 1 w 47"/>
                    <a:gd name="T3" fmla="*/ 3 h 232"/>
                    <a:gd name="T4" fmla="*/ 1 w 47"/>
                    <a:gd name="T5" fmla="*/ 6 h 232"/>
                    <a:gd name="T6" fmla="*/ 1 w 47"/>
                    <a:gd name="T7" fmla="*/ 8 h 232"/>
                    <a:gd name="T8" fmla="*/ 1 w 47"/>
                    <a:gd name="T9" fmla="*/ 12 h 232"/>
                    <a:gd name="T10" fmla="*/ 3 w 47"/>
                    <a:gd name="T11" fmla="*/ 11 h 232"/>
                    <a:gd name="T12" fmla="*/ 3 w 47"/>
                    <a:gd name="T13" fmla="*/ 9 h 232"/>
                    <a:gd name="T14" fmla="*/ 3 w 47"/>
                    <a:gd name="T15" fmla="*/ 7 h 232"/>
                    <a:gd name="T16" fmla="*/ 3 w 47"/>
                    <a:gd name="T17" fmla="*/ 6 h 232"/>
                    <a:gd name="T18" fmla="*/ 3 w 47"/>
                    <a:gd name="T19" fmla="*/ 4 h 232"/>
                    <a:gd name="T20" fmla="*/ 2 w 47"/>
                    <a:gd name="T21" fmla="*/ 3 h 232"/>
                    <a:gd name="T22" fmla="*/ 2 w 47"/>
                    <a:gd name="T23" fmla="*/ 2 h 232"/>
                    <a:gd name="T24" fmla="*/ 1 w 47"/>
                    <a:gd name="T25" fmla="*/ 1 h 232"/>
                    <a:gd name="T26" fmla="*/ 1 w 47"/>
                    <a:gd name="T27" fmla="*/ 0 h 232"/>
                    <a:gd name="T28" fmla="*/ 0 w 47"/>
                    <a:gd name="T29" fmla="*/ 1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094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4 w 87"/>
                    <a:gd name="T1" fmla="*/ 1 h 40"/>
                    <a:gd name="T2" fmla="*/ 4 w 87"/>
                    <a:gd name="T3" fmla="*/ 1 h 40"/>
                    <a:gd name="T4" fmla="*/ 3 w 87"/>
                    <a:gd name="T5" fmla="*/ 1 h 40"/>
                    <a:gd name="T6" fmla="*/ 3 w 87"/>
                    <a:gd name="T7" fmla="*/ 1 h 40"/>
                    <a:gd name="T8" fmla="*/ 2 w 87"/>
                    <a:gd name="T9" fmla="*/ 1 h 40"/>
                    <a:gd name="T10" fmla="*/ 2 w 87"/>
                    <a:gd name="T11" fmla="*/ 1 h 40"/>
                    <a:gd name="T12" fmla="*/ 1 w 87"/>
                    <a:gd name="T13" fmla="*/ 1 h 40"/>
                    <a:gd name="T14" fmla="*/ 1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1 w 87"/>
                    <a:gd name="T21" fmla="*/ 1 h 40"/>
                    <a:gd name="T22" fmla="*/ 1 w 87"/>
                    <a:gd name="T23" fmla="*/ 1 h 40"/>
                    <a:gd name="T24" fmla="*/ 2 w 87"/>
                    <a:gd name="T25" fmla="*/ 1 h 40"/>
                    <a:gd name="T26" fmla="*/ 2 w 87"/>
                    <a:gd name="T27" fmla="*/ 1 h 40"/>
                    <a:gd name="T28" fmla="*/ 3 w 87"/>
                    <a:gd name="T29" fmla="*/ 1 h 40"/>
                    <a:gd name="T30" fmla="*/ 3 w 87"/>
                    <a:gd name="T31" fmla="*/ 1 h 40"/>
                    <a:gd name="T32" fmla="*/ 4 w 87"/>
                    <a:gd name="T33" fmla="*/ 1 h 40"/>
                    <a:gd name="T34" fmla="*/ 4 w 87"/>
                    <a:gd name="T35" fmla="*/ 1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2060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2083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4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5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61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2080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1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2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62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2077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0 w 83"/>
                  <a:gd name="T1" fmla="*/ 1 h 117"/>
                  <a:gd name="T2" fmla="*/ 0 w 83"/>
                  <a:gd name="T3" fmla="*/ 0 h 117"/>
                  <a:gd name="T4" fmla="*/ 0 w 83"/>
                  <a:gd name="T5" fmla="*/ 1 h 117"/>
                  <a:gd name="T6" fmla="*/ 0 w 83"/>
                  <a:gd name="T7" fmla="*/ 1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8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1 h 98"/>
                  <a:gd name="T2" fmla="*/ 1 w 140"/>
                  <a:gd name="T3" fmla="*/ 0 h 98"/>
                  <a:gd name="T4" fmla="*/ 1 w 140"/>
                  <a:gd name="T5" fmla="*/ 1 h 98"/>
                  <a:gd name="T6" fmla="*/ 0 w 140"/>
                  <a:gd name="T7" fmla="*/ 1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9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 w 145"/>
                  <a:gd name="T3" fmla="*/ 0 h 49"/>
                  <a:gd name="T4" fmla="*/ 1 w 145"/>
                  <a:gd name="T5" fmla="*/ 1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063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4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22 w 109"/>
                <a:gd name="T3" fmla="*/ 1 h 156"/>
                <a:gd name="T4" fmla="*/ 85 w 109"/>
                <a:gd name="T5" fmla="*/ 5 h 156"/>
                <a:gd name="T6" fmla="*/ 170 w 109"/>
                <a:gd name="T7" fmla="*/ 20 h 156"/>
                <a:gd name="T8" fmla="*/ 269 w 109"/>
                <a:gd name="T9" fmla="*/ 42 h 156"/>
                <a:gd name="T10" fmla="*/ 360 w 109"/>
                <a:gd name="T11" fmla="*/ 76 h 156"/>
                <a:gd name="T12" fmla="*/ 443 w 109"/>
                <a:gd name="T13" fmla="*/ 123 h 156"/>
                <a:gd name="T14" fmla="*/ 495 w 109"/>
                <a:gd name="T15" fmla="*/ 186 h 156"/>
                <a:gd name="T16" fmla="*/ 506 w 109"/>
                <a:gd name="T17" fmla="*/ 272 h 156"/>
                <a:gd name="T18" fmla="*/ 482 w 109"/>
                <a:gd name="T19" fmla="*/ 272 h 156"/>
                <a:gd name="T20" fmla="*/ 458 w 109"/>
                <a:gd name="T21" fmla="*/ 272 h 156"/>
                <a:gd name="T22" fmla="*/ 431 w 109"/>
                <a:gd name="T23" fmla="*/ 272 h 156"/>
                <a:gd name="T24" fmla="*/ 398 w 109"/>
                <a:gd name="T25" fmla="*/ 264 h 156"/>
                <a:gd name="T26" fmla="*/ 375 w 109"/>
                <a:gd name="T27" fmla="*/ 263 h 156"/>
                <a:gd name="T28" fmla="*/ 345 w 109"/>
                <a:gd name="T29" fmla="*/ 259 h 156"/>
                <a:gd name="T30" fmla="*/ 305 w 109"/>
                <a:gd name="T31" fmla="*/ 249 h 156"/>
                <a:gd name="T32" fmla="*/ 269 w 109"/>
                <a:gd name="T33" fmla="*/ 241 h 156"/>
                <a:gd name="T34" fmla="*/ 245 w 109"/>
                <a:gd name="T35" fmla="*/ 218 h 156"/>
                <a:gd name="T36" fmla="*/ 245 w 109"/>
                <a:gd name="T37" fmla="*/ 192 h 156"/>
                <a:gd name="T38" fmla="*/ 258 w 109"/>
                <a:gd name="T39" fmla="*/ 166 h 156"/>
                <a:gd name="T40" fmla="*/ 271 w 109"/>
                <a:gd name="T41" fmla="*/ 137 h 156"/>
                <a:gd name="T42" fmla="*/ 258 w 109"/>
                <a:gd name="T43" fmla="*/ 107 h 156"/>
                <a:gd name="T44" fmla="*/ 222 w 109"/>
                <a:gd name="T45" fmla="*/ 74 h 156"/>
                <a:gd name="T46" fmla="*/ 145 w 109"/>
                <a:gd name="T47" fmla="*/ 40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5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9 w 54"/>
                <a:gd name="T5" fmla="*/ 3 h 40"/>
                <a:gd name="T6" fmla="*/ 65 w 54"/>
                <a:gd name="T7" fmla="*/ 16 h 40"/>
                <a:gd name="T8" fmla="*/ 108 w 54"/>
                <a:gd name="T9" fmla="*/ 20 h 40"/>
                <a:gd name="T10" fmla="*/ 145 w 54"/>
                <a:gd name="T11" fmla="*/ 26 h 40"/>
                <a:gd name="T12" fmla="*/ 183 w 54"/>
                <a:gd name="T13" fmla="*/ 30 h 40"/>
                <a:gd name="T14" fmla="*/ 224 w 54"/>
                <a:gd name="T15" fmla="*/ 32 h 40"/>
                <a:gd name="T16" fmla="*/ 270 w 54"/>
                <a:gd name="T17" fmla="*/ 28 h 40"/>
                <a:gd name="T18" fmla="*/ 264 w 54"/>
                <a:gd name="T19" fmla="*/ 44 h 40"/>
                <a:gd name="T20" fmla="*/ 249 w 54"/>
                <a:gd name="T21" fmla="*/ 59 h 40"/>
                <a:gd name="T22" fmla="*/ 221 w 54"/>
                <a:gd name="T23" fmla="*/ 68 h 40"/>
                <a:gd name="T24" fmla="*/ 182 w 54"/>
                <a:gd name="T25" fmla="*/ 71 h 40"/>
                <a:gd name="T26" fmla="*/ 139 w 54"/>
                <a:gd name="T27" fmla="*/ 70 h 40"/>
                <a:gd name="T28" fmla="*/ 93 w 54"/>
                <a:gd name="T29" fmla="*/ 57 h 40"/>
                <a:gd name="T30" fmla="*/ 49 w 54"/>
                <a:gd name="T31" fmla="*/ 37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6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7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8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9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0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33 h 237"/>
                <a:gd name="T4" fmla="*/ 28 w 257"/>
                <a:gd name="T5" fmla="*/ 66 h 237"/>
                <a:gd name="T6" fmla="*/ 64 w 257"/>
                <a:gd name="T7" fmla="*/ 99 h 237"/>
                <a:gd name="T8" fmla="*/ 115 w 257"/>
                <a:gd name="T9" fmla="*/ 128 h 237"/>
                <a:gd name="T10" fmla="*/ 186 w 257"/>
                <a:gd name="T11" fmla="*/ 155 h 237"/>
                <a:gd name="T12" fmla="*/ 276 w 257"/>
                <a:gd name="T13" fmla="*/ 184 h 237"/>
                <a:gd name="T14" fmla="*/ 391 w 257"/>
                <a:gd name="T15" fmla="*/ 210 h 237"/>
                <a:gd name="T16" fmla="*/ 523 w 257"/>
                <a:gd name="T17" fmla="*/ 232 h 237"/>
                <a:gd name="T18" fmla="*/ 693 w 257"/>
                <a:gd name="T19" fmla="*/ 253 h 237"/>
                <a:gd name="T20" fmla="*/ 885 w 257"/>
                <a:gd name="T21" fmla="*/ 271 h 237"/>
                <a:gd name="T22" fmla="*/ 1091 w 257"/>
                <a:gd name="T23" fmla="*/ 285 h 237"/>
                <a:gd name="T24" fmla="*/ 1345 w 257"/>
                <a:gd name="T25" fmla="*/ 298 h 237"/>
                <a:gd name="T26" fmla="*/ 1621 w 257"/>
                <a:gd name="T27" fmla="*/ 305 h 237"/>
                <a:gd name="T28" fmla="*/ 1938 w 257"/>
                <a:gd name="T29" fmla="*/ 309 h 237"/>
                <a:gd name="T30" fmla="*/ 2265 w 257"/>
                <a:gd name="T31" fmla="*/ 308 h 237"/>
                <a:gd name="T32" fmla="*/ 2648 w 257"/>
                <a:gd name="T33" fmla="*/ 303 h 237"/>
                <a:gd name="T34" fmla="*/ 2312 w 257"/>
                <a:gd name="T35" fmla="*/ 296 h 237"/>
                <a:gd name="T36" fmla="*/ 2006 w 257"/>
                <a:gd name="T37" fmla="*/ 286 h 237"/>
                <a:gd name="T38" fmla="*/ 1752 w 257"/>
                <a:gd name="T39" fmla="*/ 276 h 237"/>
                <a:gd name="T40" fmla="*/ 1525 w 257"/>
                <a:gd name="T41" fmla="*/ 266 h 237"/>
                <a:gd name="T42" fmla="*/ 1318 w 257"/>
                <a:gd name="T43" fmla="*/ 252 h 237"/>
                <a:gd name="T44" fmla="*/ 1155 w 257"/>
                <a:gd name="T45" fmla="*/ 237 h 237"/>
                <a:gd name="T46" fmla="*/ 1004 w 257"/>
                <a:gd name="T47" fmla="*/ 221 h 237"/>
                <a:gd name="T48" fmla="*/ 863 w 257"/>
                <a:gd name="T49" fmla="*/ 202 h 237"/>
                <a:gd name="T50" fmla="*/ 736 w 257"/>
                <a:gd name="T51" fmla="*/ 184 h 237"/>
                <a:gd name="T52" fmla="*/ 632 w 257"/>
                <a:gd name="T53" fmla="*/ 162 h 237"/>
                <a:gd name="T54" fmla="*/ 543 w 257"/>
                <a:gd name="T55" fmla="*/ 140 h 237"/>
                <a:gd name="T56" fmla="*/ 446 w 257"/>
                <a:gd name="T57" fmla="*/ 114 h 237"/>
                <a:gd name="T58" fmla="*/ 340 w 257"/>
                <a:gd name="T59" fmla="*/ 90 h 237"/>
                <a:gd name="T60" fmla="*/ 238 w 257"/>
                <a:gd name="T61" fmla="*/ 63 h 237"/>
                <a:gd name="T62" fmla="*/ 120 w 257"/>
                <a:gd name="T63" fmla="*/ 32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1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838 w 124"/>
                <a:gd name="T1" fmla="*/ 0 h 110"/>
                <a:gd name="T2" fmla="*/ 1340 w 124"/>
                <a:gd name="T3" fmla="*/ 154 h 110"/>
                <a:gd name="T4" fmla="*/ 1302 w 124"/>
                <a:gd name="T5" fmla="*/ 153 h 110"/>
                <a:gd name="T6" fmla="*/ 1157 w 124"/>
                <a:gd name="T7" fmla="*/ 150 h 110"/>
                <a:gd name="T8" fmla="*/ 967 w 124"/>
                <a:gd name="T9" fmla="*/ 145 h 110"/>
                <a:gd name="T10" fmla="*/ 739 w 124"/>
                <a:gd name="T11" fmla="*/ 142 h 110"/>
                <a:gd name="T12" fmla="*/ 486 w 124"/>
                <a:gd name="T13" fmla="*/ 139 h 110"/>
                <a:gd name="T14" fmla="*/ 276 w 124"/>
                <a:gd name="T15" fmla="*/ 140 h 110"/>
                <a:gd name="T16" fmla="*/ 98 w 124"/>
                <a:gd name="T17" fmla="*/ 146 h 110"/>
                <a:gd name="T18" fmla="*/ 0 w 124"/>
                <a:gd name="T19" fmla="*/ 157 h 110"/>
                <a:gd name="T20" fmla="*/ 40 w 124"/>
                <a:gd name="T21" fmla="*/ 140 h 110"/>
                <a:gd name="T22" fmla="*/ 88 w 124"/>
                <a:gd name="T23" fmla="*/ 127 h 110"/>
                <a:gd name="T24" fmla="*/ 178 w 124"/>
                <a:gd name="T25" fmla="*/ 117 h 110"/>
                <a:gd name="T26" fmla="*/ 276 w 124"/>
                <a:gd name="T27" fmla="*/ 109 h 110"/>
                <a:gd name="T28" fmla="*/ 391 w 124"/>
                <a:gd name="T29" fmla="*/ 102 h 110"/>
                <a:gd name="T30" fmla="*/ 506 w 124"/>
                <a:gd name="T31" fmla="*/ 101 h 110"/>
                <a:gd name="T32" fmla="*/ 634 w 124"/>
                <a:gd name="T33" fmla="*/ 101 h 110"/>
                <a:gd name="T34" fmla="*/ 780 w 124"/>
                <a:gd name="T35" fmla="*/ 106 h 110"/>
                <a:gd name="T36" fmla="*/ 789 w 124"/>
                <a:gd name="T37" fmla="*/ 101 h 110"/>
                <a:gd name="T38" fmla="*/ 758 w 124"/>
                <a:gd name="T39" fmla="*/ 81 h 110"/>
                <a:gd name="T40" fmla="*/ 723 w 124"/>
                <a:gd name="T41" fmla="*/ 54 h 110"/>
                <a:gd name="T42" fmla="*/ 710 w 124"/>
                <a:gd name="T43" fmla="*/ 43 h 110"/>
                <a:gd name="T44" fmla="*/ 681 w 124"/>
                <a:gd name="T45" fmla="*/ 43 h 110"/>
                <a:gd name="T46" fmla="*/ 655 w 124"/>
                <a:gd name="T47" fmla="*/ 41 h 110"/>
                <a:gd name="T48" fmla="*/ 634 w 124"/>
                <a:gd name="T49" fmla="*/ 35 h 110"/>
                <a:gd name="T50" fmla="*/ 622 w 124"/>
                <a:gd name="T51" fmla="*/ 31 h 110"/>
                <a:gd name="T52" fmla="*/ 622 w 124"/>
                <a:gd name="T53" fmla="*/ 27 h 110"/>
                <a:gd name="T54" fmla="*/ 634 w 124"/>
                <a:gd name="T55" fmla="*/ 22 h 110"/>
                <a:gd name="T56" fmla="*/ 718 w 124"/>
                <a:gd name="T57" fmla="*/ 8 h 110"/>
                <a:gd name="T58" fmla="*/ 838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2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54 w 109"/>
                <a:gd name="T3" fmla="*/ 1 h 156"/>
                <a:gd name="T4" fmla="*/ 192 w 109"/>
                <a:gd name="T5" fmla="*/ 5 h 156"/>
                <a:gd name="T6" fmla="*/ 401 w 109"/>
                <a:gd name="T7" fmla="*/ 12 h 156"/>
                <a:gd name="T8" fmla="*/ 635 w 109"/>
                <a:gd name="T9" fmla="*/ 32 h 156"/>
                <a:gd name="T10" fmla="*/ 856 w 109"/>
                <a:gd name="T11" fmla="*/ 52 h 156"/>
                <a:gd name="T12" fmla="*/ 1049 w 109"/>
                <a:gd name="T13" fmla="*/ 87 h 156"/>
                <a:gd name="T14" fmla="*/ 1168 w 109"/>
                <a:gd name="T15" fmla="*/ 132 h 156"/>
                <a:gd name="T16" fmla="*/ 1191 w 109"/>
                <a:gd name="T17" fmla="*/ 191 h 156"/>
                <a:gd name="T18" fmla="*/ 1154 w 109"/>
                <a:gd name="T19" fmla="*/ 191 h 156"/>
                <a:gd name="T20" fmla="*/ 1090 w 109"/>
                <a:gd name="T21" fmla="*/ 191 h 156"/>
                <a:gd name="T22" fmla="*/ 1016 w 109"/>
                <a:gd name="T23" fmla="*/ 191 h 156"/>
                <a:gd name="T24" fmla="*/ 949 w 109"/>
                <a:gd name="T25" fmla="*/ 188 h 156"/>
                <a:gd name="T26" fmla="*/ 883 w 109"/>
                <a:gd name="T27" fmla="*/ 187 h 156"/>
                <a:gd name="T28" fmla="*/ 809 w 109"/>
                <a:gd name="T29" fmla="*/ 183 h 156"/>
                <a:gd name="T30" fmla="*/ 720 w 109"/>
                <a:gd name="T31" fmla="*/ 177 h 156"/>
                <a:gd name="T32" fmla="*/ 635 w 109"/>
                <a:gd name="T33" fmla="*/ 171 h 156"/>
                <a:gd name="T34" fmla="*/ 577 w 109"/>
                <a:gd name="T35" fmla="*/ 154 h 156"/>
                <a:gd name="T36" fmla="*/ 577 w 109"/>
                <a:gd name="T37" fmla="*/ 135 h 156"/>
                <a:gd name="T38" fmla="*/ 616 w 109"/>
                <a:gd name="T39" fmla="*/ 119 h 156"/>
                <a:gd name="T40" fmla="*/ 653 w 109"/>
                <a:gd name="T41" fmla="*/ 96 h 156"/>
                <a:gd name="T42" fmla="*/ 616 w 109"/>
                <a:gd name="T43" fmla="*/ 78 h 156"/>
                <a:gd name="T44" fmla="*/ 529 w 109"/>
                <a:gd name="T45" fmla="*/ 51 h 156"/>
                <a:gd name="T46" fmla="*/ 344 w 109"/>
                <a:gd name="T47" fmla="*/ 31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3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344 w 46"/>
                <a:gd name="T1" fmla="*/ 0 h 94"/>
                <a:gd name="T2" fmla="*/ 218 w 46"/>
                <a:gd name="T3" fmla="*/ 46 h 94"/>
                <a:gd name="T4" fmla="*/ 162 w 46"/>
                <a:gd name="T5" fmla="*/ 78 h 94"/>
                <a:gd name="T6" fmla="*/ 120 w 46"/>
                <a:gd name="T7" fmla="*/ 103 h 94"/>
                <a:gd name="T8" fmla="*/ 0 w 46"/>
                <a:gd name="T9" fmla="*/ 120 h 94"/>
                <a:gd name="T10" fmla="*/ 132 w 46"/>
                <a:gd name="T11" fmla="*/ 112 h 94"/>
                <a:gd name="T12" fmla="*/ 255 w 46"/>
                <a:gd name="T13" fmla="*/ 104 h 94"/>
                <a:gd name="T14" fmla="*/ 346 w 46"/>
                <a:gd name="T15" fmla="*/ 88 h 94"/>
                <a:gd name="T16" fmla="*/ 435 w 46"/>
                <a:gd name="T17" fmla="*/ 73 h 94"/>
                <a:gd name="T18" fmla="*/ 495 w 46"/>
                <a:gd name="T19" fmla="*/ 57 h 94"/>
                <a:gd name="T20" fmla="*/ 501 w 46"/>
                <a:gd name="T21" fmla="*/ 38 h 94"/>
                <a:gd name="T22" fmla="*/ 464 w 46"/>
                <a:gd name="T23" fmla="*/ 15 h 94"/>
                <a:gd name="T24" fmla="*/ 344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4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64 w 54"/>
                <a:gd name="T5" fmla="*/ 3 h 40"/>
                <a:gd name="T6" fmla="*/ 129 w 54"/>
                <a:gd name="T7" fmla="*/ 8 h 40"/>
                <a:gd name="T8" fmla="*/ 207 w 54"/>
                <a:gd name="T9" fmla="*/ 12 h 40"/>
                <a:gd name="T10" fmla="*/ 292 w 54"/>
                <a:gd name="T11" fmla="*/ 15 h 40"/>
                <a:gd name="T12" fmla="*/ 383 w 54"/>
                <a:gd name="T13" fmla="*/ 17 h 40"/>
                <a:gd name="T14" fmla="*/ 455 w 54"/>
                <a:gd name="T15" fmla="*/ 18 h 40"/>
                <a:gd name="T16" fmla="*/ 540 w 54"/>
                <a:gd name="T17" fmla="*/ 16 h 40"/>
                <a:gd name="T18" fmla="*/ 533 w 54"/>
                <a:gd name="T19" fmla="*/ 33 h 40"/>
                <a:gd name="T20" fmla="*/ 503 w 54"/>
                <a:gd name="T21" fmla="*/ 41 h 40"/>
                <a:gd name="T22" fmla="*/ 443 w 54"/>
                <a:gd name="T23" fmla="*/ 46 h 40"/>
                <a:gd name="T24" fmla="*/ 368 w 54"/>
                <a:gd name="T25" fmla="*/ 48 h 40"/>
                <a:gd name="T26" fmla="*/ 276 w 54"/>
                <a:gd name="T27" fmla="*/ 47 h 40"/>
                <a:gd name="T28" fmla="*/ 187 w 54"/>
                <a:gd name="T29" fmla="*/ 40 h 40"/>
                <a:gd name="T30" fmla="*/ 97 w 54"/>
                <a:gd name="T31" fmla="*/ 28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5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76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178 w 596"/>
                <a:gd name="T1" fmla="*/ 468 h 666"/>
                <a:gd name="T2" fmla="*/ 66 w 596"/>
                <a:gd name="T3" fmla="*/ 433 h 666"/>
                <a:gd name="T4" fmla="*/ 0 w 596"/>
                <a:gd name="T5" fmla="*/ 366 h 666"/>
                <a:gd name="T6" fmla="*/ 40 w 596"/>
                <a:gd name="T7" fmla="*/ 282 h 666"/>
                <a:gd name="T8" fmla="*/ 277 w 596"/>
                <a:gd name="T9" fmla="*/ 192 h 666"/>
                <a:gd name="T10" fmla="*/ 755 w 596"/>
                <a:gd name="T11" fmla="*/ 108 h 666"/>
                <a:gd name="T12" fmla="*/ 1559 w 596"/>
                <a:gd name="T13" fmla="*/ 39 h 666"/>
                <a:gd name="T14" fmla="*/ 2706 w 596"/>
                <a:gd name="T15" fmla="*/ 2 h 666"/>
                <a:gd name="T16" fmla="*/ 4172 w 596"/>
                <a:gd name="T17" fmla="*/ 9 h 666"/>
                <a:gd name="T18" fmla="*/ 5308 w 596"/>
                <a:gd name="T19" fmla="*/ 84 h 666"/>
                <a:gd name="T20" fmla="*/ 6076 w 596"/>
                <a:gd name="T21" fmla="*/ 209 h 666"/>
                <a:gd name="T22" fmla="*/ 6478 w 596"/>
                <a:gd name="T23" fmla="*/ 361 h 666"/>
                <a:gd name="T24" fmla="*/ 6528 w 596"/>
                <a:gd name="T25" fmla="*/ 518 h 666"/>
                <a:gd name="T26" fmla="*/ 6212 w 596"/>
                <a:gd name="T27" fmla="*/ 665 h 666"/>
                <a:gd name="T28" fmla="*/ 5559 w 596"/>
                <a:gd name="T29" fmla="*/ 779 h 666"/>
                <a:gd name="T30" fmla="*/ 4573 w 596"/>
                <a:gd name="T31" fmla="*/ 841 h 666"/>
                <a:gd name="T32" fmla="*/ 4267 w 596"/>
                <a:gd name="T33" fmla="*/ 835 h 666"/>
                <a:gd name="T34" fmla="*/ 4839 w 596"/>
                <a:gd name="T35" fmla="*/ 783 h 666"/>
                <a:gd name="T36" fmla="*/ 5284 w 596"/>
                <a:gd name="T37" fmla="*/ 688 h 666"/>
                <a:gd name="T38" fmla="*/ 5590 w 596"/>
                <a:gd name="T39" fmla="*/ 575 h 666"/>
                <a:gd name="T40" fmla="*/ 5699 w 596"/>
                <a:gd name="T41" fmla="*/ 450 h 666"/>
                <a:gd name="T42" fmla="*/ 5633 w 596"/>
                <a:gd name="T43" fmla="*/ 327 h 666"/>
                <a:gd name="T44" fmla="*/ 5315 w 596"/>
                <a:gd name="T45" fmla="*/ 220 h 666"/>
                <a:gd name="T46" fmla="*/ 4748 w 596"/>
                <a:gd name="T47" fmla="*/ 142 h 666"/>
                <a:gd name="T48" fmla="*/ 3742 w 596"/>
                <a:gd name="T49" fmla="*/ 94 h 666"/>
                <a:gd name="T50" fmla="*/ 2699 w 596"/>
                <a:gd name="T51" fmla="*/ 77 h 666"/>
                <a:gd name="T52" fmla="*/ 1910 w 596"/>
                <a:gd name="T53" fmla="*/ 88 h 666"/>
                <a:gd name="T54" fmla="*/ 1329 w 596"/>
                <a:gd name="T55" fmla="*/ 127 h 666"/>
                <a:gd name="T56" fmla="*/ 919 w 596"/>
                <a:gd name="T57" fmla="*/ 188 h 666"/>
                <a:gd name="T58" fmla="*/ 626 w 596"/>
                <a:gd name="T59" fmla="*/ 261 h 666"/>
                <a:gd name="T60" fmla="*/ 437 w 596"/>
                <a:gd name="T61" fmla="*/ 344 h 666"/>
                <a:gd name="T62" fmla="*/ 308 w 596"/>
                <a:gd name="T63" fmla="*/ 428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0397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0399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>
                <a:latin typeface="+mn-lt"/>
              </a:defRPr>
            </a:lvl1pPr>
          </a:lstStyle>
          <a:p>
            <a:pPr>
              <a:defRPr/>
            </a:pPr>
            <a:fld id="{FA14F762-0AC1-4491-8FCE-653431DED085}" type="datetimeFigureOut">
              <a:rPr lang="ru-RU"/>
              <a:pPr>
                <a:defRPr/>
              </a:pPr>
              <a:t>18.07.2012</a:t>
            </a:fld>
            <a:endParaRPr lang="ru-RU"/>
          </a:p>
        </p:txBody>
      </p:sp>
      <p:sp>
        <p:nvSpPr>
          <p:cNvPr id="100400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0401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+mn-lt"/>
              </a:defRPr>
            </a:lvl1pPr>
          </a:lstStyle>
          <a:p>
            <a:pPr>
              <a:defRPr/>
            </a:pPr>
            <a:fld id="{B10DA39B-8EE6-49B4-8448-0DA3E44E2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4" r:id="rId1"/>
    <p:sldLayoutId id="2147484184" r:id="rId2"/>
    <p:sldLayoutId id="2147484185" r:id="rId3"/>
    <p:sldLayoutId id="2147484186" r:id="rId4"/>
    <p:sldLayoutId id="2147484187" r:id="rId5"/>
    <p:sldLayoutId id="2147484188" r:id="rId6"/>
    <p:sldLayoutId id="2147484189" r:id="rId7"/>
    <p:sldLayoutId id="2147484190" r:id="rId8"/>
    <p:sldLayoutId id="2147484191" r:id="rId9"/>
    <p:sldLayoutId id="2147484192" r:id="rId10"/>
    <p:sldLayoutId id="2147484193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_____Microsoft_Excel_97-20031.xls"/><Relationship Id="rId5" Type="http://schemas.openxmlformats.org/officeDocument/2006/relationships/oleObject" Target="../embeddings/oleObject1.bin"/><Relationship Id="rId4" Type="http://schemas.openxmlformats.org/officeDocument/2006/relationships/chart" Target="../charts/char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Прямоугольник 1"/>
          <p:cNvSpPr>
            <a:spLocks noChangeArrowheads="1"/>
          </p:cNvSpPr>
          <p:nvPr/>
        </p:nvSpPr>
        <p:spPr bwMode="auto">
          <a:xfrm>
            <a:off x="539750" y="1468809"/>
            <a:ext cx="8135937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SWOT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-анализ деятельности органов социальной защиты населения по результатам первого этапа реализации Стратегии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модернизации</a:t>
            </a:r>
          </a:p>
          <a:p>
            <a:pPr>
              <a:spcBef>
                <a:spcPct val="0"/>
              </a:spcBef>
              <a:defRPr/>
            </a:pPr>
            <a:endParaRPr lang="ru-RU" sz="28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1907704" y="5085184"/>
            <a:ext cx="5688632" cy="144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2000" b="1" dirty="0">
              <a:solidFill>
                <a:schemeClr val="accent6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None/>
              <a:defRPr/>
            </a:pPr>
            <a:endParaRPr lang="ru-RU" sz="1800" b="1" dirty="0" smtClean="0">
              <a:solidFill>
                <a:schemeClr val="accent6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lnSpc>
                <a:spcPct val="80000"/>
              </a:lnSpc>
              <a:spcBef>
                <a:spcPct val="100000"/>
              </a:spcBef>
              <a:buClr>
                <a:srgbClr val="000000"/>
              </a:buClr>
              <a:buFont typeface="Arial" charset="0"/>
              <a:buNone/>
              <a:defRPr/>
            </a:pPr>
            <a:r>
              <a:rPr lang="ru-RU" sz="1800" b="1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Екатеринбург,  2012</a:t>
            </a:r>
            <a:endParaRPr lang="ru-RU" sz="1800" b="1" dirty="0">
              <a:solidFill>
                <a:schemeClr val="accent6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750" y="34925"/>
            <a:ext cx="813593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Правительство Свердловской области</a:t>
            </a:r>
          </a:p>
          <a:p>
            <a:pPr>
              <a:defRPr/>
            </a:pPr>
            <a:r>
              <a:rPr lang="ru-RU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Министерство социальной политики Свердловской области</a:t>
            </a: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1367644" y="4149080"/>
            <a:ext cx="6768751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Лайковская Елена Эдуардовна,</a:t>
            </a:r>
            <a:r>
              <a:rPr 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начальник Управления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координации и стратегического развития</a:t>
            </a:r>
            <a:endParaRPr lang="ru-RU" sz="28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gerasimova\Pictures\Иннопром 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71561" y="-400966"/>
            <a:ext cx="4693964" cy="541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gerasimova\Pictures\Иннопром 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04" y="3234574"/>
            <a:ext cx="3738640" cy="331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Прямоугольник 1"/>
          <p:cNvSpPr>
            <a:spLocks noChangeArrowheads="1"/>
          </p:cNvSpPr>
          <p:nvPr/>
        </p:nvSpPr>
        <p:spPr bwMode="auto">
          <a:xfrm>
            <a:off x="357369" y="1124744"/>
            <a:ext cx="8574023" cy="2474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Модернизация системы социальной защиты населения – </a:t>
            </a: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от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социальной защиты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к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социальной политике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12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Модернизация системы социальной защиты населения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8229600" cy="186690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Министерства от 04.08.2010 г. № 481 «О создании комиссии по модернизации системы социальной защиты населения Свердловской области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2996952"/>
            <a:ext cx="8229600" cy="1866900"/>
          </a:xfrm>
        </p:spPr>
        <p:txBody>
          <a:bodyPr/>
          <a:lstStyle/>
          <a:p>
            <a:pPr lvl="0"/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от 09.11.2010 г № 652 «Об организации деятельности рабочих групп по разработке стратегических проектов в рамках стратегических направлений модернизации</a:t>
            </a:r>
          </a:p>
          <a:p>
            <a:endParaRPr lang="ru-RU" dirty="0"/>
          </a:p>
        </p:txBody>
      </p:sp>
      <p:sp>
        <p:nvSpPr>
          <p:cNvPr id="5" name="Текст 3"/>
          <p:cNvSpPr txBox="1">
            <a:spLocks/>
          </p:cNvSpPr>
          <p:nvPr/>
        </p:nvSpPr>
        <p:spPr bwMode="auto">
          <a:xfrm>
            <a:off x="539552" y="4653136"/>
            <a:ext cx="82296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Утверждены 5 стратегических направлений,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выработаны концепции стратегических направлений, формирования эффективных проектов</a:t>
            </a:r>
          </a:p>
        </p:txBody>
      </p:sp>
    </p:spTree>
    <p:extLst>
      <p:ext uri="{BB962C8B-B14F-4D97-AF65-F5344CB8AC3E}">
        <p14:creationId xmlns:p14="http://schemas.microsoft.com/office/powerpoint/2010/main" val="357226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250825" y="765175"/>
            <a:ext cx="86439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332" name="Rectangle 4"/>
          <p:cNvSpPr>
            <a:spLocks noChangeArrowheads="1"/>
          </p:cNvSpPr>
          <p:nvPr/>
        </p:nvSpPr>
        <p:spPr bwMode="auto">
          <a:xfrm>
            <a:off x="468313" y="115888"/>
            <a:ext cx="8229600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Технологические</a:t>
            </a:r>
            <a:r>
              <a:rPr 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мониторинга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модернизации</a:t>
            </a:r>
          </a:p>
        </p:txBody>
      </p:sp>
      <p:sp>
        <p:nvSpPr>
          <p:cNvPr id="355333" name="Rectangle 5"/>
          <p:cNvSpPr>
            <a:spLocks noChangeArrowheads="1"/>
          </p:cNvSpPr>
          <p:nvPr/>
        </p:nvSpPr>
        <p:spPr bwMode="auto">
          <a:xfrm>
            <a:off x="2895600" y="4267200"/>
            <a:ext cx="3200400" cy="1447800"/>
          </a:xfrm>
          <a:prstGeom prst="rect">
            <a:avLst/>
          </a:prstGeom>
          <a:gradFill rotWithShape="0">
            <a:gsLst>
              <a:gs pos="0">
                <a:srgbClr val="FF577F"/>
              </a:gs>
              <a:gs pos="50000">
                <a:srgbClr val="FF577F">
                  <a:gamma/>
                  <a:tint val="36471"/>
                  <a:invGamma/>
                </a:srgbClr>
              </a:gs>
              <a:gs pos="100000">
                <a:srgbClr val="FF577F"/>
              </a:gs>
            </a:gsLst>
            <a:lin ang="5400000" scaled="1"/>
          </a:gradFill>
          <a:ln w="38100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Проверка и внедрение</a:t>
            </a:r>
          </a:p>
        </p:txBody>
      </p:sp>
      <p:sp>
        <p:nvSpPr>
          <p:cNvPr id="355334" name="Oval 6"/>
          <p:cNvSpPr>
            <a:spLocks noChangeArrowheads="1"/>
          </p:cNvSpPr>
          <p:nvPr/>
        </p:nvSpPr>
        <p:spPr bwMode="auto">
          <a:xfrm>
            <a:off x="3452813" y="3343275"/>
            <a:ext cx="2089150" cy="1008063"/>
          </a:xfrm>
          <a:prstGeom prst="ellipse">
            <a:avLst/>
          </a:prstGeom>
          <a:gradFill rotWithShape="0">
            <a:gsLst>
              <a:gs pos="0">
                <a:srgbClr val="F3639D">
                  <a:gamma/>
                  <a:tint val="36471"/>
                  <a:invGamma/>
                </a:srgbClr>
              </a:gs>
              <a:gs pos="100000">
                <a:srgbClr val="F3639D"/>
              </a:gs>
            </a:gsLst>
            <a:lin ang="5400000" scaled="1"/>
          </a:gradFill>
          <a:ln w="38100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План</a:t>
            </a:r>
          </a:p>
        </p:txBody>
      </p:sp>
      <p:sp>
        <p:nvSpPr>
          <p:cNvPr id="355335" name="AutoShape 7"/>
          <p:cNvSpPr>
            <a:spLocks noChangeArrowheads="1"/>
          </p:cNvSpPr>
          <p:nvPr/>
        </p:nvSpPr>
        <p:spPr bwMode="auto">
          <a:xfrm>
            <a:off x="2438400" y="1219200"/>
            <a:ext cx="1066800" cy="762000"/>
          </a:xfrm>
          <a:custGeom>
            <a:avLst/>
            <a:gdLst>
              <a:gd name="G0" fmla="+- 12427 0 0"/>
              <a:gd name="G1" fmla="+- 4185 0 0"/>
              <a:gd name="G2" fmla="+- 12158 0 4185"/>
              <a:gd name="G3" fmla="+- G2 0 4185"/>
              <a:gd name="G4" fmla="*/ G3 32768 32059"/>
              <a:gd name="G5" fmla="*/ G4 1 2"/>
              <a:gd name="G6" fmla="+- 21600 0 12427"/>
              <a:gd name="G7" fmla="*/ G6 4185 6079"/>
              <a:gd name="G8" fmla="+- G7 12427 0"/>
              <a:gd name="T0" fmla="*/ 12427 w 21600"/>
              <a:gd name="T1" fmla="*/ 0 h 21600"/>
              <a:gd name="T2" fmla="*/ 12427 w 21600"/>
              <a:gd name="T3" fmla="*/ 12158 h 21600"/>
              <a:gd name="T4" fmla="*/ 1936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2427" y="0"/>
                </a:lnTo>
                <a:lnTo>
                  <a:pt x="12427" y="4185"/>
                </a:lnTo>
                <a:cubicBezTo>
                  <a:pt x="5564" y="4185"/>
                  <a:pt x="0" y="7755"/>
                  <a:pt x="0" y="12158"/>
                </a:cubicBezTo>
                <a:lnTo>
                  <a:pt x="0" y="21600"/>
                </a:lnTo>
                <a:lnTo>
                  <a:pt x="3872" y="21600"/>
                </a:lnTo>
                <a:lnTo>
                  <a:pt x="3872" y="12158"/>
                </a:lnTo>
                <a:cubicBezTo>
                  <a:pt x="3872" y="9847"/>
                  <a:pt x="7702" y="7973"/>
                  <a:pt x="12427" y="7973"/>
                </a:cubicBezTo>
                <a:lnTo>
                  <a:pt x="12427" y="12158"/>
                </a:lnTo>
                <a:close/>
              </a:path>
            </a:pathLst>
          </a:custGeom>
          <a:gradFill rotWithShape="0">
            <a:gsLst>
              <a:gs pos="0">
                <a:srgbClr val="66FF33"/>
              </a:gs>
              <a:gs pos="100000">
                <a:srgbClr val="66FF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5336" name="AutoShape 8"/>
          <p:cNvSpPr>
            <a:spLocks noChangeArrowheads="1"/>
          </p:cNvSpPr>
          <p:nvPr/>
        </p:nvSpPr>
        <p:spPr bwMode="auto">
          <a:xfrm flipH="1">
            <a:off x="3810000" y="2565400"/>
            <a:ext cx="3276600" cy="787400"/>
          </a:xfrm>
          <a:prstGeom prst="curvedDownArrow">
            <a:avLst>
              <a:gd name="adj1" fmla="val 47046"/>
              <a:gd name="adj2" fmla="val 174466"/>
              <a:gd name="adj3" fmla="val 59824"/>
            </a:avLst>
          </a:prstGeom>
          <a:gradFill rotWithShape="0">
            <a:gsLst>
              <a:gs pos="0">
                <a:srgbClr val="3366CC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5337" name="Rectangle 9"/>
          <p:cNvSpPr>
            <a:spLocks noChangeArrowheads="1"/>
          </p:cNvSpPr>
          <p:nvPr/>
        </p:nvSpPr>
        <p:spPr bwMode="auto">
          <a:xfrm>
            <a:off x="228600" y="1772816"/>
            <a:ext cx="2952750" cy="1579984"/>
          </a:xfrm>
          <a:prstGeom prst="rect">
            <a:avLst/>
          </a:prstGeom>
          <a:gradFill rotWithShape="0">
            <a:gsLst>
              <a:gs pos="0">
                <a:srgbClr val="70F95D"/>
              </a:gs>
              <a:gs pos="50000">
                <a:srgbClr val="70F95D">
                  <a:gamma/>
                  <a:tint val="36471"/>
                  <a:invGamma/>
                </a:srgbClr>
              </a:gs>
              <a:gs pos="100000">
                <a:srgbClr val="70F95D"/>
              </a:gs>
            </a:gsLst>
            <a:lin ang="5400000" scaled="1"/>
          </a:gradFill>
          <a:ln w="38100">
            <a:solidFill>
              <a:srgbClr val="1CD03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Анализ, </a:t>
            </a: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выявление отклонений и «слабых мест» в системе</a:t>
            </a:r>
          </a:p>
          <a:p>
            <a:pPr algn="ctr"/>
            <a:endParaRPr lang="ru-RU" sz="2800" b="1" dirty="0"/>
          </a:p>
        </p:txBody>
      </p:sp>
      <p:sp>
        <p:nvSpPr>
          <p:cNvPr id="355338" name="Rectangle 10"/>
          <p:cNvSpPr>
            <a:spLocks noChangeArrowheads="1"/>
          </p:cNvSpPr>
          <p:nvPr/>
        </p:nvSpPr>
        <p:spPr bwMode="auto">
          <a:xfrm>
            <a:off x="3492500" y="766764"/>
            <a:ext cx="2592388" cy="1509712"/>
          </a:xfrm>
          <a:prstGeom prst="rect">
            <a:avLst/>
          </a:prstGeom>
          <a:gradFill rotWithShape="0">
            <a:gsLst>
              <a:gs pos="0">
                <a:srgbClr val="94BCFC"/>
              </a:gs>
              <a:gs pos="50000">
                <a:srgbClr val="94BCFC">
                  <a:gamma/>
                  <a:tint val="48627"/>
                  <a:invGamma/>
                </a:srgbClr>
              </a:gs>
              <a:gs pos="100000">
                <a:srgbClr val="94BCFC"/>
              </a:gs>
            </a:gsLst>
            <a:lin ang="5400000" scaled="1"/>
          </a:gradFill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 dirty="0"/>
              <a:t>Определение причин отклонений и «управляемых» факторов</a:t>
            </a:r>
          </a:p>
        </p:txBody>
      </p:sp>
      <p:sp>
        <p:nvSpPr>
          <p:cNvPr id="355339" name="Rectangle 11"/>
          <p:cNvSpPr>
            <a:spLocks noChangeArrowheads="1"/>
          </p:cNvSpPr>
          <p:nvPr/>
        </p:nvSpPr>
        <p:spPr bwMode="auto">
          <a:xfrm>
            <a:off x="6705600" y="1905000"/>
            <a:ext cx="2209800" cy="1524000"/>
          </a:xfrm>
          <a:prstGeom prst="rect">
            <a:avLst/>
          </a:prstGeom>
          <a:gradFill rotWithShape="1">
            <a:gsLst>
              <a:gs pos="0">
                <a:srgbClr val="3366CC"/>
              </a:gs>
              <a:gs pos="50000">
                <a:srgbClr val="3366CC">
                  <a:gamma/>
                  <a:tint val="22353"/>
                  <a:invGamma/>
                </a:srgbClr>
              </a:gs>
              <a:gs pos="100000">
                <a:srgbClr val="3366CC"/>
              </a:gs>
            </a:gsLst>
            <a:lin ang="5400000" scaled="1"/>
          </a:gradFill>
          <a:ln w="2857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Разработка действий по улучшению качества</a:t>
            </a:r>
          </a:p>
        </p:txBody>
      </p:sp>
      <p:sp>
        <p:nvSpPr>
          <p:cNvPr id="355340" name="Oval 12"/>
          <p:cNvSpPr>
            <a:spLocks noChangeArrowheads="1"/>
          </p:cNvSpPr>
          <p:nvPr/>
        </p:nvSpPr>
        <p:spPr bwMode="auto">
          <a:xfrm>
            <a:off x="862013" y="4486275"/>
            <a:ext cx="2089150" cy="1008063"/>
          </a:xfrm>
          <a:prstGeom prst="ellipse">
            <a:avLst/>
          </a:prstGeom>
          <a:gradFill rotWithShape="0">
            <a:gsLst>
              <a:gs pos="0">
                <a:srgbClr val="F3639D">
                  <a:gamma/>
                  <a:tint val="36471"/>
                  <a:invGamma/>
                </a:srgbClr>
              </a:gs>
              <a:gs pos="100000">
                <a:srgbClr val="F3639D"/>
              </a:gs>
            </a:gsLst>
            <a:lin ang="0" scaled="1"/>
          </a:gradFill>
          <a:ln w="38100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Действие</a:t>
            </a:r>
          </a:p>
        </p:txBody>
      </p:sp>
      <p:sp>
        <p:nvSpPr>
          <p:cNvPr id="355341" name="Oval 13"/>
          <p:cNvSpPr>
            <a:spLocks noChangeArrowheads="1"/>
          </p:cNvSpPr>
          <p:nvPr/>
        </p:nvSpPr>
        <p:spPr bwMode="auto">
          <a:xfrm>
            <a:off x="6019800" y="4495800"/>
            <a:ext cx="2368624" cy="1008063"/>
          </a:xfrm>
          <a:prstGeom prst="ellipse">
            <a:avLst/>
          </a:prstGeom>
          <a:gradFill rotWithShape="0">
            <a:gsLst>
              <a:gs pos="0">
                <a:srgbClr val="F3639D"/>
              </a:gs>
              <a:gs pos="100000">
                <a:srgbClr val="F3639D">
                  <a:gamma/>
                  <a:tint val="36471"/>
                  <a:invGamma/>
                </a:srgbClr>
              </a:gs>
            </a:gsLst>
            <a:lin ang="0" scaled="1"/>
          </a:gradFill>
          <a:ln w="38100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Испытание</a:t>
            </a:r>
          </a:p>
        </p:txBody>
      </p:sp>
      <p:sp>
        <p:nvSpPr>
          <p:cNvPr id="355342" name="AutoShape 14"/>
          <p:cNvSpPr>
            <a:spLocks noChangeArrowheads="1"/>
          </p:cNvSpPr>
          <p:nvPr/>
        </p:nvSpPr>
        <p:spPr bwMode="auto">
          <a:xfrm rot="5400000">
            <a:off x="7010400" y="457200"/>
            <a:ext cx="533400" cy="2362200"/>
          </a:xfrm>
          <a:custGeom>
            <a:avLst/>
            <a:gdLst>
              <a:gd name="G0" fmla="+- 14978 0 0"/>
              <a:gd name="G1" fmla="+- 4521 0 0"/>
              <a:gd name="G2" fmla="+- 12158 0 4521"/>
              <a:gd name="G3" fmla="+- G2 0 4521"/>
              <a:gd name="G4" fmla="*/ G3 32768 32059"/>
              <a:gd name="G5" fmla="*/ G4 1 2"/>
              <a:gd name="G6" fmla="+- 21600 0 14978"/>
              <a:gd name="G7" fmla="*/ G6 4521 6079"/>
              <a:gd name="G8" fmla="+- G7 14978 0"/>
              <a:gd name="T0" fmla="*/ 14978 w 21600"/>
              <a:gd name="T1" fmla="*/ 0 h 21600"/>
              <a:gd name="T2" fmla="*/ 14978 w 21600"/>
              <a:gd name="T3" fmla="*/ 12158 h 21600"/>
              <a:gd name="T4" fmla="*/ 1593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4978" y="0"/>
                </a:lnTo>
                <a:lnTo>
                  <a:pt x="14978" y="4521"/>
                </a:lnTo>
                <a:lnTo>
                  <a:pt x="12427" y="4521"/>
                </a:lnTo>
                <a:cubicBezTo>
                  <a:pt x="5564" y="4521"/>
                  <a:pt x="0" y="7940"/>
                  <a:pt x="0" y="12158"/>
                </a:cubicBezTo>
                <a:lnTo>
                  <a:pt x="0" y="21600"/>
                </a:lnTo>
                <a:lnTo>
                  <a:pt x="3185" y="21600"/>
                </a:lnTo>
                <a:lnTo>
                  <a:pt x="3185" y="12158"/>
                </a:lnTo>
                <a:cubicBezTo>
                  <a:pt x="3185" y="9661"/>
                  <a:pt x="7323" y="7637"/>
                  <a:pt x="12427" y="7637"/>
                </a:cubicBezTo>
                <a:lnTo>
                  <a:pt x="14978" y="7637"/>
                </a:lnTo>
                <a:lnTo>
                  <a:pt x="14978" y="12158"/>
                </a:lnTo>
                <a:close/>
              </a:path>
            </a:pathLst>
          </a:custGeom>
          <a:gradFill rotWithShape="0">
            <a:gsLst>
              <a:gs pos="0">
                <a:srgbClr val="66FFFF"/>
              </a:gs>
              <a:gs pos="100000">
                <a:schemeClr val="accent2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55343" name="Group 15"/>
          <p:cNvGrpSpPr>
            <a:grpSpLocks/>
          </p:cNvGrpSpPr>
          <p:nvPr/>
        </p:nvGrpSpPr>
        <p:grpSpPr bwMode="auto">
          <a:xfrm>
            <a:off x="1290638" y="3581400"/>
            <a:ext cx="6481762" cy="2819400"/>
            <a:chOff x="813" y="2256"/>
            <a:chExt cx="4083" cy="1776"/>
          </a:xfrm>
        </p:grpSpPr>
        <p:sp>
          <p:nvSpPr>
            <p:cNvPr id="355344" name="AutoShape 16"/>
            <p:cNvSpPr>
              <a:spLocks noChangeArrowheads="1"/>
            </p:cNvSpPr>
            <p:nvPr/>
          </p:nvSpPr>
          <p:spPr bwMode="auto">
            <a:xfrm flipH="1" flipV="1">
              <a:off x="3504" y="3456"/>
              <a:ext cx="1056" cy="576"/>
            </a:xfrm>
            <a:custGeom>
              <a:avLst/>
              <a:gdLst>
                <a:gd name="G0" fmla="+- 15480 0 0"/>
                <a:gd name="G1" fmla="+- 4950 0 0"/>
                <a:gd name="G2" fmla="+- 12158 0 4950"/>
                <a:gd name="G3" fmla="+- G2 0 4950"/>
                <a:gd name="G4" fmla="*/ G3 32768 32059"/>
                <a:gd name="G5" fmla="*/ G4 1 2"/>
                <a:gd name="G6" fmla="+- 21600 0 15480"/>
                <a:gd name="G7" fmla="*/ G6 4950 6079"/>
                <a:gd name="G8" fmla="+- G7 15480 0"/>
                <a:gd name="T0" fmla="*/ 15480 w 21600"/>
                <a:gd name="T1" fmla="*/ 0 h 21600"/>
                <a:gd name="T2" fmla="*/ 15480 w 21600"/>
                <a:gd name="T3" fmla="*/ 12158 h 21600"/>
                <a:gd name="T4" fmla="*/ 1154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480" y="0"/>
                  </a:lnTo>
                  <a:lnTo>
                    <a:pt x="15480" y="4950"/>
                  </a:lnTo>
                  <a:lnTo>
                    <a:pt x="12427" y="4950"/>
                  </a:lnTo>
                  <a:cubicBezTo>
                    <a:pt x="5564" y="4950"/>
                    <a:pt x="0" y="8177"/>
                    <a:pt x="0" y="12158"/>
                  </a:cubicBezTo>
                  <a:lnTo>
                    <a:pt x="0" y="21600"/>
                  </a:lnTo>
                  <a:lnTo>
                    <a:pt x="2308" y="21600"/>
                  </a:lnTo>
                  <a:lnTo>
                    <a:pt x="2308" y="12158"/>
                  </a:lnTo>
                  <a:cubicBezTo>
                    <a:pt x="2308" y="9424"/>
                    <a:pt x="6838" y="7208"/>
                    <a:pt x="12427" y="7208"/>
                  </a:cubicBezTo>
                  <a:lnTo>
                    <a:pt x="15480" y="7208"/>
                  </a:lnTo>
                  <a:lnTo>
                    <a:pt x="15480" y="12158"/>
                  </a:lnTo>
                  <a:close/>
                </a:path>
              </a:pathLst>
            </a:custGeom>
            <a:gradFill rotWithShape="0">
              <a:gsLst>
                <a:gs pos="0">
                  <a:srgbClr val="FF99CC"/>
                </a:gs>
                <a:gs pos="100000">
                  <a:srgbClr val="FF6600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5345" name="AutoShape 17"/>
            <p:cNvSpPr>
              <a:spLocks noChangeArrowheads="1"/>
            </p:cNvSpPr>
            <p:nvPr/>
          </p:nvSpPr>
          <p:spPr bwMode="auto">
            <a:xfrm>
              <a:off x="1152" y="2256"/>
              <a:ext cx="1008" cy="576"/>
            </a:xfrm>
            <a:custGeom>
              <a:avLst/>
              <a:gdLst>
                <a:gd name="G0" fmla="+- 15480 0 0"/>
                <a:gd name="G1" fmla="+- 4950 0 0"/>
                <a:gd name="G2" fmla="+- 12158 0 4950"/>
                <a:gd name="G3" fmla="+- G2 0 4950"/>
                <a:gd name="G4" fmla="*/ G3 32768 32059"/>
                <a:gd name="G5" fmla="*/ G4 1 2"/>
                <a:gd name="G6" fmla="+- 21600 0 15480"/>
                <a:gd name="G7" fmla="*/ G6 4950 6079"/>
                <a:gd name="G8" fmla="+- G7 15480 0"/>
                <a:gd name="T0" fmla="*/ 15480 w 21600"/>
                <a:gd name="T1" fmla="*/ 0 h 21600"/>
                <a:gd name="T2" fmla="*/ 15480 w 21600"/>
                <a:gd name="T3" fmla="*/ 12158 h 21600"/>
                <a:gd name="T4" fmla="*/ 1154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480" y="0"/>
                  </a:lnTo>
                  <a:lnTo>
                    <a:pt x="15480" y="4950"/>
                  </a:lnTo>
                  <a:lnTo>
                    <a:pt x="12427" y="4950"/>
                  </a:lnTo>
                  <a:cubicBezTo>
                    <a:pt x="5564" y="4950"/>
                    <a:pt x="0" y="8177"/>
                    <a:pt x="0" y="12158"/>
                  </a:cubicBezTo>
                  <a:lnTo>
                    <a:pt x="0" y="21600"/>
                  </a:lnTo>
                  <a:lnTo>
                    <a:pt x="2308" y="21600"/>
                  </a:lnTo>
                  <a:lnTo>
                    <a:pt x="2308" y="12158"/>
                  </a:lnTo>
                  <a:cubicBezTo>
                    <a:pt x="2308" y="9424"/>
                    <a:pt x="6838" y="7208"/>
                    <a:pt x="12427" y="7208"/>
                  </a:cubicBezTo>
                  <a:lnTo>
                    <a:pt x="15480" y="7208"/>
                  </a:lnTo>
                  <a:lnTo>
                    <a:pt x="15480" y="12158"/>
                  </a:lnTo>
                  <a:close/>
                </a:path>
              </a:pathLst>
            </a:custGeom>
            <a:gradFill rotWithShape="0">
              <a:gsLst>
                <a:gs pos="0">
                  <a:srgbClr val="FF6600"/>
                </a:gs>
                <a:gs pos="100000">
                  <a:srgbClr val="FF99CC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5346" name="AutoShape 18"/>
            <p:cNvSpPr>
              <a:spLocks noChangeArrowheads="1"/>
            </p:cNvSpPr>
            <p:nvPr/>
          </p:nvSpPr>
          <p:spPr bwMode="auto">
            <a:xfrm rot="-5387265" flipH="1" flipV="1">
              <a:off x="3984" y="1920"/>
              <a:ext cx="432" cy="1392"/>
            </a:xfrm>
            <a:custGeom>
              <a:avLst/>
              <a:gdLst>
                <a:gd name="G0" fmla="+- 15479 0 0"/>
                <a:gd name="G1" fmla="+- 5165 0 0"/>
                <a:gd name="G2" fmla="+- 12158 0 5165"/>
                <a:gd name="G3" fmla="+- G2 0 5165"/>
                <a:gd name="G4" fmla="*/ G3 32768 32059"/>
                <a:gd name="G5" fmla="*/ G4 1 2"/>
                <a:gd name="G6" fmla="+- 21600 0 15479"/>
                <a:gd name="G7" fmla="*/ G6 5165 6079"/>
                <a:gd name="G8" fmla="+- G7 15479 0"/>
                <a:gd name="T0" fmla="*/ 15479 w 21600"/>
                <a:gd name="T1" fmla="*/ 0 h 21600"/>
                <a:gd name="T2" fmla="*/ 15479 w 21600"/>
                <a:gd name="T3" fmla="*/ 12158 h 21600"/>
                <a:gd name="T4" fmla="*/ 934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479" y="0"/>
                  </a:lnTo>
                  <a:lnTo>
                    <a:pt x="15479" y="5165"/>
                  </a:lnTo>
                  <a:lnTo>
                    <a:pt x="12427" y="5165"/>
                  </a:lnTo>
                  <a:cubicBezTo>
                    <a:pt x="5564" y="5165"/>
                    <a:pt x="0" y="8296"/>
                    <a:pt x="0" y="12158"/>
                  </a:cubicBezTo>
                  <a:lnTo>
                    <a:pt x="0" y="21600"/>
                  </a:lnTo>
                  <a:lnTo>
                    <a:pt x="1868" y="21600"/>
                  </a:lnTo>
                  <a:lnTo>
                    <a:pt x="1868" y="12158"/>
                  </a:lnTo>
                  <a:cubicBezTo>
                    <a:pt x="1868" y="9305"/>
                    <a:pt x="6595" y="6993"/>
                    <a:pt x="12427" y="6993"/>
                  </a:cubicBezTo>
                  <a:lnTo>
                    <a:pt x="15479" y="6993"/>
                  </a:lnTo>
                  <a:lnTo>
                    <a:pt x="15479" y="12158"/>
                  </a:lnTo>
                  <a:close/>
                </a:path>
              </a:pathLst>
            </a:custGeom>
            <a:gradFill rotWithShape="0">
              <a:gsLst>
                <a:gs pos="0">
                  <a:srgbClr val="FF6600"/>
                </a:gs>
                <a:gs pos="100000">
                  <a:srgbClr val="FF99CC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5347" name="AutoShape 19"/>
            <p:cNvSpPr>
              <a:spLocks noChangeArrowheads="1"/>
            </p:cNvSpPr>
            <p:nvPr/>
          </p:nvSpPr>
          <p:spPr bwMode="auto">
            <a:xfrm rot="-5387265">
              <a:off x="1289" y="2980"/>
              <a:ext cx="442" cy="1394"/>
            </a:xfrm>
            <a:custGeom>
              <a:avLst/>
              <a:gdLst>
                <a:gd name="G0" fmla="+- 15479 0 0"/>
                <a:gd name="G1" fmla="+- 5165 0 0"/>
                <a:gd name="G2" fmla="+- 12158 0 5165"/>
                <a:gd name="G3" fmla="+- G2 0 5165"/>
                <a:gd name="G4" fmla="*/ G3 32768 32059"/>
                <a:gd name="G5" fmla="*/ G4 1 2"/>
                <a:gd name="G6" fmla="+- 21600 0 15479"/>
                <a:gd name="G7" fmla="*/ G6 5165 6079"/>
                <a:gd name="G8" fmla="+- G7 15479 0"/>
                <a:gd name="T0" fmla="*/ 15479 w 21600"/>
                <a:gd name="T1" fmla="*/ 0 h 21600"/>
                <a:gd name="T2" fmla="*/ 15479 w 21600"/>
                <a:gd name="T3" fmla="*/ 12158 h 21600"/>
                <a:gd name="T4" fmla="*/ 934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479" y="0"/>
                  </a:lnTo>
                  <a:lnTo>
                    <a:pt x="15479" y="5165"/>
                  </a:lnTo>
                  <a:lnTo>
                    <a:pt x="12427" y="5165"/>
                  </a:lnTo>
                  <a:cubicBezTo>
                    <a:pt x="5564" y="5165"/>
                    <a:pt x="0" y="8296"/>
                    <a:pt x="0" y="12158"/>
                  </a:cubicBezTo>
                  <a:lnTo>
                    <a:pt x="0" y="21600"/>
                  </a:lnTo>
                  <a:lnTo>
                    <a:pt x="1868" y="21600"/>
                  </a:lnTo>
                  <a:lnTo>
                    <a:pt x="1868" y="12158"/>
                  </a:lnTo>
                  <a:cubicBezTo>
                    <a:pt x="1868" y="9305"/>
                    <a:pt x="6595" y="6993"/>
                    <a:pt x="12427" y="6993"/>
                  </a:cubicBezTo>
                  <a:lnTo>
                    <a:pt x="15479" y="6993"/>
                  </a:lnTo>
                  <a:lnTo>
                    <a:pt x="15479" y="12158"/>
                  </a:lnTo>
                  <a:close/>
                </a:path>
              </a:pathLst>
            </a:custGeom>
            <a:gradFill rotWithShape="0">
              <a:gsLst>
                <a:gs pos="0">
                  <a:srgbClr val="FF99CC"/>
                </a:gs>
                <a:gs pos="100000">
                  <a:srgbClr val="FF6600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55348" name="Oval 20"/>
          <p:cNvSpPr>
            <a:spLocks noChangeArrowheads="1"/>
          </p:cNvSpPr>
          <p:nvPr/>
        </p:nvSpPr>
        <p:spPr bwMode="auto">
          <a:xfrm>
            <a:off x="3452813" y="5629275"/>
            <a:ext cx="2089150" cy="1008063"/>
          </a:xfrm>
          <a:prstGeom prst="ellipse">
            <a:avLst/>
          </a:prstGeom>
          <a:gradFill rotWithShape="0">
            <a:gsLst>
              <a:gs pos="0">
                <a:srgbClr val="F3639D"/>
              </a:gs>
              <a:gs pos="100000">
                <a:srgbClr val="F3639D">
                  <a:gamma/>
                  <a:tint val="36471"/>
                  <a:invGamma/>
                </a:srgbClr>
              </a:gs>
            </a:gsLst>
            <a:lin ang="5400000" scaled="1"/>
          </a:gradFill>
          <a:ln w="38100">
            <a:solidFill>
              <a:srgbClr val="99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Анализ</a:t>
            </a:r>
          </a:p>
        </p:txBody>
      </p:sp>
    </p:spTree>
    <p:extLst>
      <p:ext uri="{BB962C8B-B14F-4D97-AF65-F5344CB8AC3E}">
        <p14:creationId xmlns:p14="http://schemas.microsoft.com/office/powerpoint/2010/main" val="186707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5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5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5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5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5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5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5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5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5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5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5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5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5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5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3" grpId="0" animBg="1" autoUpdateAnimBg="0"/>
      <p:bldP spid="355334" grpId="0" animBg="1" autoUpdateAnimBg="0"/>
      <p:bldP spid="355335" grpId="0" animBg="1"/>
      <p:bldP spid="355336" grpId="0" animBg="1"/>
      <p:bldP spid="355338" grpId="0" animBg="1" autoUpdateAnimBg="0"/>
      <p:bldP spid="355339" grpId="0" animBg="1" autoUpdateAnimBg="0"/>
      <p:bldP spid="355340" grpId="0" animBg="1" autoUpdateAnimBg="0"/>
      <p:bldP spid="355341" grpId="0" animBg="1" autoUpdateAnimBg="0"/>
      <p:bldP spid="355342" grpId="0" animBg="1"/>
      <p:bldP spid="355348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16632"/>
            <a:ext cx="9324975" cy="935955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en-US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SWOT</a:t>
            </a: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-анализ системы показал: </a:t>
            </a:r>
          </a:p>
        </p:txBody>
      </p:sp>
      <p:sp>
        <p:nvSpPr>
          <p:cNvPr id="4352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536" y="836712"/>
            <a:ext cx="8540750" cy="5805264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Сильные стороны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социально-ориентированный бюджет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Свердловской области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разветвленная сеть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управлений и учреждений системы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сформированная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действенная система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осуществления выплат и пособий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широкий спектр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предоставляемых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высокий уровень 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взаимодействия с общественными организациями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успешной реализации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 и проектов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социальной направленности</a:t>
            </a:r>
          </a:p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достаточно высокий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квалификации</a:t>
            </a:r>
            <a:r>
              <a:rPr lang="ru-RU" sz="28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управленческих кадров</a:t>
            </a:r>
          </a:p>
        </p:txBody>
      </p:sp>
    </p:spTree>
    <p:extLst>
      <p:ext uri="{BB962C8B-B14F-4D97-AF65-F5344CB8AC3E}">
        <p14:creationId xmlns:p14="http://schemas.microsoft.com/office/powerpoint/2010/main" val="194879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404664"/>
            <a:ext cx="8762367" cy="6453336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Слабые стороны: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недостаточная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доступность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 для части потребителей (отсутствие пошаговой доступности)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высокая разноплановая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нагрузка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систему, ежегодное увеличение возлагаемых полномочий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недостаточное использование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современных технологий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социального обслуживания, а также информационных технологий, в </a:t>
            </a:r>
            <a:r>
              <a:rPr lang="ru-RU" sz="2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т.ч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электронных услуг, современных программных продуктов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недостаточность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материально-технической базы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иных ресурсов системы социальной защиты населения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недостаточная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унификация подходов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организации работы и оказанию социальных услуг в учреждениях социального обслуживания населения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недостаточность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нормативной правовой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базы для сотрудничества с НКО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интеграция инвалидов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общество в силу сложившейся общественной и социальной инфраструктуры</a:t>
            </a:r>
          </a:p>
          <a:p>
            <a:pPr>
              <a:lnSpc>
                <a:spcPct val="80000"/>
              </a:lnSpc>
            </a:pP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недостаточный уровень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информационной открытости</a:t>
            </a:r>
            <a:r>
              <a:rPr lang="ru-RU" sz="23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системы социальной защиты населения</a:t>
            </a: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07504" y="-315416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SWOT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-анализ системы показал: </a:t>
            </a:r>
          </a:p>
        </p:txBody>
      </p:sp>
    </p:spTree>
    <p:extLst>
      <p:ext uri="{BB962C8B-B14F-4D97-AF65-F5344CB8AC3E}">
        <p14:creationId xmlns:p14="http://schemas.microsoft.com/office/powerpoint/2010/main" val="418568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836712"/>
            <a:ext cx="8762367" cy="602128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ru-RU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07503" y="37281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Недостаточная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доступность услуг для части потребителей (отсутствие пошаговой доступности)</a:t>
            </a: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437698"/>
              </p:ext>
            </p:extLst>
          </p:nvPr>
        </p:nvGraphicFramePr>
        <p:xfrm>
          <a:off x="107502" y="836710"/>
          <a:ext cx="8856986" cy="60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8493"/>
                <a:gridCol w="4428493"/>
              </a:tblGrid>
              <a:tr h="648074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757069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Новый сайт МСЗН  </a:t>
                      </a:r>
                      <a:br>
                        <a:rPr lang="ru-RU" sz="18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по адресу:   </a:t>
                      </a:r>
                      <a:r>
                        <a:rPr lang="en-US" sz="1800" b="1" u="sng" dirty="0" err="1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minszn</a:t>
                      </a:r>
                      <a:r>
                        <a:rPr lang="ru-RU" sz="1800" b="1" u="sng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r>
                        <a:rPr lang="en-US" sz="1800" b="1" u="sng" dirty="0" err="1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midural</a:t>
                      </a:r>
                      <a:r>
                        <a:rPr lang="ru-RU" sz="1800" b="1" u="sng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r>
                        <a:rPr lang="en-US" sz="1800" b="1" u="sng" dirty="0" err="1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ru</a:t>
                      </a:r>
                      <a:endParaRPr lang="ru-RU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Развитие официального сайта Министерства </a:t>
                      </a:r>
                      <a:r>
                        <a:rPr lang="en-US" sz="1600" b="1" u="sng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minszn.midural.ru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   как важного ресурса укрепления имиджа и    информационной открытости системы    социальной защиты населения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909308">
                <a:tc rowSpan="2"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Создание 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страниц </a:t>
                      </a:r>
                      <a:r>
                        <a:rPr lang="ru-RU" sz="1600" b="1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территориальных управлений социальной защиты населения и учреждений</a:t>
                      </a:r>
                      <a:r>
                        <a:rPr lang="ru-RU" sz="1600" b="1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социального обслуживания населения на сайте Министерства</a:t>
                      </a:r>
                      <a:endParaRPr lang="ru-RU" sz="1600" b="1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8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Актуализация информации </a:t>
                      </a:r>
                      <a:r>
                        <a:rPr lang="ru-RU" sz="16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на официальном сайте Министерства, страницах территориальных управлений социальной защиты населения и учреждений социального обслуживания населения на сайте Министерства, </a:t>
                      </a:r>
                      <a:r>
                        <a:rPr lang="ru-RU" sz="1600" b="1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официальных сайтах ТУСЗН и ГУСОН</a:t>
                      </a:r>
                      <a:r>
                        <a:rPr lang="ru-RU" sz="1600" b="1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090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Создание сайтов </a:t>
                      </a:r>
                      <a:r>
                        <a:rPr lang="ru-RU" dirty="0" smtClean="0"/>
                        <a:t>территориальных управлений социальной защиты населения и учреждений</a:t>
                      </a:r>
                      <a:r>
                        <a:rPr lang="ru-RU" baseline="0" dirty="0" smtClean="0"/>
                        <a:t> социального обслуживания населения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3433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Размещение</a:t>
                      </a:r>
                      <a:r>
                        <a:rPr lang="ru-RU" sz="1600" b="1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информации о 18 государственных услугах, </a:t>
                      </a:r>
                      <a:r>
                        <a:rPr lang="ru-RU" sz="1600" b="1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предоставляемых в электронном виде на </a:t>
                      </a:r>
                      <a:r>
                        <a:rPr lang="ru-RU" sz="16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портале государственных услуг Российской Федерации </a:t>
                      </a:r>
                      <a:r>
                        <a:rPr lang="ru-RU" sz="1600" b="1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http://www.gosuslugi.ru</a:t>
                      </a:r>
                      <a:r>
                        <a:rPr lang="ru-RU" sz="16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ru-RU" sz="16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Перевод услуг в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электронный вид</a:t>
                      </a:r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осуществление межведомственного взаимодействия 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751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836712"/>
            <a:ext cx="8762367" cy="6021288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07503" y="37281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Высокая разноплановая нагрузка на систему, ежегодное увеличение возлагаемых полномочий</a:t>
            </a: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513594"/>
              </p:ext>
            </p:extLst>
          </p:nvPr>
        </p:nvGraphicFramePr>
        <p:xfrm>
          <a:off x="133629" y="683672"/>
          <a:ext cx="8784978" cy="635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9"/>
                <a:gridCol w="4392489"/>
              </a:tblGrid>
              <a:tr h="610152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35336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Разработка Справочно-информационной  системы в сети Интернет </a:t>
                      </a:r>
                      <a:r>
                        <a:rPr lang="en-US" sz="1800" b="1" u="sng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www.uralsocinform.ru</a:t>
                      </a:r>
                      <a:endParaRPr lang="ru-RU" sz="1800" b="1" kern="1200" dirty="0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и развитие Справочно-информационной системы в сети Интернет   </a:t>
                      </a:r>
                      <a:r>
                        <a:rPr lang="en-US" sz="1800" b="1" u="sng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www.uralsocinform.ru</a:t>
                      </a:r>
                      <a:endParaRPr lang="ru-RU" sz="1800" b="1" u="sng" kern="1200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59337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Внедрение автоматизированной информационной системы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«Адресная социальная помощь» 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(АС АСП) </a:t>
                      </a:r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Развитие автоматизированной информационной системы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«Адресная социальная помощь»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(АС АСП) , обеспечение функционирования подсистем АС АСП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5644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АРМ социального работника</a:t>
                      </a:r>
                    </a:p>
                    <a:p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Развитие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АРМ социального работника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в целях  обеспечения персонифицированного учета граждан,  получивших социальные услуги, оказываемые учреждениями социального обслуживания населения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2050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системы электронного документооборота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Обеспечение функционирования и развитие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системы электронного документооборота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619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6771" y="1196752"/>
            <a:ext cx="8715709" cy="5256584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-6045" y="163716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Недостаточное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использование современных технологий социального обслуживания,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информационных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технологий,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современных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программных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продуктов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818801"/>
              </p:ext>
            </p:extLst>
          </p:nvPr>
        </p:nvGraphicFramePr>
        <p:xfrm>
          <a:off x="122737" y="1093789"/>
          <a:ext cx="8870436" cy="5738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5218"/>
                <a:gridCol w="4435218"/>
              </a:tblGrid>
              <a:tr h="529130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941985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и развитие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бригадного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метода и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участковой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формы социального обслуживания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Внедрение инновационных принципов организации  социального  обслуживания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741784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технологии «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Социальная поликлиника</a:t>
                      </a:r>
                      <a:r>
                        <a:rPr lang="ru-RU" dirty="0" smtClean="0"/>
                        <a:t>»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Увеличение количества учреждений, внедривших технологию «Социальная поликлиника»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0995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Внедрение автоматизированной информационной системы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«Адресная социальная помощь» 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(АС АСП) 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Развитие автоматизированной информационной системы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«Адресная социальная помощь»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(АС АСП) , обеспечение функционирования подсистем АС АСП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0995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</a:t>
                      </a: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АРМ социального работника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Развитие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АРМ социального работника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в целях  обеспечения персонифицированного учета граждан,  получивших социальные услуги, оказываемые учреждениями социального обслуживания населения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9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90320" y="908720"/>
            <a:ext cx="8762367" cy="6453336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07503" y="-99392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Недостаточность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материально-технической базы и иных ресурсов системы социальной защиты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населения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807027"/>
              </p:ext>
            </p:extLst>
          </p:nvPr>
        </p:nvGraphicFramePr>
        <p:xfrm>
          <a:off x="0" y="692696"/>
          <a:ext cx="9057559" cy="6065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4504"/>
                <a:gridCol w="3923055"/>
              </a:tblGrid>
              <a:tr h="429332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670132"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Проведена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ревизия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имущественного и технического оснащения ТУСЗН И ГУСОН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Завершение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работы </a:t>
                      </a: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 передаче компьютерного оборудования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оргтехники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закупленных по областной целевой программе, в подведомственные территориальные управления социальной защиты населения и учреждения социального обслуживания</a:t>
                      </a:r>
                      <a:endParaRPr lang="ru-RU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57294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Закуплено в 2011 </a:t>
                      </a:r>
                      <a:r>
                        <a:rPr lang="ru-RU" sz="16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году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оборудование: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автотранспорт для учреждений социального обслуживания (65 единиц)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компьютерная техника за счет программы «Старшее поколение» (для 58 ГУСОН)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компьютерное оборудование и оргтехника в рамках ОЦП (</a:t>
                      </a:r>
                      <a:r>
                        <a:rPr kumimoji="0" lang="ru-RU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+mn-ea"/>
                          <a:cs typeface="+mn-cs"/>
                        </a:rPr>
                        <a:t>76042,8 тыс. рублей)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5 модульных зданий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</a:rPr>
                        <a:t>реабилитационное оборудование (для 32 ГУСОН)</a:t>
                      </a:r>
                      <a:endParaRPr lang="ru-RU" sz="1800" b="1" dirty="0"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7155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Проведен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ремонт зданий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учреждений на 87,4 млн. рублей</a:t>
                      </a:r>
                      <a:endParaRPr lang="ru-RU" sz="1800" b="1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двух пилотных проектов по объединению учреждений социального обслуживания населения различного профиля, находящихся на территории одного МО, в целях создания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единого социального кластера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777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Обеспечение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комплексной безопасности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проживания клиентов (175,87 млн. рублей)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37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15568" y="935955"/>
            <a:ext cx="8762367" cy="628208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5999" y="260648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Недостаточная унификация подходов к организации работы и оказанию социальных услуг в учреждениях социального обслуживания населения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773082"/>
              </p:ext>
            </p:extLst>
          </p:nvPr>
        </p:nvGraphicFramePr>
        <p:xfrm>
          <a:off x="179512" y="1556792"/>
          <a:ext cx="8712968" cy="507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6484"/>
                <a:gridCol w="4356484"/>
              </a:tblGrid>
              <a:tr h="591928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869454"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Внедрение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электронных паспортов 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учреждений социального обслуживания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Активизация работы по заполнению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электронных паспортов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учреждений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30290"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Заполнение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карт социальной реабилитации  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при предоставлении социальных услуг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Организация социального обслуживания, как </a:t>
                      </a: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процесса социальной реабилитации</a:t>
                      </a:r>
                    </a:p>
                    <a:p>
                      <a:endParaRPr lang="ru-RU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8499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и развитие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бригадного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метода и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участковой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формы социального обслуживания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Times New Roman" pitchFamily="18" charset="0"/>
                        </a:rPr>
                        <a:t>Внедрение инновационных принципов организации  социального  обслуживания </a:t>
                      </a:r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84991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Изменение правового статуса 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учреждений социального обслуживания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Изменение правового статуса нескольких бюджетных учреждений социального обслуживания в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автономные учреждения 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62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15568" y="836712"/>
            <a:ext cx="8762367" cy="6453336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46488" y="0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Низкая интеграция инвалидов в общество в силу сложившейся общественной и социальной инфраструктуры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449482"/>
              </p:ext>
            </p:extLst>
          </p:nvPr>
        </p:nvGraphicFramePr>
        <p:xfrm>
          <a:off x="179511" y="935955"/>
          <a:ext cx="8784976" cy="5449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557449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4277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Разработана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автоматизированная информационная система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«Доступная среда Свердловской области»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Проведение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мониторинга объектов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социальной инфраструктуры и формирования банка сведений о них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4277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Разработано методическое пособие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«Азбука доступной среды жизнедеятельности»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 вопросам строительных норм и правил с учетом доступности для инвалидов и маломобильных граждан в целях повышения квалификации специалистов и заинтересованных лиц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Осуществление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взаимодействия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с администрациями муниципальных образований Свердловской области, руководителями учреждений и организаций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 формированию паспортов доступности социальных объектов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4277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 муниципальных образованиях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полностью оборудована входная группа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  5 079  зданиях (23 %)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233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5590" y="973236"/>
            <a:ext cx="8762367" cy="5696124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15999" y="-41096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Недостаточный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уровень информационной открытости системы социальной защиты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населения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385431"/>
              </p:ext>
            </p:extLst>
          </p:nvPr>
        </p:nvGraphicFramePr>
        <p:xfrm>
          <a:off x="323528" y="548680"/>
          <a:ext cx="8712968" cy="6005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6484"/>
                <a:gridCol w="4356484"/>
              </a:tblGrid>
              <a:tr h="449813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270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Официальный сайт Министерства </a:t>
                      </a:r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 важный ресурс информационной открытости системы социальной защиты населения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Расширение использования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технологий формирования информационного поля</a:t>
                      </a:r>
                      <a:endParaRPr lang="ru-RU" b="1" dirty="0" smtClean="0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753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страницы ТУСЗН и ГУСОН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Развитие</a:t>
                      </a:r>
                      <a:r>
                        <a:rPr lang="ru-RU" dirty="0" smtClean="0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системы оперативного сбора, качественной обработки и представления информации о проектах и мероприятиях </a:t>
                      </a:r>
                    </a:p>
                    <a:p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174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новостной раздел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kern="120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Расширение охвата СМИ и электронных ресурсов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 распространения информации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6332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Разработка Справочно-информационной  системы в сети Интернет </a:t>
                      </a:r>
                      <a:r>
                        <a:rPr lang="en-US" sz="1800" b="1" u="sng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www.uralsocinform.ru</a:t>
                      </a:r>
                      <a:endParaRPr lang="ru-RU" sz="1800" b="1" kern="1200" dirty="0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Внедрение и развитие Справочно-информационной системы в сети Интернет   </a:t>
                      </a:r>
                      <a:r>
                        <a:rPr lang="en-US" sz="1800" b="1" u="sng" kern="1200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www.uralsocinform.ru</a:t>
                      </a:r>
                      <a:endParaRPr lang="ru-RU" sz="1800" b="1" u="sng" kern="1200" dirty="0" smtClean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kern="1200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26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1639" y="908720"/>
            <a:ext cx="8762367" cy="6453336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Rot="1" noChangeArrowheads="1"/>
          </p:cNvSpPr>
          <p:nvPr/>
        </p:nvSpPr>
        <p:spPr bwMode="auto">
          <a:xfrm>
            <a:off x="-1" y="-99392"/>
            <a:ext cx="9128001" cy="93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Недостаточность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нормативной правовой базы для сотрудничества с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НКО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797361"/>
              </p:ext>
            </p:extLst>
          </p:nvPr>
        </p:nvGraphicFramePr>
        <p:xfrm>
          <a:off x="9747" y="836562"/>
          <a:ext cx="9108504" cy="6629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7511"/>
                <a:gridCol w="4010993"/>
              </a:tblGrid>
              <a:tr h="594050"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Достигнутые результаты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rtl="0" eaLnBrk="0" fontAlgn="base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Предстоящие задачи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767793">
                <a:tc rowSpan="4"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Закон Свердловской области от 27.01.2012 № 4-ОЗ </a:t>
                      </a:r>
                      <a:r>
                        <a:rPr lang="ru-RU" sz="1600" b="1" dirty="0" smtClean="0"/>
                        <a:t>«</a:t>
                      </a:r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 государственной поддержке некоммерческих организаций в Свердловской области»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sz="800" dirty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постановление Правительства Свердловской области от</a:t>
                      </a:r>
                      <a:r>
                        <a:rPr lang="ru-RU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27.03.2012  № 309-ПП</a:t>
                      </a:r>
                      <a:r>
                        <a:rPr lang="ru-RU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«Об утверждении порядка предоставления из областного бюджета субсидий на финансовую поддержку социально-ориентированным некоммерческим организациям в 2012-2014 годах»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ru-RU" sz="800" b="1" baseline="0" dirty="0" smtClean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Приказ Министерства от 09.04.2012 г. № 213 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«О мерах по реализации постановления Правительства Свердловской области от 27.03.2012 г. № 309-ПП…»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ru-RU" sz="800" b="1" baseline="0" dirty="0" smtClean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ru-RU" sz="800" b="1" baseline="0" dirty="0" smtClean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Приказ Министерства от 16.05.2012 г. № 487 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«Об утверждении технических заданий на проекты социально ориентированных некоммерческих организаций…»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Доработка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механизма выделения субсидий 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общественным организациям (более ранее выделение субсидий</a:t>
                      </a:r>
                      <a:r>
                        <a:rPr lang="ru-RU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по проектам, разработанным на среднесрочную перспективу)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проведение конкурсов, формирование технического задания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69335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Расширение спектра НКО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получающих субсидии, развитие </a:t>
                      </a: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Ресурсного центра НКО</a:t>
                      </a:r>
                      <a:endParaRPr lang="ru-RU" sz="18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1606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Включение в критерии эффективности проектов 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показателя удовлетворенности 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населения, получивших услуги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09720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Разработка </a:t>
                      </a:r>
                      <a:r>
                        <a:rPr lang="ru-RU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листовок   по отчетной </a:t>
                      </a:r>
                      <a:r>
                        <a:rPr lang="ru-RU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информации</a:t>
                      </a:r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373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548680"/>
            <a:ext cx="8857108" cy="604867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Угрозы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рост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числа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нетрудоспособного населения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(пенсионеров, лиц трудоспособного возраста, впервые признанных инвалидами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</a:pPr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увеличение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нагрузки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социальную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сферу</a:t>
            </a:r>
          </a:p>
          <a:p>
            <a:pPr>
              <a:lnSpc>
                <a:spcPct val="80000"/>
              </a:lnSpc>
            </a:pPr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некоторое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разочарование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населения в отношении эффективности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органов государственной власти</a:t>
            </a:r>
          </a:p>
          <a:p>
            <a:pPr>
              <a:lnSpc>
                <a:spcPct val="80000"/>
              </a:lnSpc>
            </a:pPr>
            <a:endParaRPr lang="ru-RU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дефицит</a:t>
            </a:r>
            <a:r>
              <a:rPr lang="ru-RU" sz="24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кадров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низкий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оплаты труда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системе и, как следствие, низкий социальный статус социальных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работников, несоответствие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компетенций специалистов ожиданиям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клиентов</a:t>
            </a:r>
          </a:p>
          <a:p>
            <a:pPr>
              <a:lnSpc>
                <a:spcPct val="80000"/>
              </a:lnSpc>
            </a:pPr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пассивность и снижение ответственности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клиентов системы социальной защиты, потребительское отношение к государственной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помощи</a:t>
            </a:r>
          </a:p>
          <a:p>
            <a:pPr>
              <a:lnSpc>
                <a:spcPct val="80000"/>
              </a:lnSpc>
            </a:pPr>
            <a:endParaRPr lang="ru-RU" sz="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высокий уровень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социального сиротства</a:t>
            </a: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-315416"/>
            <a:ext cx="9144000" cy="935955"/>
          </a:xfrm>
        </p:spPr>
        <p:txBody>
          <a:bodyPr>
            <a:normAutofit/>
          </a:bodyPr>
          <a:lstStyle/>
          <a:p>
            <a:r>
              <a:rPr lang="en-US" sz="28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SWOT</a:t>
            </a:r>
            <a:r>
              <a:rPr lang="ru-RU" sz="28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-анализ системы показал: </a:t>
            </a:r>
          </a:p>
        </p:txBody>
      </p:sp>
    </p:spTree>
    <p:extLst>
      <p:ext uri="{BB962C8B-B14F-4D97-AF65-F5344CB8AC3E}">
        <p14:creationId xmlns:p14="http://schemas.microsoft.com/office/powerpoint/2010/main" val="179224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052736"/>
            <a:ext cx="9144000" cy="4824189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Реализуется региональная комплексная программа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«Старшее поколение» на 2011-2013 годы</a:t>
            </a:r>
          </a:p>
          <a:p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Осуществляются мероприятия по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социальной реабилитации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граждан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19432" y="260648"/>
            <a:ext cx="9144000" cy="935955"/>
          </a:xfrm>
        </p:spPr>
        <p:txBody>
          <a:bodyPr>
            <a:no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Рост числа нетрудоспособного населения (пенсионеров, лиц трудоспособного возраста, впервые признанных инвалидами)</a:t>
            </a:r>
            <a:b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endParaRPr lang="ru-RU" sz="24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2497411"/>
              </p:ext>
            </p:extLst>
          </p:nvPr>
        </p:nvGraphicFramePr>
        <p:xfrm>
          <a:off x="4716016" y="2852935"/>
          <a:ext cx="4320480" cy="39768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0027612"/>
              </p:ext>
            </p:extLst>
          </p:nvPr>
        </p:nvGraphicFramePr>
        <p:xfrm>
          <a:off x="107503" y="2852936"/>
          <a:ext cx="4392489" cy="389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0860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819" y="476672"/>
            <a:ext cx="8964612" cy="568828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Внедряются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электронные услуги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Принята среднесрочная программа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повышению заработной платы социальных работников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соответствии с Указом Президента РФ от 07.05.2012 г. № 597</a:t>
            </a:r>
            <a:endParaRPr lang="ru-RU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7504" y="332656"/>
            <a:ext cx="9144000" cy="288032"/>
          </a:xfrm>
        </p:spPr>
        <p:txBody>
          <a:bodyPr>
            <a:no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ru-RU" sz="28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Увеличение нагрузки на социальную сферу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/>
            </a:r>
            <a:b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4799974"/>
              </p:ext>
            </p:extLst>
          </p:nvPr>
        </p:nvGraphicFramePr>
        <p:xfrm>
          <a:off x="107504" y="2348880"/>
          <a:ext cx="9036496" cy="4320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273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3469" y="1052736"/>
            <a:ext cx="8964612" cy="5256237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Проведены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общественные слушания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региональной комплексной программы «Старшее поколение» на 2011-2013 годы в муниципальных образованиях</a:t>
            </a:r>
          </a:p>
          <a:p>
            <a:endParaRPr lang="ru-RU" sz="8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Поддержана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инициатива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областного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Совета ветеранов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принят закон Свердловской области  от  09.11.2011 г. № 110-ОЗ «О знаке отличия Свердловской области  «За заслуги в ветеранском движении», который вступил в силу с 01.01.2012 г. 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Перечень гарантированных государством социальных услуг, предоставляемых гражданам пожилого возраста и инвалидам, дополнен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услугами сиделки, сопровождения инвалида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 месту работы, содействия в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организации ремонта обуви и швейных изделий</a:t>
            </a: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88640"/>
            <a:ext cx="9144000" cy="935955"/>
          </a:xfrm>
        </p:spPr>
        <p:txBody>
          <a:bodyPr>
            <a:noAutofit/>
          </a:bodyPr>
          <a:lstStyle/>
          <a:p>
            <a:r>
              <a:rPr lang="ru-RU" sz="2400" b="1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Некоторое </a:t>
            </a: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разочарование у населения в отношении эффективности органов государственной власти</a:t>
            </a:r>
            <a:b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endParaRPr lang="ru-RU" sz="24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911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340768"/>
            <a:ext cx="9111505" cy="532859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Char char="-"/>
            </a:pP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квалификации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специалистов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Переход на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новую систему оплаты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труда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нового имиджа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своего фирменного стиля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во </a:t>
            </a:r>
            <a:r>
              <a:rPr lang="ru-RU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Всероссийском и областном конкурсах профессионального мастерства: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9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   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2011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год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–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место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 номинации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«Лучший работник в учреждениях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социального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обслуживания» </a:t>
            </a:r>
            <a:r>
              <a:rPr lang="ru-RU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Григорова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Юлия Александровна, 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учитель-логопед Реабилитационного центра для детей и подростков с ограниченными возможностями «Талисман» </a:t>
            </a: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г. Екатеринбурга» </a:t>
            </a:r>
            <a:endParaRPr lang="ru-RU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   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2012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год </a:t>
            </a:r>
            <a:r>
              <a:rPr lang="ru-RU" sz="2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–</a:t>
            </a:r>
            <a:r>
              <a:rPr lang="ru-RU" sz="2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место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 номинации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«Лучший специалист по социальной работе  учреждения социального обслуживания»</a:t>
            </a:r>
            <a:r>
              <a:rPr lang="ru-RU" sz="2000" dirty="0">
                <a:solidFill>
                  <a:srgbClr val="0000CC"/>
                </a:solidFill>
              </a:rPr>
              <a:t> -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Хазипова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Загида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Зайнуковна, 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специалист по социальной работе Комплексного центра социального обслуживания населения Чкаловского района г. Екатеринбурга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Char char="-"/>
            </a:pP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332656"/>
            <a:ext cx="9144000" cy="936104"/>
          </a:xfrm>
        </p:spPr>
        <p:txBody>
          <a:bodyPr>
            <a:noAutofit/>
          </a:bodyPr>
          <a:lstStyle/>
          <a:p>
            <a:r>
              <a:rPr lang="ru-RU" sz="2400" b="1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Дефицит </a:t>
            </a: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кадров, низкий уровень оплаты труда в </a:t>
            </a:r>
            <a:r>
              <a:rPr lang="ru-RU" sz="2400" b="1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системе, </a:t>
            </a: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низкий социальный статус социальных работников, несоответствие компетенций специалистов ожиданиям клиентов</a:t>
            </a:r>
            <a:b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endParaRPr lang="ru-RU" sz="24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927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7504" y="1340768"/>
            <a:ext cx="8857108" cy="525623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/>
              <a:t>   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 эксперимент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оказанию государственной социальной помощи трудоспособным гражданам, являющимся членами малоимущих семей, и трудоспособным малоимущим одиноко проживающим гражданам на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основе социального контракта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dirty="0" smtClean="0"/>
              <a:t>   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Оказывается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адресная социальная помощь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гражданам,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оказавшимся в трудной жизненной ситуации</a:t>
            </a: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Проводятся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Дни Министерства и приемы граждан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муниципальных образованиях, разъяснительная работа с населением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ru-RU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Увеличивается количество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любительских объединений и клубов по ин­тересам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творчески ак­тивных людей старшего поко­ления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6775" y="260648"/>
            <a:ext cx="9144000" cy="935955"/>
          </a:xfrm>
        </p:spPr>
        <p:txBody>
          <a:bodyPr>
            <a:noAutofit/>
          </a:bodyPr>
          <a:lstStyle/>
          <a:p>
            <a:r>
              <a:rPr lang="ru-RU" sz="2400" b="1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Пассивность </a:t>
            </a:r>
            <a:r>
              <a:rPr lang="ru-RU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и снижение ответственности у клиентов системы социальной защиты, потребительское отношение к государственной помощи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13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548680"/>
            <a:ext cx="8964612" cy="525623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</a:t>
            </a: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областной целевой программы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«Социальная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защита населения и социальная поддержка инвалидов в Свердловской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области»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2011 - 2015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годы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ru-RU" sz="2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комплексной программы по реализации проекта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«Чужих детей не бывает» на 2011-2013 годы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-315416"/>
            <a:ext cx="9144000" cy="935955"/>
          </a:xfrm>
        </p:spPr>
        <p:txBody>
          <a:bodyPr>
            <a:normAutofit/>
          </a:bodyPr>
          <a:lstStyle/>
          <a:p>
            <a:r>
              <a:rPr lang="ru-RU" sz="2800" b="1" kern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Высокий уровень социального сиротства </a:t>
            </a:r>
            <a:endParaRPr lang="ru-RU" sz="28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8939275"/>
              </p:ext>
            </p:extLst>
          </p:nvPr>
        </p:nvGraphicFramePr>
        <p:xfrm>
          <a:off x="301625" y="2276872"/>
          <a:ext cx="4194175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" name="Объект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440171"/>
              </p:ext>
            </p:extLst>
          </p:nvPr>
        </p:nvGraphicFramePr>
        <p:xfrm>
          <a:off x="4644008" y="2276872"/>
          <a:ext cx="4295775" cy="4391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Диаграмма" r:id="rId6" imgW="4298052" imgH="4523624" progId="Excel.Chart.8">
                  <p:embed/>
                </p:oleObj>
              </mc:Choice>
              <mc:Fallback>
                <p:oleObj name="Диаграмма" r:id="rId6" imgW="4298052" imgH="4523624" progId="Excel.Chart.8">
                  <p:embed/>
                  <p:pic>
                    <p:nvPicPr>
                      <p:cNvPr id="0" name="Объект 7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2276872"/>
                        <a:ext cx="4295775" cy="43915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23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528" y="764704"/>
            <a:ext cx="8540750" cy="54721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Возможности: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политика Президента и Правительства Российской Федерации, направленная 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модернизацию, инновации в социальной сфере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том числе в рамках проекта «Электронная Россия» 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высокая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поддержка социальных инициатив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Губернатора, Правительства и Законодательного Собрания Свердловской области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современных технологий управления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системе, в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т.ч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менеджмента качества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внедрение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инновационных технологий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социального обслуживания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высокая активность в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социальном проектировании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активность и готовность к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сотрудничеству общественных организаций</a:t>
            </a:r>
            <a:r>
              <a:rPr lang="ru-RU" sz="24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различных направлений</a:t>
            </a:r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-243408"/>
            <a:ext cx="9144000" cy="935955"/>
          </a:xfrm>
        </p:spPr>
        <p:txBody>
          <a:bodyPr>
            <a:normAutofit/>
          </a:bodyPr>
          <a:lstStyle/>
          <a:p>
            <a:r>
              <a:rPr lang="en-US" sz="28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SWOT</a:t>
            </a:r>
            <a:r>
              <a:rPr lang="ru-RU" sz="28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-анализ системы показал: </a:t>
            </a:r>
          </a:p>
        </p:txBody>
      </p:sp>
    </p:spTree>
    <p:extLst>
      <p:ext uri="{BB962C8B-B14F-4D97-AF65-F5344CB8AC3E}">
        <p14:creationId xmlns:p14="http://schemas.microsoft.com/office/powerpoint/2010/main" val="238097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196" y="2243733"/>
            <a:ext cx="9136804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300" dirty="0" smtClean="0">
              <a:solidFill>
                <a:schemeClr val="bg1"/>
              </a:solidFill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44624"/>
            <a:ext cx="8510588" cy="719857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Новая социальная политика</a:t>
            </a:r>
            <a:endParaRPr lang="ru-RU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542930"/>
              </p:ext>
            </p:extLst>
          </p:nvPr>
        </p:nvGraphicFramePr>
        <p:xfrm>
          <a:off x="114701" y="908720"/>
          <a:ext cx="9029299" cy="5699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4483"/>
                <a:gridCol w="734481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2010 год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SWOT</a:t>
                      </a:r>
                      <a:r>
                        <a:rPr lang="ru-RU" sz="20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–анализ 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системы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Стратегия 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и направления модернизации системы социальной защиты </a:t>
                      </a: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населения</a:t>
                      </a: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2011 год </a:t>
                      </a:r>
                      <a:r>
                        <a:rPr lang="ru-RU" sz="24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4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Инновационный вектор социальных технологий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Проект «Золотая осень» – забота о старшем поколении.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Региональная комплексная программа «Старшее поколение».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Знак отличия Свердловской области «Совет да любовь».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Звание «Ветеран труда в Свердловской области».</a:t>
                      </a:r>
                      <a:endParaRPr lang="ru-RU" sz="18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2012 год </a:t>
                      </a:r>
                      <a:r>
                        <a:rPr lang="ru-RU" sz="2400" b="1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Информационные инновации в социальной сфере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Предоставление электронных услуг в электронном виде.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Единая</a:t>
                      </a: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автоматизированная информационная система учета льготных категорий граждан.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Портал «Доступная среда».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Справочно-информационная служба.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Единый социальный телефон.</a:t>
                      </a:r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2013 </a:t>
                      </a: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год 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Уральская семья – поддержка семьи, формирование ответственного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kern="1200" baseline="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родительства</a:t>
                      </a:r>
                      <a:endParaRPr lang="ru-RU" sz="2000" b="1" kern="1200" baseline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Областной материнский (семейный) капитал.</a:t>
                      </a:r>
                    </a:p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Проект «Чужих детей не бывает».</a:t>
                      </a:r>
                    </a:p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Сайт «Виртуальные родители».</a:t>
                      </a:r>
                      <a:endParaRPr lang="ru-RU" sz="18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9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196" y="2243733"/>
            <a:ext cx="9136804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300" dirty="0" smtClean="0">
              <a:solidFill>
                <a:schemeClr val="bg1"/>
              </a:solidFill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-52251"/>
            <a:ext cx="8510588" cy="576064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Новая социальная политика</a:t>
            </a:r>
            <a:endParaRPr lang="ru-RU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36812"/>
              </p:ext>
            </p:extLst>
          </p:nvPr>
        </p:nvGraphicFramePr>
        <p:xfrm>
          <a:off x="114701" y="476673"/>
          <a:ext cx="9029299" cy="64644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4483"/>
                <a:gridCol w="7344816"/>
              </a:tblGrid>
              <a:tr h="2049695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2014 </a:t>
                      </a: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год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4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T</a:t>
                      </a:r>
                      <a:r>
                        <a:rPr lang="ru-RU" sz="2000" b="1" kern="120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ехнологическая</a:t>
                      </a: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и инфраструктурная модернизация социальной политики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Инновационные технологии социального обслуживания.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Социальное обслуживание как динамический процесс социальной реабилитации.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Формирование территориальных социальных кластеров.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Система менеджмента качества.</a:t>
                      </a:r>
                    </a:p>
                  </a:txBody>
                  <a:tcPr marL="68580" marR="68580" marT="0" marB="0">
                    <a:noFill/>
                  </a:tcPr>
                </a:tc>
              </a:tr>
              <a:tr h="2333499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2015 год </a:t>
                      </a:r>
                      <a:r>
                        <a:rPr lang="ru-RU" sz="24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4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Территория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комфорта для людей с ограниченными возможностями</a:t>
                      </a:r>
                      <a:endParaRPr lang="ru-RU" sz="2000" b="1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Создание</a:t>
                      </a:r>
                      <a:r>
                        <a:rPr lang="ru-RU" sz="1800" b="1" kern="1200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условий равнодоступности для инвалидов в общественной и трудовой жизни.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Система комплексной социальной реабилитации.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Открытие второй очереди «Областного центра реабилитации инвалидов».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Новое качество социальных услуг.</a:t>
                      </a:r>
                      <a:endParaRPr lang="ru-RU" sz="18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2081229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2016 </a:t>
                      </a:r>
                      <a:r>
                        <a:rPr lang="ru-RU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год </a:t>
                      </a:r>
                      <a:r>
                        <a:rPr lang="ru-RU" sz="24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4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Стратегия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развития гражданских инициатив – поддержка социально ориентированных некоммерческих организаций</a:t>
                      </a:r>
                      <a:endParaRPr lang="ru-RU" sz="2000" b="1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Социальное</a:t>
                      </a: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проектирование.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Субсидии социально ориентированным некоммерческим организациям на основе грантов.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Ресурсный центр развития НКО.</a:t>
                      </a:r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97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7196" y="2243733"/>
            <a:ext cx="9136804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300" dirty="0" smtClean="0">
              <a:solidFill>
                <a:schemeClr val="bg1"/>
              </a:solidFill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44624"/>
            <a:ext cx="8510588" cy="719857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Новая социальная политика</a:t>
            </a:r>
            <a:endParaRPr lang="ru-RU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180092"/>
              </p:ext>
            </p:extLst>
          </p:nvPr>
        </p:nvGraphicFramePr>
        <p:xfrm>
          <a:off x="114701" y="908720"/>
          <a:ext cx="8849787" cy="5303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5011"/>
                <a:gridCol w="698477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2017 </a:t>
                      </a:r>
                      <a:r>
                        <a:rPr lang="ru-RU" sz="24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год</a:t>
                      </a:r>
                      <a:r>
                        <a:rPr lang="ru-RU" sz="24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Благотворительность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и волонтерское движение</a:t>
                      </a:r>
                      <a:endParaRPr lang="ru-RU" sz="2000" b="1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Пропаганда</a:t>
                      </a: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добровольческой деятельности.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Стимулирование социальных инициатив общественных добровольческих организаций.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Повышение социальной ответственности бизнеса и благотворительной деятельности, меценатства.</a:t>
                      </a:r>
                      <a:endParaRPr lang="ru-RU" sz="1800" b="1" kern="1200" dirty="0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 год </a:t>
                      </a:r>
                      <a:r>
                        <a:rPr lang="ru-RU" sz="20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20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Время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возможностей – социальное партнерство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Повышение эффективности социальных расходов. Адресность государственной социальной поддержки. Ответственность получателей социальной помощи</a:t>
                      </a:r>
                      <a:r>
                        <a:rPr lang="ru-RU" sz="1800" b="1" kern="1200" baseline="0" dirty="0" smtClean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. Возможность самореализации и повышение качества жизни населения.</a:t>
                      </a:r>
                      <a:endParaRPr lang="ru-RU" sz="1800" b="1" kern="1200" dirty="0">
                        <a:solidFill>
                          <a:srgbClr val="0066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 </a:t>
                      </a:r>
                      <a:r>
                        <a:rPr lang="ru-RU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год </a:t>
                      </a:r>
                      <a:r>
                        <a:rPr lang="ru-RU" sz="2400" b="1" dirty="0"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Новый</a:t>
                      </a:r>
                      <a:r>
                        <a:rPr lang="ru-RU" sz="2000" b="1" kern="1200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имидж социального работника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Формирование</a:t>
                      </a: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 социального работника новой формации: повышение профессиональных, коммуникативных, правовых, психологических компетенций специалистов системы.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itchFamily="18" charset="0"/>
                        </a:rPr>
                        <a:t>Размер заработной платы социальных работников – на уровень средней зарплаты по региону.</a:t>
                      </a:r>
                      <a:endParaRPr lang="ru-RU" sz="18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56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8012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B050"/>
                </a:solidFill>
                <a:latin typeface="+mn-lt"/>
              </a:rPr>
              <a:t>2020 год – </a:t>
            </a: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Инновационная социальная политика – точка роста среднего «креативного класса»</a:t>
            </a:r>
            <a:r>
              <a:rPr lang="ru-RU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340768"/>
            <a:ext cx="8229600" cy="229130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человеческого потенциала</a:t>
            </a: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повышение качества жизни </a:t>
            </a:r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населения, </a:t>
            </a: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уровня </a:t>
            </a:r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</a:t>
            </a: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материальной обеспеченности и социальной </a:t>
            </a:r>
            <a:r>
              <a:rPr lang="ru-RU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защищенности </a:t>
            </a:r>
            <a:endParaRPr lang="ru-RU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635896" y="4437112"/>
            <a:ext cx="5184576" cy="2420888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«Равный старт» и продвижение каждого человека на основе его способностей и таланта</a:t>
            </a:r>
            <a:endParaRPr lang="ru-RU" sz="2800" b="1" i="1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77072"/>
            <a:ext cx="367240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66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БЛАГОДАРЮ ЗА ВНИМАНИЕ!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39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блака 1">
    <a:dk1>
      <a:srgbClr val="4D4D4D"/>
    </a:dk1>
    <a:lt1>
      <a:srgbClr val="FFFFFF"/>
    </a:lt1>
    <a:dk2>
      <a:srgbClr val="0000A4"/>
    </a:dk2>
    <a:lt2>
      <a:srgbClr val="B7E7FF"/>
    </a:lt2>
    <a:accent1>
      <a:srgbClr val="0099CC"/>
    </a:accent1>
    <a:accent2>
      <a:srgbClr val="00CC99"/>
    </a:accent2>
    <a:accent3>
      <a:srgbClr val="AAAACF"/>
    </a:accent3>
    <a:accent4>
      <a:srgbClr val="DADADA"/>
    </a:accent4>
    <a:accent5>
      <a:srgbClr val="AACAE2"/>
    </a:accent5>
    <a:accent6>
      <a:srgbClr val="00B98A"/>
    </a:accent6>
    <a:hlink>
      <a:srgbClr val="FFCC00"/>
    </a:hlink>
    <a:folHlink>
      <a:srgbClr val="EE941C"/>
    </a:folHlink>
  </a:clrScheme>
  <a:fontScheme name="Облака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4934</TotalTime>
  <Words>2235</Words>
  <Application>Microsoft Office PowerPoint</Application>
  <PresentationFormat>Экран (4:3)</PresentationFormat>
  <Paragraphs>290</Paragraphs>
  <Slides>27</Slides>
  <Notes>27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1_Оформление по умолчанию</vt:lpstr>
      <vt:lpstr>Balloons</vt:lpstr>
      <vt:lpstr>Диаграмма</vt:lpstr>
      <vt:lpstr>Презентация PowerPoint</vt:lpstr>
      <vt:lpstr>Презентация PowerPoint</vt:lpstr>
      <vt:lpstr>Модернизация системы социальной защиты населения</vt:lpstr>
      <vt:lpstr>Презентация PowerPoint</vt:lpstr>
      <vt:lpstr>SWOT-анализ системы показал: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SWOT-анализ системы показал: </vt:lpstr>
      <vt:lpstr>Рост числа нетрудоспособного населения (пенсионеров, лиц трудоспособного возраста, впервые признанных инвалидами) </vt:lpstr>
      <vt:lpstr>Увеличение нагрузки на социальную сферу  </vt:lpstr>
      <vt:lpstr>Некоторое разочарование у населения в отношении эффективности органов государственной власти </vt:lpstr>
      <vt:lpstr>Дефицит кадров, низкий уровень оплаты труда в системе, низкий социальный статус социальных работников, несоответствие компетенций специалистов ожиданиям клиентов </vt:lpstr>
      <vt:lpstr>Пассивность и снижение ответственности у клиентов системы социальной защиты, потребительское отношение к государственной помощи </vt:lpstr>
      <vt:lpstr>Высокий уровень социального сиротства </vt:lpstr>
      <vt:lpstr>SWOT-анализ системы показал: </vt:lpstr>
      <vt:lpstr>Новая социальная политика</vt:lpstr>
      <vt:lpstr>Новая социальная политика</vt:lpstr>
      <vt:lpstr>Новая социальная политика</vt:lpstr>
      <vt:lpstr>2020 год – Инновационная социальная политика – точка роста среднего «креативного класса» </vt:lpstr>
      <vt:lpstr>Презентация PowerPoint</vt:lpstr>
    </vt:vector>
  </TitlesOfParts>
  <Company>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программы субъекта Российской Федерации софинансируемой Фондом</dc:title>
  <dc:creator>iam numlock</dc:creator>
  <cp:lastModifiedBy>Инна П. Гурина</cp:lastModifiedBy>
  <cp:revision>435</cp:revision>
  <cp:lastPrinted>2012-07-16T08:41:38Z</cp:lastPrinted>
  <dcterms:created xsi:type="dcterms:W3CDTF">2010-06-29T18:13:58Z</dcterms:created>
  <dcterms:modified xsi:type="dcterms:W3CDTF">2012-07-18T05:29:59Z</dcterms:modified>
</cp:coreProperties>
</file>