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92" r:id="rId1"/>
  </p:sldMasterIdLst>
  <p:notesMasterIdLst>
    <p:notesMasterId r:id="rId23"/>
  </p:notesMasterIdLst>
  <p:handoutMasterIdLst>
    <p:handoutMasterId r:id="rId24"/>
  </p:handoutMasterIdLst>
  <p:sldIdLst>
    <p:sldId id="256" r:id="rId2"/>
    <p:sldId id="439" r:id="rId3"/>
    <p:sldId id="457" r:id="rId4"/>
    <p:sldId id="456" r:id="rId5"/>
    <p:sldId id="441" r:id="rId6"/>
    <p:sldId id="458" r:id="rId7"/>
    <p:sldId id="450" r:id="rId8"/>
    <p:sldId id="442" r:id="rId9"/>
    <p:sldId id="443" r:id="rId10"/>
    <p:sldId id="459" r:id="rId11"/>
    <p:sldId id="460" r:id="rId12"/>
    <p:sldId id="423" r:id="rId13"/>
    <p:sldId id="461" r:id="rId14"/>
    <p:sldId id="463" r:id="rId15"/>
    <p:sldId id="449" r:id="rId16"/>
    <p:sldId id="455" r:id="rId17"/>
    <p:sldId id="454" r:id="rId18"/>
    <p:sldId id="464" r:id="rId19"/>
    <p:sldId id="465" r:id="rId20"/>
    <p:sldId id="466" r:id="rId21"/>
    <p:sldId id="420" r:id="rId2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кова Елена Александровна" initials="МЕА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66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4" d="100"/>
          <a:sy n="74" d="100"/>
        </p:scale>
        <p:origin x="54" y="150"/>
      </p:cViewPr>
      <p:guideLst>
        <p:guide orient="horz" pos="225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746883202099735E-2"/>
          <c:y val="2.7500000000000004E-2"/>
          <c:w val="0.8819197834645669"/>
          <c:h val="0.596761318897637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ПС, внедряемых в государственных учреждениях социального обслуживания Свердловской области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2.4121099314353005E-2"/>
                  <c:y val="-4.09428511202866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D07-4395-84D2-416259299BE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 
(первое полугодие)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150</c:v>
                </c:pt>
                <c:pt idx="1">
                  <c:v>606</c:v>
                </c:pt>
                <c:pt idx="2">
                  <c:v>454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07-44E4-AC54-34B0BA7FE2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134082112"/>
        <c:axId val="134079760"/>
        <c:axId val="0"/>
      </c:bar3DChart>
      <c:catAx>
        <c:axId val="134082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134079760"/>
        <c:crosses val="autoZero"/>
        <c:auto val="1"/>
        <c:lblAlgn val="ctr"/>
        <c:lblOffset val="100"/>
        <c:noMultiLvlLbl val="0"/>
      </c:catAx>
      <c:valAx>
        <c:axId val="134079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4082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8453088545717145E-2"/>
          <c:y val="0.7194013230578391"/>
          <c:w val="0.89014843950194966"/>
          <c:h val="0.221653000803310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2096517895318022E-2"/>
          <c:y val="0.16396208502085627"/>
          <c:w val="0.83580696420936396"/>
          <c:h val="0.7277120723959964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мероприятий, проведенных в организациях социального обслуживания в связи с внедрением ПС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425-4E75-A4C3-2730672C953E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425-4E75-A4C3-2730672C953E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425-4E75-A4C3-2730672C953E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98-4303-A37E-06B0D4D5F47B}"/>
              </c:ext>
            </c:extLst>
          </c:dPt>
          <c:dLbls>
            <c:dLbl>
              <c:idx val="0"/>
              <c:layout>
                <c:manualLayout>
                  <c:x val="-0.16888345178257411"/>
                  <c:y val="7.597693823493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425-4E75-A4C3-2730672C953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01559310469431"/>
                  <c:y val="-0.2243990433811447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425-4E75-A4C3-2730672C953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0274475675542223"/>
                  <c:y val="9.46081527003822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425-4E75-A4C3-2730672C953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первое полугодие 2019 года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555</c:v>
                </c:pt>
                <c:pt idx="1">
                  <c:v>493</c:v>
                </c:pt>
                <c:pt idx="2">
                  <c:v>203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25-4E75-A4C3-2730672C9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t"/>
      <c:legendEntry>
        <c:idx val="3"/>
        <c:delete val="1"/>
      </c:legendEntry>
      <c:layout>
        <c:manualLayout>
          <c:xMode val="edge"/>
          <c:yMode val="edge"/>
          <c:x val="0.15256918852987966"/>
          <c:y val="2.0350302957791014E-2"/>
          <c:w val="0.73481285468842406"/>
          <c:h val="0.13786699138692193"/>
        </c:manualLayout>
      </c:layout>
      <c:overlay val="0"/>
      <c:spPr>
        <a:solidFill>
          <a:schemeClr val="lt1">
            <a:alpha val="50000"/>
          </a:schemeClr>
        </a:solidFill>
        <a:ln w="9525" cap="rnd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746883202099735E-2"/>
          <c:y val="2.7500000000000004E-2"/>
          <c:w val="0.8819197834645669"/>
          <c:h val="0.596761318897637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Кол-во работников, в отношении которых запланировано ДПО в целях соответствия требованиям ПС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 
(девять месяцев)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1532</c:v>
                </c:pt>
                <c:pt idx="1">
                  <c:v>1607</c:v>
                </c:pt>
                <c:pt idx="2">
                  <c:v>1425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3DE-4D46-AC23-F0D4D1D4B9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Кол-во работников, прошедших ДПО в целях соответсвия требованиям ПС 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644171248799759E-2"/>
                  <c:y val="-1.21633965566573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3DE-4D46-AC23-F0D4D1D4B970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3723244304622063E-2"/>
                  <c:y val="-2.7367642252479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3DE-4D46-AC23-F0D4D1D4B97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 
(девять месяцев)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854</c:v>
                </c:pt>
                <c:pt idx="1">
                  <c:v>1977</c:v>
                </c:pt>
                <c:pt idx="2">
                  <c:v>909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3DE-4D46-AC23-F0D4D1D4B97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206348648"/>
        <c:axId val="206349040"/>
        <c:axId val="0"/>
      </c:bar3DChart>
      <c:catAx>
        <c:axId val="206348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206349040"/>
        <c:crosses val="autoZero"/>
        <c:auto val="1"/>
        <c:lblAlgn val="ctr"/>
        <c:lblOffset val="100"/>
        <c:noMultiLvlLbl val="0"/>
      </c:catAx>
      <c:valAx>
        <c:axId val="206349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348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8453088545717145E-2"/>
          <c:y val="0.7194013230578391"/>
          <c:w val="0.89014843950194966"/>
          <c:h val="0.221653000803310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746883202099735E-2"/>
          <c:y val="2.7500000000000004E-2"/>
          <c:w val="0.8819197834645669"/>
          <c:h val="0.596761318897637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работников, прошедших обучение по вопросу применения (внедрения) ПС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2.4121099314353005E-2"/>
                  <c:y val="-4.09428511202866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D07-4395-84D2-416259299BE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 
(перовое полугодие)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433</c:v>
                </c:pt>
                <c:pt idx="1">
                  <c:v>725</c:v>
                </c:pt>
                <c:pt idx="2">
                  <c:v>589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07-44E4-AC54-34B0BA7FE2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206350608"/>
        <c:axId val="134082504"/>
        <c:axId val="0"/>
      </c:bar3DChart>
      <c:catAx>
        <c:axId val="20635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134082504"/>
        <c:crosses val="autoZero"/>
        <c:auto val="1"/>
        <c:lblAlgn val="ctr"/>
        <c:lblOffset val="100"/>
        <c:noMultiLvlLbl val="0"/>
      </c:catAx>
      <c:valAx>
        <c:axId val="134082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350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8453088545717145E-2"/>
          <c:y val="0.7194013230578391"/>
          <c:w val="0.89014843950194966"/>
          <c:h val="0.221653000803310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0025689153446887E-4"/>
          <c:y val="0.13875337380813896"/>
          <c:w val="0.82033599580553429"/>
          <c:h val="0.712150038884568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организаций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09C-4637-945B-6114EF35D54B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09C-4637-945B-6114EF35D54B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0">
                <a:solidFill>
                  <a:schemeClr val="lt1"/>
                </a:solidFill>
              </a:ln>
              <a:effectLst/>
              <a:sp3d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09C-4637-945B-6114EF35D54B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09C-4637-945B-6114EF35D54B}"/>
              </c:ext>
            </c:extLst>
          </c:dPt>
          <c:dLbls>
            <c:dLbl>
              <c:idx val="0"/>
              <c:layout>
                <c:manualLayout>
                  <c:x val="-8.3792955753454301E-2"/>
                  <c:y val="9.153884862466261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09C-4637-945B-6114EF35D54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517771904486245"/>
                  <c:y val="-0.1414017723520915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09C-4637-945B-6114EF35D54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0274475675542223"/>
                  <c:y val="9.46081527003822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09C-4637-945B-6114EF35D54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завершена работа по внедрению ПС</c:v>
                </c:pt>
                <c:pt idx="1">
                  <c:v>продолжается работа по внедрению ПС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09C-4637-945B-6114EF35D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8280217890020012"/>
          <c:y val="0.17118196017435972"/>
          <c:w val="0.28770122033224377"/>
          <c:h val="0.67838540815726367"/>
        </c:manualLayout>
      </c:layout>
      <c:overlay val="0"/>
      <c:spPr>
        <a:solidFill>
          <a:schemeClr val="lt1">
            <a:alpha val="50000"/>
          </a:schemeClr>
        </a:solidFill>
        <a:ln w="9525" cap="rnd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7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7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A2F9BB-0E8C-4578-BEDA-2D86FDCA4D13}" type="doc">
      <dgm:prSet loTypeId="urn:microsoft.com/office/officeart/2005/8/layout/arrow1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DA73722D-522B-44D9-97D1-8A323B68754F}" type="pres">
      <dgm:prSet presAssocID="{69A2F9BB-0E8C-4578-BEDA-2D86FDCA4D1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E8D2DFF-B245-49E9-9570-57BD34485A1E}" type="presOf" srcId="{69A2F9BB-0E8C-4578-BEDA-2D86FDCA4D13}" destId="{DA73722D-522B-44D9-97D1-8A323B68754F}" srcOrd="0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268999-95DC-483A-A702-A34899C5F4EE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4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C67E65-B074-4C75-889B-E930D1F044D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6550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18D97-B83F-4D2E-BAFC-5FDB57C3DDD5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78E85-856F-42DC-BB34-35124860FEC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942703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0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654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894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939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252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898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826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1284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14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19300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710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78E85-856F-42DC-BB34-35124860FECB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152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info@uralsocinform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01" y="836712"/>
            <a:ext cx="8964488" cy="1944216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«Анализ практики внедрении профессиональных стандартов в государственных учреждениях социального обслуживания Свердловской области</a:t>
            </a:r>
            <a:b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(2017–2019 годы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75125" y="4221163"/>
            <a:ext cx="4953000" cy="17526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 СО </a:t>
            </a:r>
          </a:p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«Организационно-методический </a:t>
            </a:r>
          </a:p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социальной помощи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952" y="6285312"/>
            <a:ext cx="63192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Свердловская область, г. Екатеринбург,  2019  год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1" y="4089186"/>
            <a:ext cx="1948393" cy="2196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708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671692"/>
            <a:ext cx="8814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истории профессиональных стандартов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135314"/>
              </p:ext>
            </p:extLst>
          </p:nvPr>
        </p:nvGraphicFramePr>
        <p:xfrm>
          <a:off x="395534" y="1397000"/>
          <a:ext cx="8557532" cy="459826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008114">
                  <a:extLst>
                    <a:ext uri="{9D8B030D-6E8A-4147-A177-3AD203B41FA5}">
                      <a16:colId xmlns="" xmlns:a16="http://schemas.microsoft.com/office/drawing/2014/main" val="3550670788"/>
                    </a:ext>
                  </a:extLst>
                </a:gridCol>
                <a:gridCol w="7549418">
                  <a:extLst>
                    <a:ext uri="{9D8B030D-6E8A-4147-A177-3AD203B41FA5}">
                      <a16:colId xmlns="" xmlns:a16="http://schemas.microsoft.com/office/drawing/2014/main" val="556736516"/>
                    </a:ext>
                  </a:extLst>
                </a:gridCol>
              </a:tblGrid>
              <a:tr h="37101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1997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Первое использование</a:t>
                      </a:r>
                      <a:r>
                        <a:rPr lang="ru-RU" b="0" baseline="0" dirty="0" smtClean="0"/>
                        <a:t> </a:t>
                      </a:r>
                      <a:r>
                        <a:rPr lang="ru-RU" b="0" dirty="0" smtClean="0"/>
                        <a:t>понятия «профессиональный стандарт» </a:t>
                      </a:r>
                      <a:br>
                        <a:rPr lang="ru-RU" b="0" dirty="0" smtClean="0"/>
                      </a:br>
                      <a:r>
                        <a:rPr lang="ru-RU" b="0" dirty="0" smtClean="0"/>
                        <a:t>в Программе социальных реформ в Российской Федерации </a:t>
                      </a:r>
                      <a:br>
                        <a:rPr lang="ru-RU" b="0" dirty="0" smtClean="0"/>
                      </a:br>
                      <a:r>
                        <a:rPr lang="ru-RU" b="0" dirty="0" smtClean="0"/>
                        <a:t>на период 1996–2000 годов.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72533758"/>
                  </a:ext>
                </a:extLst>
              </a:tr>
              <a:tr h="37101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2006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Создание Национального агентства развития квалификаций (НАРК).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74732325"/>
                  </a:ext>
                </a:extLst>
              </a:tr>
              <a:tr h="37101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2008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Создание Межведомственной рабочей группы по разработке профессиональных стандартов (квалификационных требований) </a:t>
                      </a:r>
                      <a:br>
                        <a:rPr lang="ru-RU" b="0" dirty="0" smtClean="0"/>
                      </a:br>
                      <a:r>
                        <a:rPr lang="ru-RU" b="0" dirty="0" smtClean="0"/>
                        <a:t>к должностям работников высокотехнологичных отраслей экономики.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84662778"/>
                  </a:ext>
                </a:extLst>
              </a:tr>
              <a:tr h="185506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2010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Определение сроков разработки профессиональных стандартов 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в высокотехнологичных отраслях в ходе заседания Государственного совета Российской Федерации и Комиссии 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по модернизации и технологическому развитию экономики России.</a:t>
                      </a:r>
                    </a:p>
                    <a:p>
                      <a:pPr algn="just"/>
                      <a:r>
                        <a:rPr lang="ru-RU" dirty="0" smtClean="0"/>
                        <a:t>Создан Общественно-государственный совет Системы независимой оценки качества профессионального образования.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21327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2587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671692"/>
            <a:ext cx="88147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истории профессиональных стандартов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798494"/>
              </p:ext>
            </p:extLst>
          </p:nvPr>
        </p:nvGraphicFramePr>
        <p:xfrm>
          <a:off x="395535" y="1167988"/>
          <a:ext cx="8557532" cy="53035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008114">
                  <a:extLst>
                    <a:ext uri="{9D8B030D-6E8A-4147-A177-3AD203B41FA5}">
                      <a16:colId xmlns="" xmlns:a16="http://schemas.microsoft.com/office/drawing/2014/main" val="3550670788"/>
                    </a:ext>
                  </a:extLst>
                </a:gridCol>
                <a:gridCol w="7549418">
                  <a:extLst>
                    <a:ext uri="{9D8B030D-6E8A-4147-A177-3AD203B41FA5}">
                      <a16:colId xmlns="" xmlns:a16="http://schemas.microsoft.com/office/drawing/2014/main" val="556736516"/>
                    </a:ext>
                  </a:extLst>
                </a:gridCol>
              </a:tblGrid>
              <a:tr h="140772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2011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Создание Агентства стратегических инициатив по продвижению новых проектов: разработка дорожной карты «Создание Национальной системы квалификаций и компетенций», утверждение плана разработки профессиональных стандартов </a:t>
                      </a:r>
                      <a:br>
                        <a:rPr lang="ru-RU" b="0" dirty="0" smtClean="0"/>
                      </a:br>
                      <a:r>
                        <a:rPr lang="ru-RU" b="0" dirty="0" smtClean="0"/>
                        <a:t>(на 2012–2015 гг.)</a:t>
                      </a:r>
                      <a:r>
                        <a:rPr lang="ru-RU" b="0" baseline="0" dirty="0" smtClean="0"/>
                        <a:t> и макета профессионального стандарта.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72533758"/>
                  </a:ext>
                </a:extLst>
              </a:tr>
              <a:tr h="1143778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2012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В Трудовой кодекс РФ было введено понятие «профессиональный стандарт», а также положения о порядке разработки и утверждения профессиональных стандартов и порядке применения профессиональных стандартов.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74732325"/>
                  </a:ext>
                </a:extLst>
              </a:tr>
              <a:tr h="1143778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2013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0" dirty="0" smtClean="0"/>
                        <a:t>В ежегодном Послании Президента РФ Федеральному Собранию В.В. Путин поставил задачу создать Национальный совет профессиональных квалификаций для разработки профессиональных стандартов.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84662778"/>
                  </a:ext>
                </a:extLst>
              </a:tr>
              <a:tr h="1289044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2014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Правительство РФ утвердило комплексный план мероприятий 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по разработке профессиональных стандартов, их независимой профессионально-общественной экспертизе и применению 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на 2014–2016. Образован Национальный совет при Президенте Российской Федерации по профессиональным квалификациям.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21327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591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548680"/>
            <a:ext cx="8814781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нормативные правовые акты федерального уровня в сфере применения профессиональных стандартов :</a:t>
            </a:r>
          </a:p>
          <a:p>
            <a:pPr algn="just"/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кодекс Российской Федерации;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29.12.2012 № 273-ФЗ «Об образовании в Российской Федерации»;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02.05.2015 № 122-ФЗ «О внесении изменений в Трудовой кодекс Российской Федерации и статьи 11 и 73 Федерального закона «Об образовании в Российской Федерации»;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03.07.2016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238-ФЗ «О независимой оценке квалификации»;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РФ от 22.01.2013 № 23 «О Правилах разработки и утверждения профессиональных стандартов»;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РФ от 05.08.2013 № 661 «Об утверждении Правил разработки, утверждения федеральных государственных образовательных стандартов и внесения в них изменений»;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РФ от 27.06.2016 №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584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особенностях применения профессиональных стандартов в части требований, обязательных для применения государственными внебюджетными фондами Российской Федерации, государственными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муниципальными учреждениями, государственными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муниципальными унитарными предприятиями, а также государственными корпорациями, государственными компаниями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хозяйственными обществами, более пятидесяти процентов акций (долей)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уставном капитале которых находится в государственной собственности или муниципальной собственности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Правительства РФ от 26.11.2012 № 2190-р «Об утверждении Программы поэтапного совершенствования системы оплаты труда в государственных (муниципальных) учреждениях </a:t>
            </a:r>
            <a:b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2012-2018 годы».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480486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9221" y="1245814"/>
            <a:ext cx="881478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Приказы Минтруда России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12.04.2013 № 147н «Об утверждении Макета профессионального стандарта»;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12.04.2013 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148н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уровней квалификации в целях разработки проектов профессиональных стандартов»;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29.04.2013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методических рекомендаций по разработке профессионального стандарта»;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29.09.2014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667н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реестре профессиональных стандартов (перечне видов профессиональной деятельности)» и др.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ст. 195.1 ТК РФ профессиональный стандарт 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характеристика квалификации, необходимой работнику для осуществления определенного вида профессиональной деятельности,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 числе выполнения определенной трудовой функции.</a:t>
            </a: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9221" y="653548"/>
            <a:ext cx="87055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применение профессиональных стандартов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9533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9221" y="1412776"/>
            <a:ext cx="881478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году создан Совет по профессиональным квалификациям в сфере безопасности труда, социальной защиты и занятости населения – ФГБУ «ВНИИ труда» Минтруда России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(решение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Национального совета при Президенте Российской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профессиональным квалификациям (протокол от 08.12.2017 № 24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в сфере безопасности труда, социальной защиты и занятости населения действуют два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оценки квалификаций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ограниченной ответственностью «Центр оценки квалификаций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и трудовой сфере» (ООО «ЦОК Специалист»)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квалификации Автономная некоммерческая организация «Центр профессионального развития и оценки квалификации»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АНО «ЦПР и ОК»)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(город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Свердловской области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квалификаций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сфере социальной защиты в настоящее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не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9221" y="653548"/>
            <a:ext cx="87055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Независимая оценка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квалификации</a:t>
            </a:r>
          </a:p>
        </p:txBody>
      </p:sp>
    </p:spTree>
    <p:extLst>
      <p:ext uri="{BB962C8B-B14F-4D97-AF65-F5344CB8AC3E}">
        <p14:creationId xmlns:p14="http://schemas.microsoft.com/office/powerpoint/2010/main" val="33714327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2499"/>
              </p:ext>
            </p:extLst>
          </p:nvPr>
        </p:nvGraphicFramePr>
        <p:xfrm>
          <a:off x="323528" y="920964"/>
          <a:ext cx="8640960" cy="5811762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936104">
                  <a:extLst>
                    <a:ext uri="{9D8B030D-6E8A-4147-A177-3AD203B41FA5}">
                      <a16:colId xmlns="" xmlns:a16="http://schemas.microsoft.com/office/drawing/2014/main" val="3158012165"/>
                    </a:ext>
                  </a:extLst>
                </a:gridCol>
                <a:gridCol w="7704856">
                  <a:extLst>
                    <a:ext uri="{9D8B030D-6E8A-4147-A177-3AD203B41FA5}">
                      <a16:colId xmlns="" xmlns:a16="http://schemas.microsoft.com/office/drawing/2014/main" val="523283020"/>
                    </a:ext>
                  </a:extLst>
                </a:gridCol>
              </a:tblGrid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Код ПС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стандарта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2409179290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03.001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социальной работе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044136794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03.002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Социальный работник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453422268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03.003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организации социального обслуживания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2126793542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03.004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учреждения медико-социальной экспертизы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693550393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03.005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медико-социальной экспертизе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2605389629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03.006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органа опеки и попечительства в отношении несовершеннолетних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2111226822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03.007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реабилитационной работе в социальной сфере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774203230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03.008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 в социальной сфере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754557675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03.009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работе с семьей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685163483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03.010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Тифлосурдопереводчик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1902044004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03.011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оказанию государственных услуг в области занятости населения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1529787323"/>
                  </a:ext>
                </a:extLst>
              </a:tr>
              <a:tr h="613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03.012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Ассистент (помощник) по оказанию технической помощи инвалидам и лицам с ограниченными возможностями здоровья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49617908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03.013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Сиделка (помощник по уходу)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3844012020"/>
                  </a:ext>
                </a:extLst>
              </a:tr>
              <a:tr h="36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03.014</a:t>
                      </a:r>
                      <a:endParaRPr lang="ru-RU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Няня (работник по присмотру и уходу за детьми)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71" marR="63271" marT="63271" marB="63271"/>
                </a:tc>
                <a:extLst>
                  <a:ext uri="{0D108BD9-81ED-4DB2-BD59-A6C34878D82A}">
                    <a16:rowId xmlns="" xmlns:a16="http://schemas.microsoft.com/office/drawing/2014/main" val="882451905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24276" y="492061"/>
            <a:ext cx="35891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СОЦИАЛЬНОЕ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ОБСЛУЖИВАНИЕ</a:t>
            </a:r>
            <a:endParaRPr kumimoji="0" lang="ru-RU" alt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2341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856" y="620688"/>
            <a:ext cx="888021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Министерства социальной политики Свердловской области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13.07.2017 № 360 «Об утверждении Плана мероприятий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(«Дорожная карта») по организации применения профессиональных стандартов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организациях социального обслуживания Свердловской области, подведомственных Министерству социальной политики Свердловской области»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5570" y="2262541"/>
            <a:ext cx="881478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обеспечение перехода организаций социального обслуживания Свердловской области на применение профессиональных стандартов при работе с кадровым составом.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организационное и информационно-методическое обеспечение перехода организаций социального обслуживания Свердловской области на работу с кадровым составом в условиях действия профессиональных стандартов;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ru-RU" sz="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профессиональной переподготовки работников организаций социального обслуживания Свердловской области в соответствии с требованиями профессиональных стандартов;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ru-RU" sz="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оценки квалификации работников организаций социального обслуживания Свердловской области на соответствие занимаемым должностям в условиях действия профессиональных стандартов;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ru-RU" sz="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деятельности «пилотных» организаций социального обслуживания Свердловской области по применению профессиональных стандартов.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2355984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548680"/>
            <a:ext cx="8814781" cy="763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Плана 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карта») по организации применения профессиональных стандартов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организациях социального обслуживания Свердловской области, подведомственных Министерству социальной политики Свердловской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размещены на официальном сайте методические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организаций социального обслуживания Свердловской области по применению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стандартов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организациях социального обслуживания Свердловской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16.02.2015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07-04-47/959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информационно-разъяснительная работа по вопросу внедрения профессиональных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 (письма 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06.05.2016 № 07-04-47/3493 «О квалификационных требованиях»,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27.10.2016 № 07-04-47/8185 «О внедрении профессиональных стандартов», от 26.04.2019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07-04-47/3343 «О применении профессиональных стандартов», от 30.09.2019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07-04-47/7462 «О применении профессиональных стандартов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внедрения профессиональных стандартов с участием профильных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 в рамках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единых методических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2016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участие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согласовании проектов профессиональных стандартов по должностям «Руководитель организации социального обслуживания», «Специалист по социальной работе», «Социальный работник», представленных Министерством труда и социально защиты 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Примерное положение об оплате труда работников государственных учреждений социального обслуживания Свердловской области, утвержденное постановлением Правительства Свердловской области от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23.03.2017 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170-ПП,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с учетом профессиональных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введена должность «специалист по реабилитации инвалидов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в проекте введение должности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«специалист по работе с семьей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сиделка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«специалист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комплексной реабилитации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реабилитолог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5262270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0401" y="692696"/>
            <a:ext cx="8814781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социальной политики Свердловской области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19.09.2017 № 465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организации профессионального обучения, профессионального образования и дополнительного профессионального образования работников поставщиков социальных услуг в 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области»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организации профессионального обучения, профессионального образования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профессионального образования работников поставщиков социальных услуг в Свердловской области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в целях обеспечения соответствия квалификации работников требованиям профессиональных стандартов.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уполномоченная на осуществление организации профессионального обучения, профессионального образования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профессионального образования работников поставщиков социальных услуг в Свердловской области организация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социального обслуживания населения Свердловской области «Организационно-методический центр социальной помощи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7069365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683955"/>
            <a:ext cx="8814781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профессиональных стандартов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организациях социального обслуживания 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39832920"/>
              </p:ext>
            </p:extLst>
          </p:nvPr>
        </p:nvGraphicFramePr>
        <p:xfrm>
          <a:off x="539552" y="1700808"/>
          <a:ext cx="820891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5163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15002858"/>
              </p:ext>
            </p:extLst>
          </p:nvPr>
        </p:nvGraphicFramePr>
        <p:xfrm>
          <a:off x="1835696" y="2852936"/>
          <a:ext cx="676875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552387494"/>
              </p:ext>
            </p:extLst>
          </p:nvPr>
        </p:nvGraphicFramePr>
        <p:xfrm>
          <a:off x="1115616" y="1988840"/>
          <a:ext cx="7128792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79512" y="692696"/>
            <a:ext cx="881478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мероприятий, проведенных в организациях социального обслуживания Свердловской области в связи </a:t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внедрением профессиональных стандартов</a:t>
            </a: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5696798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3314" y="548680"/>
            <a:ext cx="881478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государственных учреждений социального обслуживания 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целях соответствия требованиям профессиональных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13516066"/>
              </p:ext>
            </p:extLst>
          </p:nvPr>
        </p:nvGraphicFramePr>
        <p:xfrm>
          <a:off x="826288" y="1628800"/>
          <a:ext cx="7488832" cy="4096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79512" y="5780782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9 месяцев 2019 года прошли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соответствия профстандартам –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64%</a:t>
            </a:r>
          </a:p>
          <a:p>
            <a:endParaRPr lang="ru-RU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отребность в обучении в соответствии с планами применения профстандартов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2019 год –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36%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99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683955"/>
            <a:ext cx="881478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работников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учреждений социального обслуживания 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по применению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внедрению) профессиональных стандартов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020448123"/>
              </p:ext>
            </p:extLst>
          </p:nvPr>
        </p:nvGraphicFramePr>
        <p:xfrm>
          <a:off x="539552" y="1700808"/>
          <a:ext cx="820891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183556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456" y="-891480"/>
            <a:ext cx="8363272" cy="698477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поставщиках образовательных услуг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603640"/>
              </p:ext>
            </p:extLst>
          </p:nvPr>
        </p:nvGraphicFramePr>
        <p:xfrm>
          <a:off x="475220" y="1556792"/>
          <a:ext cx="8239743" cy="491609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032325">
                  <a:extLst>
                    <a:ext uri="{9D8B030D-6E8A-4147-A177-3AD203B41FA5}">
                      <a16:colId xmlns="" xmlns:a16="http://schemas.microsoft.com/office/drawing/2014/main" val="2844585116"/>
                    </a:ext>
                  </a:extLst>
                </a:gridCol>
                <a:gridCol w="4207418">
                  <a:extLst>
                    <a:ext uri="{9D8B030D-6E8A-4147-A177-3AD203B41FA5}">
                      <a16:colId xmlns="" xmlns:a16="http://schemas.microsoft.com/office/drawing/2014/main" val="2654148470"/>
                    </a:ext>
                  </a:extLst>
                </a:gridCol>
              </a:tblGrid>
              <a:tr h="92511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Поставщики образовательных услуг среди государственных образовательных учреждений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Поставщики образовательных услуг среди негосударственных образовательных организаций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97909034"/>
                  </a:ext>
                </a:extLst>
              </a:tr>
              <a:tr h="708631"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ФГБОУ ВО «Уральский государственный экономический университет»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АНО ДПО «Академия повышения квалификации и профессионального развития» </a:t>
                      </a:r>
                      <a:b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г. Екатеринбург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0030108"/>
                  </a:ext>
                </a:extLst>
              </a:tr>
              <a:tr h="53244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ФГБОУ ВО «Уральский государственный педагогический университет»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ЧОУ ДПО «Академия бизнеса и управления систем» г. Волгоград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5800222"/>
                  </a:ext>
                </a:extLst>
              </a:tr>
              <a:tr h="70863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ФГАОУ ВО «Российский государственный профессионально-педагогический университет»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АНО ДПО «Центр профессионального развития ПРОФИ» г. Екатеринбург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9048613"/>
                  </a:ext>
                </a:extLst>
              </a:tr>
              <a:tr h="70863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ФГБОУ ВО «Российская академия народного хозяйства и государственной службы при президенте Российской Федерации»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АНО ДПО «Учебный центр экономики, управления и охраны труда» г. Екатеринбург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07140813"/>
                  </a:ext>
                </a:extLst>
              </a:tr>
              <a:tr h="53244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ГБУ «Институт энергосбережения </a:t>
                      </a:r>
                      <a:b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им. Н.И. Данилова»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АНО ДПО «Институт профессиональных контрактных управляющих» г. Нижний Тагил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2710634"/>
                  </a:ext>
                </a:extLst>
              </a:tr>
              <a:tr h="70863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ГБУ ДПО «Уральский научно-практический центр медико-социальных и экономических проблем здравоохранения»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Общество с ограниченной ответственностью НПЦ «РИЦ» г. Екатеринбург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28325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35033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991" y="404664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об удовлетворенности качеством предоставления образовательных услуг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626868"/>
              </p:ext>
            </p:extLst>
          </p:nvPr>
        </p:nvGraphicFramePr>
        <p:xfrm>
          <a:off x="395536" y="1340768"/>
          <a:ext cx="8064897" cy="522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="" xmlns:a16="http://schemas.microsoft.com/office/drawing/2014/main" val="3280173330"/>
                    </a:ext>
                  </a:extLst>
                </a:gridCol>
                <a:gridCol w="2160240">
                  <a:extLst>
                    <a:ext uri="{9D8B030D-6E8A-4147-A177-3AD203B41FA5}">
                      <a16:colId xmlns="" xmlns:a16="http://schemas.microsoft.com/office/drawing/2014/main" val="1043206348"/>
                    </a:ext>
                  </a:extLst>
                </a:gridCol>
                <a:gridCol w="2016225">
                  <a:extLst>
                    <a:ext uri="{9D8B030D-6E8A-4147-A177-3AD203B41FA5}">
                      <a16:colId xmlns="" xmlns:a16="http://schemas.microsoft.com/office/drawing/2014/main" val="653382283"/>
                    </a:ext>
                  </a:extLst>
                </a:gridCol>
              </a:tblGrid>
              <a:tr h="780087">
                <a:tc rowSpan="2"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Показатели удовлетворенности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удовлетворенности,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b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7149647"/>
                  </a:ext>
                </a:extLst>
              </a:tr>
              <a:tr h="7800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Полностью удовлетворен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Частично удовлетворен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80650246"/>
                  </a:ext>
                </a:extLst>
              </a:tr>
              <a:tr h="780087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Соответствие образовательной программы выполняемым трудовым функциям (согласно соответствия профессиональным стандартам)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47204667"/>
                  </a:ext>
                </a:extLst>
              </a:tr>
              <a:tr h="78008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Соответствие содержания образовательной программы заявленному учебно-тематическому плану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06941491"/>
                  </a:ext>
                </a:extLst>
              </a:tr>
              <a:tr h="78008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 учебно-методическим комплексом (учебно-тематический план, задания и методические указания, рабочие тетради, справочники, литература, пособия и т.д.)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29105867"/>
                  </a:ext>
                </a:extLst>
              </a:tr>
              <a:tr h="78008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Удовлетворенность объемом учебных занятий и количеством отведенных часов (лекции, практические и семинарские занятия, лабораторные работы, тренинги, консультации, аттестационные работы и др.)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31157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75500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747464"/>
            <a:ext cx="8363272" cy="6789100"/>
          </a:xfrm>
        </p:spPr>
        <p:txBody>
          <a:bodyPr>
            <a:noAutofit/>
          </a:bodyPr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Локальные нормативные правовые акты учреждений, измененные/откорректированные в соответствии </a:t>
            </a:r>
            <a:b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требованиями профессиональных стандартов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30024"/>
              </p:ext>
            </p:extLst>
          </p:nvPr>
        </p:nvGraphicFramePr>
        <p:xfrm>
          <a:off x="519065" y="1916832"/>
          <a:ext cx="8239743" cy="419681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791739">
                  <a:extLst>
                    <a:ext uri="{9D8B030D-6E8A-4147-A177-3AD203B41FA5}">
                      <a16:colId xmlns="" xmlns:a16="http://schemas.microsoft.com/office/drawing/2014/main" val="2844585116"/>
                    </a:ext>
                  </a:extLst>
                </a:gridCol>
                <a:gridCol w="1458361">
                  <a:extLst>
                    <a:ext uri="{9D8B030D-6E8A-4147-A177-3AD203B41FA5}">
                      <a16:colId xmlns="" xmlns:a16="http://schemas.microsoft.com/office/drawing/2014/main" val="2654148470"/>
                    </a:ext>
                  </a:extLst>
                </a:gridCol>
                <a:gridCol w="1467131">
                  <a:extLst>
                    <a:ext uri="{9D8B030D-6E8A-4147-A177-3AD203B41FA5}">
                      <a16:colId xmlns="" xmlns:a16="http://schemas.microsoft.com/office/drawing/2014/main" val="3468385705"/>
                    </a:ext>
                  </a:extLst>
                </a:gridCol>
                <a:gridCol w="1522512">
                  <a:extLst>
                    <a:ext uri="{9D8B030D-6E8A-4147-A177-3AD203B41FA5}">
                      <a16:colId xmlns="" xmlns:a16="http://schemas.microsoft.com/office/drawing/2014/main" val="584816777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Локальные нормативные правовые акты учреждений (ЛНПА), в которые внесены изменения в соответствии </a:t>
                      </a:r>
                      <a:b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с требованиями профстандартов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2017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2 771 ЛНПА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2018 год</a:t>
                      </a:r>
                    </a:p>
                    <a:p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1 449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ЛНПА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2019 года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(на первое полугодие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643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ЛНПА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97909034"/>
                  </a:ext>
                </a:extLst>
              </a:tr>
              <a:tr h="58021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Должностные инструкции </a:t>
                      </a:r>
                      <a:b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(с указанием должности)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1954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987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400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0030108"/>
                  </a:ext>
                </a:extLst>
              </a:tr>
              <a:tr h="580214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Положения о структурных подразделениях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262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204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105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5800222"/>
                  </a:ext>
                </a:extLst>
              </a:tr>
              <a:tr h="507804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Коллективный договор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83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63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27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9048613"/>
                  </a:ext>
                </a:extLst>
              </a:tr>
              <a:tr h="580214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Порядки, алгоритмы оказания социальных услуг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107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72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33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07140813"/>
                  </a:ext>
                </a:extLst>
              </a:tr>
              <a:tr h="580214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ЛНПА об оплате труда, показателях эффективности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365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123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78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2895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09198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157" y="2420888"/>
            <a:ext cx="86329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" b="1" dirty="0" smtClean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b="1" dirty="0">
              <a:solidFill>
                <a:schemeClr val="tx2">
                  <a:lumMod val="75000"/>
                </a:schemeClr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84368" y="6381329"/>
            <a:ext cx="1269229" cy="476672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слайд </a:t>
            </a:r>
            <a:fld id="{B19B0651-EE4F-4900-A07F-96A6BFA9D0F0}" type="slidenum"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fld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6" y="548094"/>
            <a:ext cx="8814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профессиональных стандартов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организациях социального обслуживания 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924426406"/>
              </p:ext>
            </p:extLst>
          </p:nvPr>
        </p:nvGraphicFramePr>
        <p:xfrm>
          <a:off x="510238" y="1196752"/>
          <a:ext cx="820891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014047"/>
              </p:ext>
            </p:extLst>
          </p:nvPr>
        </p:nvGraphicFramePr>
        <p:xfrm>
          <a:off x="498343" y="3573017"/>
          <a:ext cx="8208912" cy="31769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="" xmlns:a16="http://schemas.microsoft.com/office/drawing/2014/main" val="1336581120"/>
                    </a:ext>
                  </a:extLst>
                </a:gridCol>
                <a:gridCol w="4104456">
                  <a:extLst>
                    <a:ext uri="{9D8B030D-6E8A-4147-A177-3AD203B41FA5}">
                      <a16:colId xmlns="" xmlns:a16="http://schemas.microsoft.com/office/drawing/2014/main" val="1461209858"/>
                    </a:ext>
                  </a:extLst>
                </a:gridCol>
              </a:tblGrid>
              <a:tr h="43513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Количество учреждений, в которых завершена работа по внедрению ПС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77106183"/>
                  </a:ext>
                </a:extLst>
              </a:tr>
              <a:tr h="33767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КЦСОН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15339476"/>
                  </a:ext>
                </a:extLst>
              </a:tr>
              <a:tr h="33767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ПНИ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09661903"/>
                  </a:ext>
                </a:extLst>
              </a:tr>
              <a:tr h="3399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ДИ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51528612"/>
                  </a:ext>
                </a:extLst>
              </a:tr>
              <a:tr h="33767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/>
                        <a:t>ЦСПиД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92627707"/>
                  </a:ext>
                </a:extLst>
              </a:tr>
              <a:tr h="33767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СРЦН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14441255"/>
                  </a:ext>
                </a:extLst>
              </a:tr>
              <a:tr h="3399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РЦ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69273191"/>
                  </a:ext>
                </a:extLst>
              </a:tr>
              <a:tr h="33767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ЦВБД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27865260"/>
                  </a:ext>
                </a:extLst>
              </a:tr>
              <a:tr h="3734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ДНП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575531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6391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Лучшие практики внедрения профессиональных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2259696"/>
          </a:xfrm>
        </p:spPr>
        <p:txBody>
          <a:bodyPr>
            <a:normAutofit lnSpcReduction="10000"/>
          </a:bodyPr>
          <a:lstStyle/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 «КЦСОН «Золотая осень» города Нижний Тагил» </a:t>
            </a:r>
            <a:endParaRPr lang="ru-RU" sz="2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ru-RU" sz="105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ГКУ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«СРЦН города 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Первоуральска»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СРЦН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Каменска-Уральского»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«Режевской ДИ»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08681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внедрения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68552"/>
          </a:xfrm>
        </p:spPr>
        <p:txBody>
          <a:bodyPr>
            <a:normAutofit fontScale="85000" lnSpcReduction="20000"/>
          </a:bodyPr>
          <a:lstStyle/>
          <a:p>
            <a:pPr marL="109728" indent="0" algn="just">
              <a:buNone/>
            </a:pPr>
            <a:r>
              <a:rPr lang="ru-RU" sz="210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100" b="1" dirty="0" smtClean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</a:t>
            </a: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Государственные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учреждения, подведомственные Министерству социальной политики Свердловской области обязаны:</a:t>
            </a:r>
          </a:p>
          <a:p>
            <a:pPr marL="109728" lvl="0" indent="0" algn="just">
              <a:buNone/>
            </a:pP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 1. Завершить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внедрение профессиональных стандартов в учреждениях и представить информацию о внедрении профессиональных стандартов в ГКУ «Организационно-методический центр социальной помощи» до </a:t>
            </a: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15.12.2019.</a:t>
            </a:r>
            <a:endParaRPr lang="ru-RU" sz="21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109728" lvl="0" indent="0" algn="just">
              <a:buNone/>
            </a:pP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2. обеспечить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применение профессиональных стандартов в учреждениях с 01.01.2020.</a:t>
            </a:r>
          </a:p>
          <a:p>
            <a:pPr marL="109728" indent="0" algn="just">
              <a:buNone/>
            </a:pP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 </a:t>
            </a:r>
            <a:endParaRPr lang="ru-RU" sz="21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109728" indent="0" algn="just">
              <a:buNone/>
            </a:pP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ГКУ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«Организационно-методический центр социальной </a:t>
            </a:r>
            <a:r>
              <a:rPr lang="ru-RU" sz="2100" b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помощи</a:t>
            </a:r>
            <a:r>
              <a:rPr lang="ru-RU" sz="2100" b="1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»:</a:t>
            </a:r>
            <a:endParaRPr lang="ru-RU" sz="21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109728" lvl="0" indent="0" algn="just">
              <a:buNone/>
            </a:pP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 1.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</a:t>
            </a: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беспечить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контроль за завершением процедуры внедрения профессиональных стандартов в учреждениях, в том числе за дополнительным профессиональным образованием работников учреждений, и представить информацию о результатах работы учреждений по внедрению профессиональных стандартов в Министерство социальной политики Свердловской области до 25.12.2019;</a:t>
            </a:r>
          </a:p>
          <a:p>
            <a:pPr marL="109728" lvl="0" indent="0" algn="just">
              <a:buNone/>
            </a:pPr>
            <a:r>
              <a:rPr lang="ru-RU" sz="2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 2. провести </a:t>
            </a:r>
            <a:r>
              <a:rPr lang="ru-RU" sz="2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мониторинг применения профессиональных стандартов в учреждениях в 1 квартале 2020 года и представить информацию о результатах мониторинга в Министерство социальной политики Свердловской области до 20.03.2020.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ru-RU" sz="105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8341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784976" cy="3148260"/>
          </a:xfrm>
        </p:spPr>
        <p:txBody>
          <a:bodyPr>
            <a:noAutofit/>
          </a:bodyPr>
          <a:lstStyle/>
          <a:p>
            <a:pPr algn="ctr"/>
            <a:r>
              <a:rPr lang="ru-RU" sz="3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социального обслуживания населения Свердловской области «Организационно-методический центр социальной помощи»</a:t>
            </a:r>
            <a:endParaRPr lang="ru-RU" sz="3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4221163"/>
            <a:ext cx="5492229" cy="2431574"/>
          </a:xfrm>
        </p:spPr>
        <p:txBody>
          <a:bodyPr>
            <a:normAutofit fontScale="92500" lnSpcReduction="10000"/>
          </a:bodyPr>
          <a:lstStyle/>
          <a:p>
            <a:pPr algn="r"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информация:</a:t>
            </a:r>
          </a:p>
          <a:p>
            <a:pPr algn="r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Свердловская область,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Екатеринбург, ул. Баумана 51,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тел./факс: (343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336-41-95</a:t>
            </a:r>
          </a:p>
          <a:p>
            <a:pPr algn="r"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info@uralsocinform.ru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интернет-портал</a:t>
            </a:r>
          </a:p>
          <a:p>
            <a:pPr algn="r"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uralsocinform.ru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9237"/>
            <a:ext cx="2309813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2440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2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C00000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C0000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4238</TotalTime>
  <Words>1557</Words>
  <Application>Microsoft Office PowerPoint</Application>
  <PresentationFormat>Экран (4:3)</PresentationFormat>
  <Paragraphs>271</Paragraphs>
  <Slides>21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Arial</vt:lpstr>
      <vt:lpstr>Calibri</vt:lpstr>
      <vt:lpstr>Georgia</vt:lpstr>
      <vt:lpstr>Liberation Serif</vt:lpstr>
      <vt:lpstr>Times New Roman</vt:lpstr>
      <vt:lpstr>Trebuchet MS</vt:lpstr>
      <vt:lpstr>Verdana</vt:lpstr>
      <vt:lpstr>Wingdings</vt:lpstr>
      <vt:lpstr>Wingdings 2</vt:lpstr>
      <vt:lpstr>Городская</vt:lpstr>
      <vt:lpstr>«Анализ практики внедрении профессиональных стандартов в государственных учреждениях социального обслуживания Свердловской области (2017–2019 годы)»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Информация о поставщиках образовательных услуг        </vt:lpstr>
      <vt:lpstr>Информация об удовлетворенности качеством предоставления образовательных услуг</vt:lpstr>
      <vt:lpstr>Локальные нормативные правовые акты учреждений, измененные/откорректированные в соответствии  с требованиями профессиональных стандартов       </vt:lpstr>
      <vt:lpstr>Презентация PowerPoint</vt:lpstr>
      <vt:lpstr>Лучшие практики внедрения профессиональных стандартов</vt:lpstr>
      <vt:lpstr>Завершение внедрения профессиональных стандартов</vt:lpstr>
      <vt:lpstr>Государственное казенное учреждение социального обслуживания населения Свердловской области «Организационно-методический центр социальной помощи»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 реализации управлениями социальной политики  Закона Свердловской области  от 20 октября 2011 года № 86-ОЗ «Об областном материнском (семейном) капитале»</dc:title>
  <dc:creator>Титова Татьяна Анатольевна</dc:creator>
  <cp:lastModifiedBy>Захарова Наталья Николаевна</cp:lastModifiedBy>
  <cp:revision>471</cp:revision>
  <cp:lastPrinted>2019-08-09T11:32:57Z</cp:lastPrinted>
  <dcterms:created xsi:type="dcterms:W3CDTF">2015-10-19T04:52:47Z</dcterms:created>
  <dcterms:modified xsi:type="dcterms:W3CDTF">2019-10-30T09:22:51Z</dcterms:modified>
</cp:coreProperties>
</file>