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iberation Serif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003366"/>
    <a:srgbClr val="0066FF"/>
    <a:srgbClr val="339933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33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67) 2-21-30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Управления социальной политики по </a:t>
          </a:r>
          <a:r>
            <a:rPr lang="ru-RU" sz="18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800" b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Свердловской </a:t>
          </a:r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rgbClr val="FFC000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>
        <a:gradFill rotWithShape="0">
          <a:gsLst>
            <a:gs pos="0">
              <a:srgbClr val="92D050"/>
            </a:gs>
            <a:gs pos="80000">
              <a:schemeClr val="accent5">
                <a:hueOff val="3257024"/>
                <a:satOff val="11196"/>
                <a:lumOff val="-53726"/>
                <a:alphaOff val="0"/>
                <a:shade val="93000"/>
                <a:satMod val="13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rgbClr val="FFC000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>
        <a:gradFill rotWithShape="0">
          <a:gsLst>
            <a:gs pos="0">
              <a:schemeClr val="bg2"/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5415753" y="-829285"/>
          <a:ext cx="6448601" cy="6448601"/>
        </a:xfrm>
        <a:prstGeom prst="blockArc">
          <a:avLst>
            <a:gd name="adj1" fmla="val 18900000"/>
            <a:gd name="adj2" fmla="val 2700000"/>
            <a:gd name="adj3" fmla="val 335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385046" y="252243"/>
          <a:ext cx="6940860" cy="5042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5046" y="252243"/>
        <a:ext cx="6940860" cy="504294"/>
      </dsp:txXfrm>
    </dsp:sp>
    <dsp:sp modelId="{F0DD063C-10F2-444C-A3F8-40B5294FB4FE}">
      <dsp:nvSpPr>
        <dsp:cNvPr id="0" name=""/>
        <dsp:cNvSpPr/>
      </dsp:nvSpPr>
      <dsp:spPr>
        <a:xfrm>
          <a:off x="69862" y="189206"/>
          <a:ext cx="630368" cy="630368"/>
        </a:xfrm>
        <a:prstGeom prst="ellipse">
          <a:avLst/>
        </a:prstGeom>
        <a:solidFill>
          <a:srgbClr val="FFC000"/>
        </a:solidFill>
        <a:ln w="9525" cap="flat" cmpd="sng" algn="ctr">
          <a:solidFill>
            <a:schemeClr val="accent3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799863" y="1008588"/>
          <a:ext cx="6526043" cy="504294"/>
        </a:xfrm>
        <a:prstGeom prst="rect">
          <a:avLst/>
        </a:prstGeom>
        <a:gradFill rotWithShape="0">
          <a:gsLst>
            <a:gs pos="0">
              <a:schemeClr val="accent5">
                <a:hueOff val="651405"/>
                <a:satOff val="2239"/>
                <a:lumOff val="-10745"/>
                <a:alphaOff val="0"/>
                <a:shade val="51000"/>
                <a:satMod val="130000"/>
              </a:schemeClr>
            </a:gs>
            <a:gs pos="80000">
              <a:schemeClr val="accent5">
                <a:hueOff val="651405"/>
                <a:satOff val="2239"/>
                <a:lumOff val="-10745"/>
                <a:alphaOff val="0"/>
                <a:shade val="93000"/>
                <a:satMod val="130000"/>
              </a:schemeClr>
            </a:gs>
            <a:gs pos="100000">
              <a:schemeClr val="accent5">
                <a:hueOff val="651405"/>
                <a:satOff val="2239"/>
                <a:lumOff val="-10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9863" y="1008588"/>
        <a:ext cx="6526043" cy="504294"/>
      </dsp:txXfrm>
    </dsp:sp>
    <dsp:sp modelId="{49E1EE34-3E18-4171-BCBC-889CE3109EFC}">
      <dsp:nvSpPr>
        <dsp:cNvPr id="0" name=""/>
        <dsp:cNvSpPr/>
      </dsp:nvSpPr>
      <dsp:spPr>
        <a:xfrm>
          <a:off x="484679" y="945552"/>
          <a:ext cx="630368" cy="630368"/>
        </a:xfrm>
        <a:prstGeom prst="ellipse">
          <a:avLst/>
        </a:prstGeom>
        <a:solidFill>
          <a:srgbClr val="FFFF00"/>
        </a:solidFill>
        <a:ln w="9525" cap="flat" cmpd="sng" algn="ctr">
          <a:solidFill>
            <a:schemeClr val="accent5">
              <a:hueOff val="651405"/>
              <a:satOff val="2239"/>
              <a:lumOff val="-10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989548" y="1764934"/>
          <a:ext cx="6336358" cy="504294"/>
        </a:xfrm>
        <a:prstGeom prst="rect">
          <a:avLst/>
        </a:prstGeom>
        <a:gradFill rotWithShape="0">
          <a:gsLst>
            <a:gs pos="0">
              <a:schemeClr val="accent5">
                <a:hueOff val="1302810"/>
                <a:satOff val="4478"/>
                <a:lumOff val="-21490"/>
                <a:alphaOff val="0"/>
                <a:shade val="51000"/>
                <a:satMod val="130000"/>
              </a:schemeClr>
            </a:gs>
            <a:gs pos="80000">
              <a:schemeClr val="accent5">
                <a:hueOff val="1302810"/>
                <a:satOff val="4478"/>
                <a:lumOff val="-21490"/>
                <a:alphaOff val="0"/>
                <a:shade val="93000"/>
                <a:satMod val="130000"/>
              </a:schemeClr>
            </a:gs>
            <a:gs pos="100000">
              <a:schemeClr val="accent5">
                <a:hueOff val="1302810"/>
                <a:satOff val="4478"/>
                <a:lumOff val="-214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67) 2-21-30 </a:t>
          </a:r>
        </a:p>
      </dsp:txBody>
      <dsp:txXfrm>
        <a:off x="989548" y="1764934"/>
        <a:ext cx="6336358" cy="504294"/>
      </dsp:txXfrm>
    </dsp:sp>
    <dsp:sp modelId="{F31C1C6E-8391-4AE7-8AD2-9E82A3E4FDB1}">
      <dsp:nvSpPr>
        <dsp:cNvPr id="0" name=""/>
        <dsp:cNvSpPr/>
      </dsp:nvSpPr>
      <dsp:spPr>
        <a:xfrm>
          <a:off x="674364" y="1701898"/>
          <a:ext cx="630368" cy="63036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9525" cap="flat" cmpd="sng" algn="ctr">
          <a:solidFill>
            <a:schemeClr val="accent5">
              <a:hueOff val="1302810"/>
              <a:satOff val="4478"/>
              <a:lumOff val="-214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016034" y="2347029"/>
          <a:ext cx="6336358" cy="824748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Управления социальной политики по </a:t>
          </a:r>
          <a:r>
            <a:rPr lang="ru-RU" sz="18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800" b="1" kern="120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Свердловской </a:t>
          </a: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6034" y="2347029"/>
        <a:ext cx="6336358" cy="824748"/>
      </dsp:txXfrm>
    </dsp:sp>
    <dsp:sp modelId="{AED03933-CA38-4042-AE34-468EAA42DEA9}">
      <dsp:nvSpPr>
        <dsp:cNvPr id="0" name=""/>
        <dsp:cNvSpPr/>
      </dsp:nvSpPr>
      <dsp:spPr>
        <a:xfrm>
          <a:off x="583481" y="2395014"/>
          <a:ext cx="812134" cy="755868"/>
        </a:xfrm>
        <a:prstGeom prst="ellipse">
          <a:avLst/>
        </a:prstGeom>
        <a:solidFill>
          <a:srgbClr val="F3943B"/>
        </a:solidFill>
        <a:ln w="9525" cap="flat" cmpd="sng" algn="ctr">
          <a:solidFill>
            <a:schemeClr val="accent5">
              <a:hueOff val="1954215"/>
              <a:satOff val="6718"/>
              <a:lumOff val="-3223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799863" y="3243163"/>
          <a:ext cx="6526043" cy="572263"/>
        </a:xfrm>
        <a:prstGeom prst="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9863" y="3243163"/>
        <a:ext cx="6526043" cy="572263"/>
      </dsp:txXfrm>
    </dsp:sp>
    <dsp:sp modelId="{9CA5FDD4-ED40-485D-99F7-525FEE1712FE}">
      <dsp:nvSpPr>
        <dsp:cNvPr id="0" name=""/>
        <dsp:cNvSpPr/>
      </dsp:nvSpPr>
      <dsp:spPr>
        <a:xfrm>
          <a:off x="484679" y="3214110"/>
          <a:ext cx="630368" cy="630368"/>
        </a:xfrm>
        <a:prstGeom prst="ellipse">
          <a:avLst/>
        </a:prstGeom>
        <a:solidFill>
          <a:srgbClr val="7030A0"/>
        </a:solidFill>
        <a:ln w="9525" cap="flat" cmpd="sng" algn="ctr">
          <a:solidFill>
            <a:schemeClr val="accent5">
              <a:hueOff val="2605619"/>
              <a:satOff val="8957"/>
              <a:lumOff val="-4298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385046" y="4033493"/>
          <a:ext cx="6940860" cy="504294"/>
        </a:xfrm>
        <a:prstGeom prst="rect">
          <a:avLst/>
        </a:prstGeom>
        <a:gradFill rotWithShape="0">
          <a:gsLst>
            <a:gs pos="0">
              <a:srgbClr val="92D050"/>
            </a:gs>
            <a:gs pos="80000">
              <a:schemeClr val="accent5">
                <a:hueOff val="3257024"/>
                <a:satOff val="11196"/>
                <a:lumOff val="-53726"/>
                <a:alphaOff val="0"/>
                <a:shade val="93000"/>
                <a:satMod val="130000"/>
              </a:schemeClr>
            </a:gs>
            <a:gs pos="100000">
              <a:schemeClr val="accent5">
                <a:hueOff val="3257024"/>
                <a:satOff val="11196"/>
                <a:lumOff val="-5372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0284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5046" y="4033493"/>
        <a:ext cx="6940860" cy="504294"/>
      </dsp:txXfrm>
    </dsp:sp>
    <dsp:sp modelId="{F313B529-4E46-4063-AAC2-E3F0537BC438}">
      <dsp:nvSpPr>
        <dsp:cNvPr id="0" name=""/>
        <dsp:cNvSpPr/>
      </dsp:nvSpPr>
      <dsp:spPr>
        <a:xfrm>
          <a:off x="69862" y="3970456"/>
          <a:ext cx="630368" cy="630368"/>
        </a:xfrm>
        <a:prstGeom prst="ellipse">
          <a:avLst/>
        </a:prstGeom>
        <a:solidFill>
          <a:srgbClr val="C00000"/>
        </a:solidFill>
        <a:ln w="9525" cap="flat" cmpd="sng" algn="ctr">
          <a:solidFill>
            <a:schemeClr val="accent5">
              <a:hueOff val="3257024"/>
              <a:satOff val="11196"/>
              <a:lumOff val="-5372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38730" y="236061"/>
          <a:ext cx="924868" cy="647408"/>
        </a:xfrm>
        <a:prstGeom prst="chevron">
          <a:avLst/>
        </a:prstGeom>
        <a:gradFill rotWithShape="0">
          <a:gsLst>
            <a:gs pos="0">
              <a:schemeClr val="bg2"/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38730" y="236061"/>
        <a:ext cx="924868" cy="647408"/>
      </dsp:txXfrm>
    </dsp:sp>
    <dsp:sp modelId="{B5D9B1B7-031B-4C9C-8C42-8FF3721FBFCA}">
      <dsp:nvSpPr>
        <dsp:cNvPr id="0" name=""/>
        <dsp:cNvSpPr/>
      </dsp:nvSpPr>
      <dsp:spPr>
        <a:xfrm rot="5400000">
          <a:off x="3677296" y="-3018358"/>
          <a:ext cx="773083" cy="6832859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77296" y="-3018358"/>
        <a:ext cx="773083" cy="6832859"/>
      </dsp:txXfrm>
    </dsp:sp>
    <dsp:sp modelId="{06388F85-6B45-471E-AD17-4246AD137CC8}">
      <dsp:nvSpPr>
        <dsp:cNvPr id="0" name=""/>
        <dsp:cNvSpPr/>
      </dsp:nvSpPr>
      <dsp:spPr>
        <a:xfrm rot="5400000">
          <a:off x="-138730" y="1136732"/>
          <a:ext cx="924868" cy="647408"/>
        </a:xfrm>
        <a:prstGeom prst="chevron">
          <a:avLst/>
        </a:prstGeom>
        <a:gradFill rotWithShape="0">
          <a:gsLst>
            <a:gs pos="0">
              <a:schemeClr val="accent4">
                <a:hueOff val="2785744"/>
                <a:satOff val="9906"/>
                <a:lumOff val="22402"/>
                <a:alphaOff val="0"/>
                <a:shade val="51000"/>
                <a:satMod val="130000"/>
              </a:schemeClr>
            </a:gs>
            <a:gs pos="80000">
              <a:schemeClr val="accent4">
                <a:hueOff val="2785744"/>
                <a:satOff val="9906"/>
                <a:lumOff val="22402"/>
                <a:alphaOff val="0"/>
                <a:shade val="93000"/>
                <a:satMod val="130000"/>
              </a:schemeClr>
            </a:gs>
            <a:gs pos="100000">
              <a:schemeClr val="accent4">
                <a:hueOff val="2785744"/>
                <a:satOff val="9906"/>
                <a:lumOff val="22402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2785744"/>
              <a:satOff val="9906"/>
              <a:lumOff val="2240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38730" y="1136732"/>
        <a:ext cx="924868" cy="647408"/>
      </dsp:txXfrm>
    </dsp:sp>
    <dsp:sp modelId="{1C21BE01-8072-4D0F-A3AD-AA123D95EF46}">
      <dsp:nvSpPr>
        <dsp:cNvPr id="0" name=""/>
        <dsp:cNvSpPr/>
      </dsp:nvSpPr>
      <dsp:spPr>
        <a:xfrm rot="5400000">
          <a:off x="3680186" y="-2117845"/>
          <a:ext cx="767302" cy="6832859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2785744"/>
              <a:satOff val="9906"/>
              <a:lumOff val="2240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80186" y="-2117845"/>
        <a:ext cx="767302" cy="6832859"/>
      </dsp:txXfrm>
    </dsp:sp>
    <dsp:sp modelId="{64EB2BE6-13B2-472B-A8F8-9195DD22749D}">
      <dsp:nvSpPr>
        <dsp:cNvPr id="0" name=""/>
        <dsp:cNvSpPr/>
      </dsp:nvSpPr>
      <dsp:spPr>
        <a:xfrm rot="5400000">
          <a:off x="-138730" y="2018397"/>
          <a:ext cx="924868" cy="647408"/>
        </a:xfrm>
        <a:prstGeom prst="chevron">
          <a:avLst/>
        </a:prstGeom>
        <a:gradFill rotWithShape="0">
          <a:gsLst>
            <a:gs pos="0">
              <a:schemeClr val="accent4">
                <a:hueOff val="5571488"/>
                <a:satOff val="19812"/>
                <a:lumOff val="44804"/>
                <a:alphaOff val="0"/>
                <a:shade val="51000"/>
                <a:satMod val="130000"/>
              </a:schemeClr>
            </a:gs>
            <a:gs pos="80000">
              <a:schemeClr val="accent4">
                <a:hueOff val="5571488"/>
                <a:satOff val="19812"/>
                <a:lumOff val="44804"/>
                <a:alphaOff val="0"/>
                <a:shade val="93000"/>
                <a:satMod val="130000"/>
              </a:schemeClr>
            </a:gs>
            <a:gs pos="100000">
              <a:schemeClr val="accent4">
                <a:hueOff val="5571488"/>
                <a:satOff val="19812"/>
                <a:lumOff val="4480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5571488"/>
              <a:satOff val="19812"/>
              <a:lumOff val="448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38730" y="2018397"/>
        <a:ext cx="924868" cy="647408"/>
      </dsp:txXfrm>
    </dsp:sp>
    <dsp:sp modelId="{DC5A9139-1E26-4D70-913C-FA3DB144623E}">
      <dsp:nvSpPr>
        <dsp:cNvPr id="0" name=""/>
        <dsp:cNvSpPr/>
      </dsp:nvSpPr>
      <dsp:spPr>
        <a:xfrm rot="5400000">
          <a:off x="3699192" y="-1236180"/>
          <a:ext cx="729290" cy="6832859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5571488"/>
              <a:satOff val="19812"/>
              <a:lumOff val="448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99192" y="-1236180"/>
        <a:ext cx="729290" cy="6832859"/>
      </dsp:txXfrm>
    </dsp:sp>
    <dsp:sp modelId="{7ACF57B7-D9B9-4377-B9F0-D1751097DEA8}">
      <dsp:nvSpPr>
        <dsp:cNvPr id="0" name=""/>
        <dsp:cNvSpPr/>
      </dsp:nvSpPr>
      <dsp:spPr>
        <a:xfrm rot="5400000">
          <a:off x="-138730" y="2925231"/>
          <a:ext cx="924868" cy="647408"/>
        </a:xfrm>
        <a:prstGeom prst="chevron">
          <a:avLst/>
        </a:prstGeom>
        <a:gradFill rotWithShape="0">
          <a:gsLst>
            <a:gs pos="0">
              <a:schemeClr val="accent4">
                <a:hueOff val="8357232"/>
                <a:satOff val="29718"/>
                <a:lumOff val="67206"/>
                <a:alphaOff val="0"/>
                <a:shade val="51000"/>
                <a:satMod val="130000"/>
              </a:schemeClr>
            </a:gs>
            <a:gs pos="80000">
              <a:schemeClr val="accent4">
                <a:hueOff val="8357232"/>
                <a:satOff val="29718"/>
                <a:lumOff val="67206"/>
                <a:alphaOff val="0"/>
                <a:shade val="93000"/>
                <a:satMod val="130000"/>
              </a:schemeClr>
            </a:gs>
            <a:gs pos="100000">
              <a:schemeClr val="accent4">
                <a:hueOff val="8357232"/>
                <a:satOff val="29718"/>
                <a:lumOff val="6720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8357232"/>
              <a:satOff val="29718"/>
              <a:lumOff val="672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38730" y="2925231"/>
        <a:ext cx="924868" cy="647408"/>
      </dsp:txXfrm>
    </dsp:sp>
    <dsp:sp modelId="{04247092-F8B8-499E-BE8C-40230B00D2A4}">
      <dsp:nvSpPr>
        <dsp:cNvPr id="0" name=""/>
        <dsp:cNvSpPr/>
      </dsp:nvSpPr>
      <dsp:spPr>
        <a:xfrm rot="5400000">
          <a:off x="3674024" y="-329346"/>
          <a:ext cx="779626" cy="6832859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8357232"/>
              <a:satOff val="29718"/>
              <a:lumOff val="672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74024" y="-329346"/>
        <a:ext cx="779626" cy="6832859"/>
      </dsp:txXfrm>
    </dsp:sp>
    <dsp:sp modelId="{19315E22-BF9D-43E7-A29C-9D941CC22A87}">
      <dsp:nvSpPr>
        <dsp:cNvPr id="0" name=""/>
        <dsp:cNvSpPr/>
      </dsp:nvSpPr>
      <dsp:spPr>
        <a:xfrm rot="5400000">
          <a:off x="-138730" y="3821047"/>
          <a:ext cx="924868" cy="647408"/>
        </a:xfrm>
        <a:prstGeom prst="chevron">
          <a:avLst/>
        </a:prstGeom>
        <a:gradFill rotWithShape="0">
          <a:gsLst>
            <a:gs pos="0">
              <a:schemeClr val="accent4">
                <a:hueOff val="11142976"/>
                <a:satOff val="39624"/>
                <a:lumOff val="89608"/>
                <a:alphaOff val="0"/>
                <a:shade val="51000"/>
                <a:satMod val="130000"/>
              </a:schemeClr>
            </a:gs>
            <a:gs pos="80000">
              <a:schemeClr val="accent4">
                <a:hueOff val="11142976"/>
                <a:satOff val="39624"/>
                <a:lumOff val="89608"/>
                <a:alphaOff val="0"/>
                <a:shade val="93000"/>
                <a:satMod val="130000"/>
              </a:schemeClr>
            </a:gs>
            <a:gs pos="100000">
              <a:schemeClr val="accent4">
                <a:hueOff val="11142976"/>
                <a:satOff val="39624"/>
                <a:lumOff val="8960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11142976"/>
              <a:satOff val="39624"/>
              <a:lumOff val="896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38730" y="3821047"/>
        <a:ext cx="924868" cy="647408"/>
      </dsp:txXfrm>
    </dsp:sp>
    <dsp:sp modelId="{0732ACB9-B448-4294-A2DC-DE5B82E2F1D8}">
      <dsp:nvSpPr>
        <dsp:cNvPr id="0" name=""/>
        <dsp:cNvSpPr/>
      </dsp:nvSpPr>
      <dsp:spPr>
        <a:xfrm rot="5400000">
          <a:off x="3685041" y="566469"/>
          <a:ext cx="757593" cy="6832859"/>
        </a:xfrm>
        <a:prstGeom prst="round2Same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4">
              <a:hueOff val="11142976"/>
              <a:satOff val="39624"/>
              <a:lumOff val="8960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685041" y="566469"/>
        <a:ext cx="757593" cy="683285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299494" y="2311734"/>
          <a:ext cx="1219174" cy="563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19174" y="563668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299494" y="2311734"/>
          <a:ext cx="2555675" cy="19973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68582" y="0"/>
              </a:lnTo>
              <a:lnTo>
                <a:pt x="2368582" y="1997312"/>
              </a:lnTo>
              <a:lnTo>
                <a:pt x="2555675" y="1997312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299494" y="2311734"/>
          <a:ext cx="2555675" cy="11928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68582" y="0"/>
              </a:lnTo>
              <a:lnTo>
                <a:pt x="2368582" y="1192811"/>
              </a:lnTo>
              <a:lnTo>
                <a:pt x="2555675" y="1192811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299494" y="2311734"/>
          <a:ext cx="2555675" cy="3883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68582" y="0"/>
              </a:lnTo>
              <a:lnTo>
                <a:pt x="2368582" y="388309"/>
              </a:lnTo>
              <a:lnTo>
                <a:pt x="2555675" y="388309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299494" y="1895542"/>
          <a:ext cx="2555675" cy="416191"/>
        </a:xfrm>
        <a:custGeom>
          <a:avLst/>
          <a:gdLst/>
          <a:ahLst/>
          <a:cxnLst/>
          <a:rect l="0" t="0" r="0" b="0"/>
          <a:pathLst>
            <a:path>
              <a:moveTo>
                <a:pt x="0" y="416191"/>
              </a:moveTo>
              <a:lnTo>
                <a:pt x="2368582" y="416191"/>
              </a:lnTo>
              <a:lnTo>
                <a:pt x="2368582" y="0"/>
              </a:lnTo>
              <a:lnTo>
                <a:pt x="2555675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299494" y="1091041"/>
          <a:ext cx="2555675" cy="1220692"/>
        </a:xfrm>
        <a:custGeom>
          <a:avLst/>
          <a:gdLst/>
          <a:ahLst/>
          <a:cxnLst/>
          <a:rect l="0" t="0" r="0" b="0"/>
          <a:pathLst>
            <a:path>
              <a:moveTo>
                <a:pt x="0" y="1220692"/>
              </a:moveTo>
              <a:lnTo>
                <a:pt x="2368582" y="1220692"/>
              </a:lnTo>
              <a:lnTo>
                <a:pt x="2368582" y="0"/>
              </a:lnTo>
              <a:lnTo>
                <a:pt x="2555675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299494" y="286540"/>
          <a:ext cx="2555675" cy="2025193"/>
        </a:xfrm>
        <a:custGeom>
          <a:avLst/>
          <a:gdLst/>
          <a:ahLst/>
          <a:cxnLst/>
          <a:rect l="0" t="0" r="0" b="0"/>
          <a:pathLst>
            <a:path>
              <a:moveTo>
                <a:pt x="0" y="2025193"/>
              </a:moveTo>
              <a:lnTo>
                <a:pt x="2368582" y="2025193"/>
              </a:lnTo>
              <a:lnTo>
                <a:pt x="2368582" y="0"/>
              </a:lnTo>
              <a:lnTo>
                <a:pt x="2555675" y="0"/>
              </a:lnTo>
            </a:path>
          </a:pathLst>
        </a:custGeom>
        <a:noFill/>
        <a:ln w="254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18157" y="714000"/>
          <a:ext cx="1981336" cy="319546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8157" y="714000"/>
        <a:ext cx="1981336" cy="3195467"/>
      </dsp:txXfrm>
    </dsp:sp>
    <dsp:sp modelId="{DC7F13E1-B092-47E4-BDE4-072AB8A5E949}">
      <dsp:nvSpPr>
        <dsp:cNvPr id="0" name=""/>
        <dsp:cNvSpPr/>
      </dsp:nvSpPr>
      <dsp:spPr>
        <a:xfrm>
          <a:off x="4855169" y="1223"/>
          <a:ext cx="2780486" cy="570634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1223"/>
        <a:ext cx="2780486" cy="570634"/>
      </dsp:txXfrm>
    </dsp:sp>
    <dsp:sp modelId="{8DED5DE9-BC09-42CD-9022-5E31982A4C19}">
      <dsp:nvSpPr>
        <dsp:cNvPr id="0" name=""/>
        <dsp:cNvSpPr/>
      </dsp:nvSpPr>
      <dsp:spPr>
        <a:xfrm>
          <a:off x="4855169" y="805724"/>
          <a:ext cx="2724826" cy="570634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805724"/>
        <a:ext cx="2724826" cy="570634"/>
      </dsp:txXfrm>
    </dsp:sp>
    <dsp:sp modelId="{FDAB10FF-68E6-4D56-9CC9-28FDDD29E25C}">
      <dsp:nvSpPr>
        <dsp:cNvPr id="0" name=""/>
        <dsp:cNvSpPr/>
      </dsp:nvSpPr>
      <dsp:spPr>
        <a:xfrm>
          <a:off x="4855169" y="1610225"/>
          <a:ext cx="2780486" cy="570634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1610225"/>
        <a:ext cx="2780486" cy="570634"/>
      </dsp:txXfrm>
    </dsp:sp>
    <dsp:sp modelId="{34A8B3AA-0191-4111-8634-2888E921A5B8}">
      <dsp:nvSpPr>
        <dsp:cNvPr id="0" name=""/>
        <dsp:cNvSpPr/>
      </dsp:nvSpPr>
      <dsp:spPr>
        <a:xfrm>
          <a:off x="4855169" y="2414726"/>
          <a:ext cx="2761758" cy="570634"/>
        </a:xfrm>
        <a:prstGeom prst="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2414726"/>
        <a:ext cx="2761758" cy="570634"/>
      </dsp:txXfrm>
    </dsp:sp>
    <dsp:sp modelId="{175CAE67-F4A7-408F-8749-FC996D37B6F1}">
      <dsp:nvSpPr>
        <dsp:cNvPr id="0" name=""/>
        <dsp:cNvSpPr/>
      </dsp:nvSpPr>
      <dsp:spPr>
        <a:xfrm>
          <a:off x="4855169" y="3219227"/>
          <a:ext cx="2763648" cy="570634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3219227"/>
        <a:ext cx="2763648" cy="570634"/>
      </dsp:txXfrm>
    </dsp:sp>
    <dsp:sp modelId="{665A38C0-6C9E-46D5-B527-9F158F443BDE}">
      <dsp:nvSpPr>
        <dsp:cNvPr id="0" name=""/>
        <dsp:cNvSpPr/>
      </dsp:nvSpPr>
      <dsp:spPr>
        <a:xfrm>
          <a:off x="4855169" y="4023729"/>
          <a:ext cx="2761758" cy="570634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169" y="4023729"/>
        <a:ext cx="2761758" cy="570634"/>
      </dsp:txXfrm>
    </dsp:sp>
    <dsp:sp modelId="{21835EC1-3392-426D-828A-1C30858D7389}">
      <dsp:nvSpPr>
        <dsp:cNvPr id="0" name=""/>
        <dsp:cNvSpPr/>
      </dsp:nvSpPr>
      <dsp:spPr>
        <a:xfrm>
          <a:off x="2583202" y="1668458"/>
          <a:ext cx="1870932" cy="12069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solidFill>
            <a:schemeClr val="bg1">
              <a:lumMod val="65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kern="1200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Тугулымскому</a:t>
          </a: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83202" y="1668458"/>
        <a:ext cx="1870932" cy="12069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2CA90-3329-43C7-BD39-143340F757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06EF4-BB61-4D8C-8D5B-8C507F0928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39AE45-6135-48F8-9BFB-B1484F2A91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0AD1DA-6352-4F65-BEF1-0EB7A14D7D2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6BC17-38B6-4D37-BDA0-993159B1E8F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28634-00E1-4E33-AE32-6468A036A6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02B9A-D807-4BFC-BB2F-1251D3C420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8B790-EF3E-4BCB-8944-4AA07985EC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3CBB7-C697-42D3-A766-4EA02D5EC74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E9750A-674B-41C9-B7DC-27C72405C1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0E7A49-27D8-46C5-848F-F70C9A16BE3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Tm="8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603C5EB0-9912-4675-9BD3-01BE2CEB0E84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usp61.msp.midural.ru/protivodeystvie-korrupcii61/svedeniya-o-dohodah-rashodah61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1143000"/>
            <a:ext cx="9144000" cy="5715000"/>
          </a:xfrm>
          <a:prstGeom prst="rect">
            <a:avLst/>
          </a:prstGeom>
          <a:gradFill>
            <a:gsLst>
              <a:gs pos="65000">
                <a:srgbClr val="FFC000">
                  <a:alpha val="97000"/>
                </a:srgbClr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  <a:lin ang="16200000" scaled="1"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algn="ctr"/>
            <a:endParaRPr lang="ru-RU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algn="ctr"/>
            <a:endParaRPr lang="ru-RU" sz="16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  <a:p>
            <a:pPr algn="ctr"/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Отчет о выполнении 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Плана мероприятий</a:t>
            </a:r>
            <a:b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</a:br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по противодействию коррупции 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за 2018 год </a:t>
            </a:r>
            <a:br>
              <a:rPr lang="ru-RU" sz="3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</a:br>
            <a:endParaRPr lang="ru-RU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  <a:cs typeface="Arial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8600" y="2057400"/>
            <a:ext cx="8640763" cy="43434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3678" y="1163789"/>
            <a:ext cx="8568952" cy="799632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  <a:cs typeface="Arial" charset="0"/>
              </a:rPr>
              <a:t>Система социальной политики в Тугулымском районе:</a:t>
            </a:r>
            <a:endParaRPr lang="ru-RU" sz="2000">
              <a:solidFill>
                <a:srgbClr val="000000"/>
              </a:solidFill>
              <a:latin typeface="Liberation Serif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371600" y="2286000"/>
            <a:ext cx="6172200" cy="83820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Управление социальной политики по Тугулымскому району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3400" y="3352800"/>
            <a:ext cx="2743200" cy="2971800"/>
          </a:xfrm>
          <a:prstGeom prst="rect">
            <a:avLst/>
          </a:prstGeom>
          <a:gradFill>
            <a:gsLst>
              <a:gs pos="0">
                <a:srgbClr val="CCFF33"/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ru-RU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Тугулымского района </a:t>
            </a:r>
          </a:p>
          <a:p>
            <a:pPr algn="ctr"/>
            <a:endParaRPr lang="ru-RU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276600" y="3352800"/>
            <a:ext cx="2743200" cy="2971800"/>
          </a:xfrm>
          <a:prstGeom prst="rect">
            <a:avLst/>
          </a:prstGeom>
          <a:gradFill>
            <a:gsLst>
              <a:gs pos="0">
                <a:srgbClr val="CCFF33"/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ru-RU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Государственное автономное учреждение социального обслуживания  Свердловской области «Социально-реабилитационный центр для несовершеннолетних Тугулымского района </a:t>
            </a:r>
          </a:p>
          <a:p>
            <a:pPr algn="ctr"/>
            <a:endParaRPr lang="ru-RU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019800" y="3352800"/>
            <a:ext cx="2743200" cy="2971800"/>
          </a:xfrm>
          <a:prstGeom prst="rect">
            <a:avLst/>
          </a:prstGeom>
          <a:gradFill>
            <a:gsLst>
              <a:gs pos="0">
                <a:srgbClr val="CCFF33"/>
              </a:gs>
              <a:gs pos="35000">
                <a:schemeClr val="accent5">
                  <a:tint val="37000"/>
                  <a:satMod val="300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endParaRPr lang="en-US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ru-RU" sz="1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Государственное казенное учреждение социального обслуживания Свердловской области «Социально-реабилитационный центр для несовершеннолетних «Заводоуспенский» Тугулымского района </a:t>
            </a:r>
          </a:p>
          <a:p>
            <a:pPr algn="ctr"/>
            <a:endParaRPr lang="ru-RU" sz="14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8600" y="2057400"/>
            <a:ext cx="8640763" cy="43434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Char char="•"/>
            </a:pP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Мониторинг состояния и эффективности противодействия коррупции, анализ реализации Плана по противодействию коррупции</a:t>
            </a:r>
          </a:p>
          <a:p>
            <a:endParaRPr lang="ru-RU" sz="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buFontTx/>
              <a:buChar char="•"/>
            </a:pP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Социологический опрос уровня восприятия коррупции</a:t>
            </a:r>
          </a:p>
          <a:p>
            <a:endParaRPr lang="ru-RU" sz="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buFontTx/>
              <a:buChar char="•"/>
            </a:pP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</a:p>
          <a:p>
            <a:endParaRPr lang="ru-RU" sz="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buFontTx/>
              <a:buChar char="•"/>
            </a:pP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Рассмотрение правоприменительной практики по результатам вступивших в законную силу решений судов</a:t>
            </a:r>
          </a:p>
          <a:p>
            <a:endParaRPr lang="ru-RU" sz="8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buFontTx/>
              <a:buChar char="•"/>
            </a:pPr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Организация работы Комиссии по противодействию коррупции с участием директоров учреждений социального обслуживания, выработка рекомендаций и контроль реализации решений комиссии</a:t>
            </a:r>
          </a:p>
          <a:p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3678" y="1163789"/>
            <a:ext cx="8568952" cy="799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Контрольные мероприятия за исполнением мер по предупреждению коррупции</a:t>
            </a:r>
            <a:endParaRPr lang="ru-RU" sz="2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917" y="1378860"/>
            <a:ext cx="3260043" cy="16626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endParaRPr lang="ru-RU" sz="1400" b="1">
              <a:solidFill>
                <a:srgbClr val="003366"/>
              </a:solidFill>
              <a:latin typeface="Arial" charset="0"/>
            </a:endParaRP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Заседания комиссии по соблюдению требований к служебному поведению и урегулированию конфликта интересов в Управлении социальной политики</a:t>
            </a:r>
          </a:p>
          <a:p>
            <a:endParaRPr lang="ru-RU" sz="14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3" name="Прямоугольник 1"/>
          <p:cNvSpPr/>
          <p:nvPr/>
        </p:nvSpPr>
        <p:spPr>
          <a:xfrm>
            <a:off x="4961917" y="1378860"/>
            <a:ext cx="3260043" cy="16626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endParaRPr lang="ru-RU" sz="1400" b="1">
              <a:solidFill>
                <a:srgbClr val="003366"/>
              </a:solidFill>
              <a:latin typeface="Liberation Serif" pitchFamily="18" charset="0"/>
            </a:endParaRP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Заседания комиссии по урегулированию конфликта интересов в учреждениях социального обслуживания</a:t>
            </a:r>
          </a:p>
          <a:p>
            <a:endParaRPr lang="ru-RU" sz="14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4" name="Прямоугольник 1"/>
          <p:cNvSpPr/>
          <p:nvPr/>
        </p:nvSpPr>
        <p:spPr>
          <a:xfrm>
            <a:off x="1757162" y="53379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2018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5" name="Прямоугольник 1"/>
          <p:cNvSpPr/>
          <p:nvPr/>
        </p:nvSpPr>
        <p:spPr>
          <a:xfrm>
            <a:off x="1757162" y="42711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2017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6" name="Прямоугольник 1"/>
          <p:cNvSpPr/>
          <p:nvPr/>
        </p:nvSpPr>
        <p:spPr>
          <a:xfrm>
            <a:off x="1757162" y="32043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2016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1219200" y="5867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1219200" y="30480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1219200" y="46482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>
            <a:off x="1219200" y="37338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1"/>
          <p:cNvSpPr/>
          <p:nvPr/>
        </p:nvSpPr>
        <p:spPr>
          <a:xfrm>
            <a:off x="6024362" y="32043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2016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8" name="Прямоугольник 1"/>
          <p:cNvSpPr/>
          <p:nvPr/>
        </p:nvSpPr>
        <p:spPr>
          <a:xfrm>
            <a:off x="6024362" y="42711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2017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9" name="Прямоугольник 1"/>
          <p:cNvSpPr/>
          <p:nvPr/>
        </p:nvSpPr>
        <p:spPr>
          <a:xfrm>
            <a:off x="6024362" y="5337960"/>
            <a:ext cx="1667929" cy="9068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2018 год – </a:t>
            </a:r>
          </a:p>
          <a:p>
            <a:pPr algn="ctr"/>
            <a:r>
              <a:rPr lang="ru-RU" sz="1400" b="1">
                <a:solidFill>
                  <a:srgbClr val="003366"/>
                </a:solidFill>
                <a:latin typeface="Liberation Serif" pitchFamily="18" charset="0"/>
              </a:rPr>
              <a:t>не было оснований</a:t>
            </a:r>
          </a:p>
        </p:txBody>
      </p:sp>
      <p:sp>
        <p:nvSpPr>
          <p:cNvPr id="11305" name="Line 41"/>
          <p:cNvSpPr>
            <a:spLocks noChangeShapeType="1"/>
          </p:cNvSpPr>
          <p:nvPr/>
        </p:nvSpPr>
        <p:spPr bwMode="auto">
          <a:xfrm>
            <a:off x="5410200" y="30480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306" name="Line 42"/>
          <p:cNvSpPr>
            <a:spLocks noChangeShapeType="1"/>
          </p:cNvSpPr>
          <p:nvPr/>
        </p:nvSpPr>
        <p:spPr bwMode="auto">
          <a:xfrm>
            <a:off x="5410200" y="3581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307" name="Line 43"/>
          <p:cNvSpPr>
            <a:spLocks noChangeShapeType="1"/>
          </p:cNvSpPr>
          <p:nvPr/>
        </p:nvSpPr>
        <p:spPr bwMode="auto">
          <a:xfrm>
            <a:off x="5410200" y="4648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308" name="Line 44"/>
          <p:cNvSpPr>
            <a:spLocks noChangeShapeType="1"/>
          </p:cNvSpPr>
          <p:nvPr/>
        </p:nvSpPr>
        <p:spPr bwMode="auto">
          <a:xfrm>
            <a:off x="54102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Предоставление сведений о доходах, расходах,имуществе и обязательствах имущественного характера</a:t>
            </a:r>
            <a:endParaRPr lang="ru-RU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81000" y="2286000"/>
            <a:ext cx="3276600" cy="392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>
                <a:solidFill>
                  <a:srgbClr val="003366"/>
                </a:solidFill>
              </a:rPr>
              <a:t>В 2018  году Сведения о доходах, </a:t>
            </a:r>
          </a:p>
          <a:p>
            <a:r>
              <a:rPr lang="ru-RU" sz="1400">
                <a:solidFill>
                  <a:srgbClr val="003366"/>
                </a:solidFill>
              </a:rPr>
              <a:t>расходах, имуществе и обязательствах </a:t>
            </a:r>
          </a:p>
          <a:p>
            <a:r>
              <a:rPr lang="ru-RU" sz="1400">
                <a:solidFill>
                  <a:srgbClr val="003366"/>
                </a:solidFill>
              </a:rPr>
              <a:t>имущественного характера предоставили:</a:t>
            </a:r>
          </a:p>
          <a:p>
            <a:endParaRPr lang="ru-RU" sz="1400">
              <a:solidFill>
                <a:srgbClr val="003366"/>
              </a:solidFill>
            </a:endParaRPr>
          </a:p>
          <a:p>
            <a:r>
              <a:rPr lang="ru-RU" sz="1400" b="1">
                <a:solidFill>
                  <a:srgbClr val="003366"/>
                </a:solidFill>
              </a:rPr>
              <a:t>15</a:t>
            </a:r>
            <a:r>
              <a:rPr lang="ru-RU" sz="1400">
                <a:solidFill>
                  <a:srgbClr val="003366"/>
                </a:solidFill>
              </a:rPr>
              <a:t> гражданских служащих </a:t>
            </a:r>
          </a:p>
          <a:p>
            <a:r>
              <a:rPr lang="ru-RU" sz="1400">
                <a:solidFill>
                  <a:srgbClr val="003366"/>
                </a:solidFill>
              </a:rPr>
              <a:t>Управления социальной политики</a:t>
            </a:r>
          </a:p>
          <a:p>
            <a:endParaRPr lang="ru-RU" sz="1400">
              <a:solidFill>
                <a:srgbClr val="003366"/>
              </a:solidFill>
            </a:endParaRPr>
          </a:p>
          <a:p>
            <a:r>
              <a:rPr lang="ru-RU" sz="1400" b="1">
                <a:solidFill>
                  <a:srgbClr val="003366"/>
                </a:solidFill>
              </a:rPr>
              <a:t>2</a:t>
            </a:r>
            <a:r>
              <a:rPr lang="ru-RU" sz="1400">
                <a:solidFill>
                  <a:srgbClr val="003366"/>
                </a:solidFill>
              </a:rPr>
              <a:t> кандидата на должность гражданской службы</a:t>
            </a:r>
          </a:p>
          <a:p>
            <a:endParaRPr lang="ru-RU" sz="1400">
              <a:solidFill>
                <a:srgbClr val="003366"/>
              </a:solidFill>
            </a:endParaRPr>
          </a:p>
          <a:p>
            <a:r>
              <a:rPr lang="ru-RU" sz="1400">
                <a:solidFill>
                  <a:srgbClr val="003366"/>
                </a:solidFill>
              </a:rPr>
              <a:t>Сведения о доходах и расходах государственных служащих размещены на официальном сайте Управления:</a:t>
            </a:r>
          </a:p>
          <a:p>
            <a:endParaRPr lang="ru-RU" sz="800" b="1">
              <a:latin typeface="Arial" charset="0"/>
            </a:endParaRPr>
          </a:p>
          <a:p>
            <a:r>
              <a:rPr lang="ru-RU" sz="1200" b="1">
                <a:latin typeface="Arial" charset="0"/>
                <a:hlinkClick r:id="rId2"/>
              </a:rPr>
              <a:t>https://usp61.msp.midural.ru/protivodeystvie-korrupcii61/svedeniya-o-dohodah-rashodah61.html</a:t>
            </a:r>
            <a:endParaRPr lang="ru-RU" sz="1200" b="1">
              <a:latin typeface="Arial" charset="0"/>
            </a:endParaRPr>
          </a:p>
          <a:p>
            <a:endParaRPr lang="ru-RU" sz="1200" b="1">
              <a:latin typeface="Arial" charset="0"/>
            </a:endParaRPr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3" cstate="print"/>
          <a:srcRect l="15448" t="9944" r="15178"/>
          <a:stretch>
            <a:fillRect/>
          </a:stretch>
        </p:blipFill>
        <p:spPr bwMode="auto">
          <a:xfrm>
            <a:off x="3733800" y="2133600"/>
            <a:ext cx="50292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Сведения о проверке достоверности сведений, представленных гражданскими служащими</a:t>
            </a:r>
            <a:endParaRPr lang="ru-RU" sz="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381000" y="2514600"/>
            <a:ext cx="79248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solidFill>
                  <a:srgbClr val="003366"/>
                </a:solidFill>
              </a:rPr>
              <a:t>Количество проведенных проверок	2018 год		0	</a:t>
            </a:r>
          </a:p>
          <a:p>
            <a:r>
              <a:rPr lang="ru-RU" b="1">
                <a:solidFill>
                  <a:srgbClr val="003366"/>
                </a:solidFill>
              </a:rPr>
              <a:t>          (при наличии оснований)		2017 год		0</a:t>
            </a:r>
          </a:p>
          <a:p>
            <a:r>
              <a:rPr lang="ru-RU" b="1">
                <a:solidFill>
                  <a:srgbClr val="003366"/>
                </a:solidFill>
              </a:rPr>
              <a:t>					2016 год		0</a:t>
            </a:r>
          </a:p>
          <a:p>
            <a:endParaRPr lang="ru-RU" b="1">
              <a:solidFill>
                <a:srgbClr val="003366"/>
              </a:solidFill>
            </a:endParaRPr>
          </a:p>
          <a:p>
            <a:r>
              <a:rPr lang="ru-RU" b="1">
                <a:solidFill>
                  <a:srgbClr val="003366"/>
                </a:solidFill>
              </a:rPr>
              <a:t>Количество гражданских служащих	 2018 год		0</a:t>
            </a:r>
          </a:p>
          <a:p>
            <a:r>
              <a:rPr lang="ru-RU" b="1">
                <a:solidFill>
                  <a:srgbClr val="003366"/>
                </a:solidFill>
              </a:rPr>
              <a:t>в отношении которых установлены	 2017 год		0</a:t>
            </a:r>
          </a:p>
          <a:p>
            <a:r>
              <a:rPr lang="ru-RU" b="1">
                <a:solidFill>
                  <a:srgbClr val="003366"/>
                </a:solidFill>
              </a:rPr>
              <a:t>факты предоставления недостоверных	 2016 год		0</a:t>
            </a:r>
          </a:p>
          <a:p>
            <a:r>
              <a:rPr lang="ru-RU" b="1">
                <a:solidFill>
                  <a:srgbClr val="003366"/>
                </a:solidFill>
              </a:rPr>
              <a:t>сведений </a:t>
            </a:r>
          </a:p>
          <a:p>
            <a:endParaRPr lang="ru-RU" b="1">
              <a:solidFill>
                <a:srgbClr val="003366"/>
              </a:solidFill>
            </a:endParaRPr>
          </a:p>
          <a:p>
            <a:r>
              <a:rPr lang="ru-RU" b="1">
                <a:solidFill>
                  <a:srgbClr val="003366"/>
                </a:solidFill>
              </a:rPr>
              <a:t>Количество гражданских служащих	 2018 год		0</a:t>
            </a:r>
          </a:p>
          <a:p>
            <a:r>
              <a:rPr lang="ru-RU" b="1">
                <a:solidFill>
                  <a:srgbClr val="003366"/>
                </a:solidFill>
              </a:rPr>
              <a:t>в отношении которых применены меры	 2017 год		0</a:t>
            </a:r>
          </a:p>
          <a:p>
            <a:r>
              <a:rPr lang="ru-RU" b="1">
                <a:solidFill>
                  <a:srgbClr val="003366"/>
                </a:solidFill>
              </a:rPr>
              <a:t>юридической ответственности 		 2016 год		0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Соблюдение государственными гражданскими служащими</a:t>
            </a:r>
          </a:p>
          <a:p>
            <a:pPr algn="ctr"/>
            <a:r>
              <a:rPr lang="ru-RU" sz="2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Управления ограничений, запретов, обязанностей, установленных в целях противодействия коррупции</a:t>
            </a:r>
            <a:endParaRPr lang="ru-RU" sz="800" b="1" i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81000" y="2514600"/>
            <a:ext cx="79248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 b="1">
              <a:solidFill>
                <a:srgbClr val="003366"/>
              </a:solidFill>
            </a:endParaRPr>
          </a:p>
          <a:p>
            <a:r>
              <a:rPr lang="ru-RU" b="1">
                <a:solidFill>
                  <a:srgbClr val="003366"/>
                </a:solidFill>
              </a:rPr>
              <a:t>Количество гражданских служащих	 2018 год		15</a:t>
            </a:r>
          </a:p>
          <a:p>
            <a:r>
              <a:rPr lang="ru-RU" b="1">
                <a:solidFill>
                  <a:srgbClr val="003366"/>
                </a:solidFill>
              </a:rPr>
              <a:t>включенных в Перечень должностей	 2017 год		15</a:t>
            </a:r>
          </a:p>
          <a:p>
            <a:r>
              <a:rPr lang="ru-RU" b="1">
                <a:solidFill>
                  <a:srgbClr val="003366"/>
                </a:solidFill>
              </a:rPr>
              <a:t>	 				 2016 год		15</a:t>
            </a:r>
          </a:p>
          <a:p>
            <a:endParaRPr lang="ru-RU" b="1">
              <a:solidFill>
                <a:srgbClr val="003366"/>
              </a:solidFill>
            </a:endParaRPr>
          </a:p>
          <a:p>
            <a:endParaRPr lang="ru-RU" b="1">
              <a:solidFill>
                <a:srgbClr val="003366"/>
              </a:solidFill>
            </a:endParaRPr>
          </a:p>
          <a:p>
            <a:r>
              <a:rPr lang="ru-RU" b="1">
                <a:solidFill>
                  <a:srgbClr val="003366"/>
                </a:solidFill>
              </a:rPr>
              <a:t>Количество гражданских служащих	 2018 год		0</a:t>
            </a:r>
          </a:p>
          <a:p>
            <a:r>
              <a:rPr lang="ru-RU" b="1">
                <a:solidFill>
                  <a:srgbClr val="003366"/>
                </a:solidFill>
              </a:rPr>
              <a:t>привлеченных к ответственности		 2017 год		0</a:t>
            </a:r>
          </a:p>
          <a:p>
            <a:r>
              <a:rPr lang="ru-RU" b="1">
                <a:solidFill>
                  <a:srgbClr val="003366"/>
                </a:solidFill>
              </a:rPr>
              <a:t>			 		 2016 год		0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0889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Обеспечение открытости органов социальной защиты населения Свердловской области</a:t>
            </a:r>
          </a:p>
        </p:txBody>
      </p:sp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2" cstate="print"/>
          <a:srcRect l="15448" t="9944" r="15178"/>
          <a:stretch>
            <a:fillRect/>
          </a:stretch>
        </p:blipFill>
        <p:spPr bwMode="auto">
          <a:xfrm>
            <a:off x="381000" y="1905000"/>
            <a:ext cx="41148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3" cstate="print"/>
          <a:srcRect l="13525" t="16647" r="13388"/>
          <a:stretch>
            <a:fillRect/>
          </a:stretch>
        </p:blipFill>
        <p:spPr bwMode="auto">
          <a:xfrm>
            <a:off x="4495800" y="1905000"/>
            <a:ext cx="40386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533400" y="4648200"/>
            <a:ext cx="77803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Обеспечение доступа к</a:t>
            </a: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информации о деятельности органов социальной защиты населения</a:t>
            </a: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ctr"/>
            <a:r>
              <a:rPr lang="ru-RU" sz="12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Свердловской области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9587" y="5205750"/>
            <a:ext cx="7130526" cy="1172090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Прием обращений граждан и организаций </a:t>
            </a:r>
            <a:b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</a:br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о вопросам коррупции</a:t>
            </a:r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  <a:p>
            <a:endParaRPr lang="ru-RU" sz="1600" b="1">
              <a:solidFill>
                <a:srgbClr val="003366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765661" y="1834820"/>
          <a:ext cx="7392560" cy="4790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751539" y="1936494"/>
          <a:ext cx="7480268" cy="4618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844" y="1393738"/>
            <a:ext cx="8424936" cy="5069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iberation Serif" pitchFamily="18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613414" y="1775046"/>
          <a:ext cx="7890184" cy="4595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548</Words>
  <Application>Microsoft Office PowerPoint</Application>
  <PresentationFormat>Экран (4:3)</PresentationFormat>
  <Paragraphs>106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Liberation Serif</vt:lpstr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СЭД-УСП</dc:creator>
  <cp:lastModifiedBy>СЭД-УСП</cp:lastModifiedBy>
  <cp:revision>43</cp:revision>
  <cp:lastPrinted>1601-01-01T00:00:00Z</cp:lastPrinted>
  <dcterms:created xsi:type="dcterms:W3CDTF">1601-01-01T00:00:00Z</dcterms:created>
  <dcterms:modified xsi:type="dcterms:W3CDTF">2019-10-17T11:27:04Z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