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Default Extension="bin" ContentType="application/vnd.openxmlformats-officedocument.oleObject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7"/>
  </p:notesMasterIdLst>
  <p:sldIdLst>
    <p:sldId id="257" r:id="rId3"/>
    <p:sldId id="289" r:id="rId4"/>
    <p:sldId id="278" r:id="rId5"/>
    <p:sldId id="279" r:id="rId6"/>
    <p:sldId id="282" r:id="rId7"/>
    <p:sldId id="284" r:id="rId8"/>
    <p:sldId id="285" r:id="rId9"/>
    <p:sldId id="286" r:id="rId10"/>
    <p:sldId id="269" r:id="rId11"/>
    <p:sldId id="288" r:id="rId12"/>
    <p:sldId id="261" r:id="rId13"/>
    <p:sldId id="287" r:id="rId14"/>
    <p:sldId id="268" r:id="rId15"/>
    <p:sldId id="271" r:id="rId16"/>
  </p:sldIdLst>
  <p:sldSz cx="9144000" cy="6858000" type="screen4x3"/>
  <p:notesSz cx="6797675" cy="987425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sz="2000" kern="1200">
        <a:solidFill>
          <a:srgbClr val="5F5F5F"/>
        </a:solidFill>
        <a:latin typeface="Tahoma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2000" kern="1200">
        <a:solidFill>
          <a:srgbClr val="5F5F5F"/>
        </a:solidFill>
        <a:latin typeface="Tahoma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2000" kern="1200">
        <a:solidFill>
          <a:srgbClr val="5F5F5F"/>
        </a:solidFill>
        <a:latin typeface="Tahoma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2000" kern="1200">
        <a:solidFill>
          <a:srgbClr val="5F5F5F"/>
        </a:solidFill>
        <a:latin typeface="Tahoma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2000" kern="1200">
        <a:solidFill>
          <a:srgbClr val="5F5F5F"/>
        </a:solidFill>
        <a:latin typeface="Tahoma" pitchFamily="34" charset="0"/>
        <a:ea typeface="+mn-ea"/>
        <a:cs typeface="Arial" charset="0"/>
      </a:defRPr>
    </a:lvl5pPr>
    <a:lvl6pPr marL="2286000" algn="l" defTabSz="914400" rtl="0" eaLnBrk="1" latinLnBrk="0" hangingPunct="1">
      <a:defRPr sz="2000" kern="1200">
        <a:solidFill>
          <a:srgbClr val="5F5F5F"/>
        </a:solidFill>
        <a:latin typeface="Tahoma" pitchFamily="34" charset="0"/>
        <a:ea typeface="+mn-ea"/>
        <a:cs typeface="Arial" charset="0"/>
      </a:defRPr>
    </a:lvl6pPr>
    <a:lvl7pPr marL="2743200" algn="l" defTabSz="914400" rtl="0" eaLnBrk="1" latinLnBrk="0" hangingPunct="1">
      <a:defRPr sz="2000" kern="1200">
        <a:solidFill>
          <a:srgbClr val="5F5F5F"/>
        </a:solidFill>
        <a:latin typeface="Tahoma" pitchFamily="34" charset="0"/>
        <a:ea typeface="+mn-ea"/>
        <a:cs typeface="Arial" charset="0"/>
      </a:defRPr>
    </a:lvl7pPr>
    <a:lvl8pPr marL="3200400" algn="l" defTabSz="914400" rtl="0" eaLnBrk="1" latinLnBrk="0" hangingPunct="1">
      <a:defRPr sz="2000" kern="1200">
        <a:solidFill>
          <a:srgbClr val="5F5F5F"/>
        </a:solidFill>
        <a:latin typeface="Tahoma" pitchFamily="34" charset="0"/>
        <a:ea typeface="+mn-ea"/>
        <a:cs typeface="Arial" charset="0"/>
      </a:defRPr>
    </a:lvl8pPr>
    <a:lvl9pPr marL="3657600" algn="l" defTabSz="914400" rtl="0" eaLnBrk="1" latinLnBrk="0" hangingPunct="1">
      <a:defRPr sz="2000" kern="1200">
        <a:solidFill>
          <a:srgbClr val="5F5F5F"/>
        </a:solidFill>
        <a:latin typeface="Tahoma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9BEE4"/>
    <a:srgbClr val="D2FEF6"/>
    <a:srgbClr val="D9EEF7"/>
    <a:srgbClr val="333333"/>
    <a:srgbClr val="B7CFD7"/>
    <a:srgbClr val="99FF99"/>
    <a:srgbClr val="FF0066"/>
    <a:srgbClr val="FFCC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171" autoAdjust="0"/>
    <p:restoredTop sz="76230" autoAdjust="0"/>
  </p:normalViewPr>
  <p:slideViewPr>
    <p:cSldViewPr>
      <p:cViewPr varScale="1">
        <p:scale>
          <a:sx n="59" d="100"/>
          <a:sy n="59" d="100"/>
        </p:scale>
        <p:origin x="-1854" y="-78"/>
      </p:cViewPr>
      <p:guideLst>
        <p:guide orient="horz" pos="436"/>
        <p:guide pos="1973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78" d="100"/>
          <a:sy n="78" d="100"/>
        </p:scale>
        <p:origin x="-750" y="-84"/>
      </p:cViewPr>
      <p:guideLst>
        <p:guide orient="horz" pos="3110"/>
        <p:guide pos="2141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>
                <a:solidFill>
                  <a:schemeClr val="tx1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9688" y="0"/>
            <a:ext cx="2946400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1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560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30275" y="739775"/>
            <a:ext cx="4937125" cy="370363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450" y="4691063"/>
            <a:ext cx="5438775" cy="4443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337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78950"/>
            <a:ext cx="2946400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>
                <a:solidFill>
                  <a:schemeClr val="tx1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37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9688" y="9378950"/>
            <a:ext cx="2946400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1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5D2AE5B4-1BFD-49D5-9749-14C92A0C427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suslugi.ru/" TargetMode="External"/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://pgu.midural.ru/" TargetMode="Externa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Образ слайда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27650" name="Заметки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algn="ctr" eaLnBrk="1" hangingPunct="1">
              <a:lnSpc>
                <a:spcPct val="125000"/>
              </a:lnSpc>
            </a:pPr>
            <a:r>
              <a:rPr lang="ru-RU" b="1" smtClean="0">
                <a:latin typeface="Times New Roman" pitchFamily="18" charset="0"/>
                <a:cs typeface="Times New Roman" pitchFamily="18" charset="0"/>
              </a:rPr>
              <a:t>Информация</a:t>
            </a:r>
            <a:endParaRPr lang="ru-RU" smtClean="0"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>
              <a:lnSpc>
                <a:spcPct val="125000"/>
              </a:lnSpc>
            </a:pPr>
            <a:r>
              <a:rPr lang="ru-RU" b="1" smtClean="0">
                <a:latin typeface="Times New Roman" pitchFamily="18" charset="0"/>
                <a:cs typeface="Times New Roman" pitchFamily="18" charset="0"/>
              </a:rPr>
              <a:t>об о</a:t>
            </a:r>
            <a:r>
              <a:rPr lang="ru-RU" b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сновных результатах работы межведомственной рабочей группы «Электронные услуги» </a:t>
            </a:r>
            <a:endParaRPr lang="ru-RU" smtClean="0"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>
              <a:lnSpc>
                <a:spcPct val="125000"/>
              </a:lnSpc>
            </a:pPr>
            <a:r>
              <a:rPr lang="ru-RU" i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(руководитель – первый заместитель председателя Правительства Свердловской области – министр социальной защиты населения </a:t>
            </a:r>
            <a:endParaRPr lang="ru-RU" smtClean="0"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>
              <a:lnSpc>
                <a:spcPct val="125000"/>
              </a:lnSpc>
            </a:pPr>
            <a:r>
              <a:rPr lang="ru-RU" i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Свердловской области В.А.Власов)</a:t>
            </a:r>
            <a:endParaRPr lang="ru-RU" smtClean="0"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>
              <a:lnSpc>
                <a:spcPct val="125000"/>
              </a:lnSpc>
            </a:pPr>
            <a:r>
              <a:rPr lang="ru-RU" smtClean="0">
                <a:latin typeface="Times New Roman" pitchFamily="18" charset="0"/>
                <a:cs typeface="Times New Roman" pitchFamily="18" charset="0"/>
              </a:rPr>
              <a:t> (на 20.06.2011 г.)</a:t>
            </a:r>
          </a:p>
          <a:p>
            <a:pPr eaLnBrk="1" hangingPunct="1"/>
            <a:endParaRPr lang="ru-RU" smtClean="0"/>
          </a:p>
        </p:txBody>
      </p:sp>
      <p:sp>
        <p:nvSpPr>
          <p:cNvPr id="27651" name="Номер слайда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F6B2BC85-C1E2-4BC3-A038-24C96A327787}" type="slidenum">
              <a:rPr lang="ru-RU" smtClean="0">
                <a:cs typeface="Arial" charset="0"/>
              </a:rPr>
              <a:pPr/>
              <a:t>1</a:t>
            </a:fld>
            <a:endParaRPr lang="ru-RU" smtClean="0">
              <a:cs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Образ слайда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30722" name="Заметки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ru-RU" smtClean="0">
                <a:latin typeface="Times New Roman" pitchFamily="18" charset="0"/>
                <a:cs typeface="Times New Roman" pitchFamily="18" charset="0"/>
              </a:rPr>
              <a:t>В целях содействия формированию современной информационной и телекоммуникационной инфраструктур, обеспечения доступа к государственным услугам через электронные каналы связи и развития информационных технологий Указом Губернатора Свердловской области от 13 января 2010 года              № 4-УГ образована Комиссия по развитию информационных технологий в Свердловской области и организована работа пяти рабочих групп – «Оперативного управления», «Электронные услуги», «Управление», «Инфраструктура», «Просвещение».</a:t>
            </a:r>
          </a:p>
          <a:p>
            <a:pPr eaLnBrk="1" hangingPunct="1"/>
            <a:endParaRPr lang="ru-RU" smtClean="0"/>
          </a:p>
        </p:txBody>
      </p:sp>
      <p:sp>
        <p:nvSpPr>
          <p:cNvPr id="30723" name="Номер слайда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FFA7CDCD-D47B-4078-A062-7E1F130B8B47}" type="slidenum">
              <a:rPr lang="ru-RU" smtClean="0">
                <a:cs typeface="Arial" charset="0"/>
              </a:rPr>
              <a:pPr/>
              <a:t>3</a:t>
            </a:fld>
            <a:endParaRPr lang="ru-RU" smtClean="0">
              <a:cs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Образ слайда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32770" name="Заметки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ru-RU" smtClean="0">
                <a:latin typeface="Times New Roman" pitchFamily="18" charset="0"/>
                <a:cs typeface="Times New Roman" pitchFamily="18" charset="0"/>
              </a:rPr>
              <a:t>Задача группы «Электронные услуги» - обеспечить возможность получения результатов предоставления услуги в электронном виде на Едином портале государственных и муниципальных услуг (функций).</a:t>
            </a:r>
          </a:p>
          <a:p>
            <a:pPr eaLnBrk="1" hangingPunct="1"/>
            <a:endParaRPr lang="ru-RU" smtClean="0"/>
          </a:p>
        </p:txBody>
      </p:sp>
      <p:sp>
        <p:nvSpPr>
          <p:cNvPr id="32771" name="Номер слайда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119992C2-8B4C-4177-92D3-54307C18FD33}" type="slidenum">
              <a:rPr lang="ru-RU" smtClean="0">
                <a:cs typeface="Arial" charset="0"/>
              </a:rPr>
              <a:pPr/>
              <a:t>4</a:t>
            </a:fld>
            <a:endParaRPr lang="ru-RU" smtClean="0">
              <a:cs typeface="Arial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Образ слайда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45058" name="Заметки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indent="457200" algn="just" eaLnBrk="1" hangingPunct="1">
              <a:lnSpc>
                <a:spcPct val="125000"/>
              </a:lnSpc>
            </a:pPr>
            <a:r>
              <a:rPr lang="ru-RU" smtClean="0">
                <a:latin typeface="Times New Roman" pitchFamily="18" charset="0"/>
                <a:cs typeface="Times New Roman" pitchFamily="18" charset="0"/>
              </a:rPr>
              <a:t>В состав внедряемой в Российской Федерации единой системы электронных услуг входят Сводный реестр и Единый портал государственных и муниципальных услуг (функций) (</a:t>
            </a:r>
            <a:r>
              <a:rPr lang="en-US" u="sng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  <a:hlinkClick r:id="rId3"/>
              </a:rPr>
              <a:t>www</a:t>
            </a:r>
            <a:r>
              <a:rPr lang="ru-RU" u="sng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  <a:hlinkClick r:id="rId3"/>
              </a:rPr>
              <a:t>.</a:t>
            </a:r>
            <a:r>
              <a:rPr lang="en-US" u="sng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  <a:hlinkClick r:id="rId3"/>
              </a:rPr>
              <a:t>gosuslugi</a:t>
            </a:r>
            <a:r>
              <a:rPr lang="ru-RU" u="sng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  <a:hlinkClick r:id="rId3"/>
              </a:rPr>
              <a:t>.</a:t>
            </a:r>
            <a:r>
              <a:rPr lang="en-US" u="sng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  <a:hlinkClick r:id="rId3"/>
              </a:rPr>
              <a:t>ru</a:t>
            </a:r>
            <a:r>
              <a:rPr lang="ru-RU" smtClean="0">
                <a:latin typeface="Times New Roman" pitchFamily="18" charset="0"/>
                <a:cs typeface="Times New Roman" pitchFamily="18" charset="0"/>
              </a:rPr>
              <a:t>), региональные порталы и реестры, в том числе, региональный реестр и портал Свердловской области (</a:t>
            </a:r>
            <a:r>
              <a:rPr lang="en-US" u="sng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  <a:hlinkClick r:id="rId4"/>
              </a:rPr>
              <a:t>http</a:t>
            </a:r>
            <a:r>
              <a:rPr lang="ru-RU" u="sng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  <a:hlinkClick r:id="rId4"/>
              </a:rPr>
              <a:t>://</a:t>
            </a:r>
            <a:r>
              <a:rPr lang="en-US" u="sng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  <a:hlinkClick r:id="rId4"/>
              </a:rPr>
              <a:t>pgu</a:t>
            </a:r>
            <a:r>
              <a:rPr lang="ru-RU" u="sng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  <a:hlinkClick r:id="rId4"/>
              </a:rPr>
              <a:t>.</a:t>
            </a:r>
            <a:r>
              <a:rPr lang="en-US" u="sng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  <a:hlinkClick r:id="rId4"/>
              </a:rPr>
              <a:t>midural</a:t>
            </a:r>
            <a:r>
              <a:rPr lang="ru-RU" u="sng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  <a:hlinkClick r:id="rId4"/>
              </a:rPr>
              <a:t>.</a:t>
            </a:r>
            <a:r>
              <a:rPr lang="en-US" u="sng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  <a:hlinkClick r:id="rId4"/>
              </a:rPr>
              <a:t>ru</a:t>
            </a:r>
            <a:r>
              <a:rPr lang="ru-RU" smtClean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indent="457200" algn="just" eaLnBrk="1" hangingPunct="1">
              <a:lnSpc>
                <a:spcPct val="125000"/>
              </a:lnSpc>
            </a:pPr>
            <a:r>
              <a:rPr lang="ru-RU" smtClean="0">
                <a:latin typeface="Times New Roman" pitchFamily="18" charset="0"/>
                <a:cs typeface="Times New Roman" pitchFamily="18" charset="0"/>
              </a:rPr>
              <a:t>Из Реестра государственных услуг Свердловской области данные транспортируются в Сводный реестр, а затем размещаются на Едином портале государственных и муниципальных услуг РФ. </a:t>
            </a:r>
          </a:p>
          <a:p>
            <a:pPr indent="457200" eaLnBrk="1" hangingPunct="1"/>
            <a:endParaRPr lang="ru-RU" smtClean="0"/>
          </a:p>
        </p:txBody>
      </p:sp>
      <p:sp>
        <p:nvSpPr>
          <p:cNvPr id="45059" name="Номер слайда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84E81F7A-A3F7-4497-9B6A-80EFD2426A96}" type="slidenum">
              <a:rPr lang="ru-RU" smtClean="0">
                <a:cs typeface="Arial" charset="0"/>
              </a:rPr>
              <a:pPr/>
              <a:t>5</a:t>
            </a:fld>
            <a:endParaRPr lang="ru-RU" smtClean="0">
              <a:cs typeface="Arial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Образ слайда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47106" name="Заметки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indent="342900" algn="just" eaLnBrk="1" hangingPunct="1">
              <a:lnSpc>
                <a:spcPct val="125000"/>
              </a:lnSpc>
            </a:pPr>
            <a:r>
              <a:rPr lang="ru-RU" b="1" u="sng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Основные результаты работы рабочей группы «Электронные услуги» на 20.06.2011 г.:</a:t>
            </a:r>
            <a:endParaRPr lang="ru-RU" smtClean="0">
              <a:latin typeface="Times New Roman" pitchFamily="18" charset="0"/>
              <a:cs typeface="Times New Roman" pitchFamily="18" charset="0"/>
            </a:endParaRPr>
          </a:p>
          <a:p>
            <a:pPr indent="342900" algn="just" eaLnBrk="1" hangingPunct="1">
              <a:lnSpc>
                <a:spcPct val="125000"/>
              </a:lnSpc>
              <a:buFont typeface="Calibri" pitchFamily="34" charset="0"/>
              <a:buChar char="•"/>
            </a:pPr>
            <a:r>
              <a:rPr lang="ru-RU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Создано более</a:t>
            </a:r>
            <a:r>
              <a:rPr lang="ru-RU" b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smtClean="0">
                <a:latin typeface="Times New Roman" pitchFamily="18" charset="0"/>
                <a:cs typeface="Times New Roman" pitchFamily="18" charset="0"/>
              </a:rPr>
              <a:t>70</a:t>
            </a:r>
            <a:r>
              <a:rPr lang="ru-RU" b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автоматизированных рабочих мест в исполнительных органах государственной власти Свердловской области.</a:t>
            </a:r>
            <a:endParaRPr lang="ru-RU" smtClean="0">
              <a:latin typeface="Times New Roman" pitchFamily="18" charset="0"/>
              <a:cs typeface="Times New Roman" pitchFamily="18" charset="0"/>
            </a:endParaRPr>
          </a:p>
          <a:p>
            <a:pPr indent="342900" algn="just" eaLnBrk="1" hangingPunct="1">
              <a:lnSpc>
                <a:spcPct val="125000"/>
              </a:lnSpc>
              <a:buFont typeface="Calibri" pitchFamily="34" charset="0"/>
              <a:buChar char="•"/>
            </a:pPr>
            <a:r>
              <a:rPr lang="ru-RU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Проведено </a:t>
            </a:r>
            <a:r>
              <a:rPr lang="ru-RU" b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38 заседаний</a:t>
            </a:r>
            <a:r>
              <a:rPr lang="ru-RU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рабочей группы, информация о работе, сетевой план-график и текущие документы размещены на портале</a:t>
            </a:r>
            <a:r>
              <a:rPr lang="ru-RU" b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«Электронная Свердловская область»</a:t>
            </a:r>
            <a:r>
              <a:rPr lang="ru-RU" b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U</a:t>
            </a:r>
            <a:r>
              <a:rPr lang="ru-RU" b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2020.</a:t>
            </a:r>
            <a:r>
              <a:rPr lang="en-US" b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RU</a:t>
            </a:r>
            <a:r>
              <a:rPr lang="ru-RU" b="1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mtClean="0">
              <a:latin typeface="Times New Roman" pitchFamily="18" charset="0"/>
              <a:cs typeface="Times New Roman" pitchFamily="18" charset="0"/>
            </a:endParaRPr>
          </a:p>
          <a:p>
            <a:pPr indent="342900" algn="just" eaLnBrk="1" hangingPunct="1">
              <a:lnSpc>
                <a:spcPct val="125000"/>
              </a:lnSpc>
              <a:buFont typeface="Calibri" pitchFamily="34" charset="0"/>
              <a:buChar char="•"/>
            </a:pPr>
            <a:r>
              <a:rPr lang="ru-RU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Подписаны соглашения между Правительством Свердловской области и органами местного самоуправления о взаимодействии по размещению сведений о муниципальных услугах (функциях) в реестре государственных услуг (функций) Свердловской области, предоставлена нормативная документация, программное обеспечение;</a:t>
            </a:r>
            <a:endParaRPr lang="ru-RU" smtClean="0">
              <a:latin typeface="Times New Roman" pitchFamily="18" charset="0"/>
              <a:cs typeface="Times New Roman" pitchFamily="18" charset="0"/>
            </a:endParaRPr>
          </a:p>
          <a:p>
            <a:pPr indent="342900" algn="just" eaLnBrk="1" hangingPunct="1">
              <a:lnSpc>
                <a:spcPct val="125000"/>
              </a:lnSpc>
              <a:buFont typeface="Calibri" pitchFamily="34" charset="0"/>
              <a:buChar char="•"/>
            </a:pPr>
            <a:r>
              <a:rPr lang="ru-RU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Завершено обучение </a:t>
            </a:r>
            <a:r>
              <a:rPr lang="ru-RU" b="1" smtClean="0">
                <a:latin typeface="Times New Roman" pitchFamily="18" charset="0"/>
                <a:cs typeface="Times New Roman" pitchFamily="18" charset="0"/>
              </a:rPr>
              <a:t>более 300</a:t>
            </a:r>
            <a:r>
              <a:rPr lang="ru-RU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ответственных специалистов   муниципальных образований работе с АРМ «РГУ-клиент»;</a:t>
            </a:r>
            <a:endParaRPr lang="ru-RU" smtClean="0">
              <a:latin typeface="Times New Roman" pitchFamily="18" charset="0"/>
              <a:cs typeface="Times New Roman" pitchFamily="18" charset="0"/>
            </a:endParaRPr>
          </a:p>
          <a:p>
            <a:pPr indent="342900" algn="just" eaLnBrk="1" hangingPunct="1">
              <a:lnSpc>
                <a:spcPct val="125000"/>
              </a:lnSpc>
              <a:buFont typeface="Calibri" pitchFamily="34" charset="0"/>
              <a:buChar char="•"/>
            </a:pPr>
            <a:r>
              <a:rPr lang="ru-RU" smtClean="0">
                <a:latin typeface="Times New Roman" pitchFamily="18" charset="0"/>
                <a:cs typeface="Times New Roman" pitchFamily="18" charset="0"/>
              </a:rPr>
              <a:t>Созданы рабочие группы по взаимодействию с муниципалитетами в рамках работы по размещению информации о муниципальных услугах в Реестре и на порталах государственных услуг (Министерство образования, Министерство здравоохранения, Министерство энергетики и ЖКХ, Министерство культуры);</a:t>
            </a:r>
          </a:p>
          <a:p>
            <a:pPr indent="342900" eaLnBrk="1" hangingPunct="1"/>
            <a:endParaRPr lang="ru-RU" smtClean="0"/>
          </a:p>
        </p:txBody>
      </p:sp>
      <p:sp>
        <p:nvSpPr>
          <p:cNvPr id="47107" name="Номер слайда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752C7CF1-0BB6-4A35-9D25-685251248A25}" type="slidenum">
              <a:rPr lang="ru-RU" smtClean="0">
                <a:cs typeface="Arial" charset="0"/>
              </a:rPr>
              <a:pPr/>
              <a:t>6</a:t>
            </a:fld>
            <a:endParaRPr lang="ru-RU" smtClean="0">
              <a:cs typeface="Arial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Образ слайда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49154" name="Номер слайда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9068E436-BA96-43FF-9C8A-8AD56D1C077B}" type="slidenum">
              <a:rPr lang="ru-RU" smtClean="0">
                <a:cs typeface="Arial" charset="0"/>
              </a:rPr>
              <a:pPr/>
              <a:t>7</a:t>
            </a:fld>
            <a:endParaRPr lang="ru-RU" smtClean="0">
              <a:cs typeface="Arial" charset="0"/>
            </a:endParaRPr>
          </a:p>
        </p:txBody>
      </p:sp>
      <p:sp>
        <p:nvSpPr>
          <p:cNvPr id="49155" name="Заметки 10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342900" indent="-342900" algn="just" eaLnBrk="1" hangingPunct="1">
              <a:lnSpc>
                <a:spcPct val="125000"/>
              </a:lnSpc>
              <a:buFont typeface="Calibri" pitchFamily="34" charset="0"/>
              <a:buChar char="•"/>
              <a:tabLst>
                <a:tab pos="457200" algn="l"/>
              </a:tabLst>
            </a:pPr>
            <a:r>
              <a:rPr lang="ru-RU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 Реестр государственных услуг Свердловской области введена информация </a:t>
            </a:r>
            <a:r>
              <a:rPr lang="ru-RU" b="1" smtClean="0">
                <a:latin typeface="Times New Roman" pitchFamily="18" charset="0"/>
                <a:cs typeface="Times New Roman" pitchFamily="18" charset="0"/>
              </a:rPr>
              <a:t>о 2422 услугах</a:t>
            </a:r>
            <a:r>
              <a:rPr lang="ru-RU" b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;</a:t>
            </a:r>
            <a:endParaRPr lang="ru-RU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 eaLnBrk="1" hangingPunct="1">
              <a:lnSpc>
                <a:spcPct val="125000"/>
              </a:lnSpc>
              <a:buFont typeface="Calibri" pitchFamily="34" charset="0"/>
              <a:buChar char="•"/>
              <a:tabLst>
                <a:tab pos="457200" algn="l"/>
              </a:tabLst>
            </a:pPr>
            <a:r>
              <a:rPr lang="ru-RU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На региональном портале </a:t>
            </a:r>
            <a:r>
              <a:rPr lang="ru-RU" b="1" smtClean="0">
                <a:latin typeface="Times New Roman" pitchFamily="18" charset="0"/>
                <a:cs typeface="Times New Roman" pitchFamily="18" charset="0"/>
              </a:rPr>
              <a:t>опубликована информация о 1754 услугах (213 – федеральные, 111 – региональные и 1430 - муниципальные), 27495 документ;</a:t>
            </a:r>
            <a:endParaRPr lang="ru-RU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 eaLnBrk="1" hangingPunct="1">
              <a:lnSpc>
                <a:spcPct val="125000"/>
              </a:lnSpc>
              <a:buFont typeface="Calibri" pitchFamily="34" charset="0"/>
              <a:buChar char="•"/>
              <a:tabLst>
                <a:tab pos="457200" algn="l"/>
              </a:tabLst>
            </a:pPr>
            <a:r>
              <a:rPr lang="ru-RU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Сведения </a:t>
            </a:r>
            <a:r>
              <a:rPr lang="ru-RU" b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 большинстве региональных и муниципальных услугах </a:t>
            </a:r>
            <a:r>
              <a:rPr lang="ru-RU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smtClean="0">
                <a:latin typeface="Times New Roman" pitchFamily="18" charset="0"/>
                <a:cs typeface="Times New Roman" pitchFamily="18" charset="0"/>
              </a:rPr>
              <a:t>переданы </a:t>
            </a:r>
            <a:r>
              <a:rPr lang="ru-RU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 Сводный реестр (на федеральный портал </a:t>
            </a:r>
            <a:r>
              <a:rPr lang="en-US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gosuslugi</a:t>
            </a:r>
            <a:r>
              <a:rPr lang="ru-RU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ru</a:t>
            </a:r>
            <a:r>
              <a:rPr lang="ru-RU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ru-RU" i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;</a:t>
            </a:r>
            <a:endParaRPr lang="ru-RU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 eaLnBrk="1" hangingPunct="1">
              <a:lnSpc>
                <a:spcPct val="125000"/>
              </a:lnSpc>
              <a:tabLst>
                <a:tab pos="457200" algn="l"/>
              </a:tabLst>
            </a:pPr>
            <a:r>
              <a:rPr lang="ru-RU" b="1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ru-RU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 eaLnBrk="1" hangingPunct="1">
              <a:lnSpc>
                <a:spcPct val="125000"/>
              </a:lnSpc>
              <a:tabLst>
                <a:tab pos="457200" algn="l"/>
              </a:tabLst>
            </a:pPr>
            <a:r>
              <a:rPr lang="ru-RU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marL="342900" indent="-342900" algn="just" eaLnBrk="1" hangingPunct="1">
              <a:lnSpc>
                <a:spcPct val="125000"/>
              </a:lnSpc>
              <a:tabLst>
                <a:tab pos="457200" algn="l"/>
              </a:tabLst>
            </a:pPr>
            <a:r>
              <a:rPr lang="ru-RU" smtClean="0">
                <a:latin typeface="Times New Roman" pitchFamily="18" charset="0"/>
                <a:cs typeface="Times New Roman" pitchFamily="18" charset="0"/>
              </a:rPr>
              <a:t>Министерством социальной защиты населения в реестре государственных услуг Свердловской области размещена информация о 17 услугах, кроме того, проведено согласование муниципальной  услуги «Прием заявлений и  предоставление гражданам субсидий на оплату жилых помещений и коммунальных услуг» у всех предоставляющих ее муниципалитетов.</a:t>
            </a:r>
          </a:p>
          <a:p>
            <a:pPr marL="342900" indent="-342900" algn="just" eaLnBrk="1" hangingPunct="1">
              <a:lnSpc>
                <a:spcPct val="125000"/>
              </a:lnSpc>
              <a:tabLst>
                <a:tab pos="457200" algn="l"/>
              </a:tabLst>
            </a:pPr>
            <a:r>
              <a:rPr lang="ru-RU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342900" indent="-342900" algn="just" eaLnBrk="1" hangingPunct="1">
              <a:lnSpc>
                <a:spcPct val="125000"/>
              </a:lnSpc>
              <a:tabLst>
                <a:tab pos="457200" algn="l"/>
              </a:tabLst>
            </a:pPr>
            <a:r>
              <a:rPr lang="ru-RU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marL="342900" indent="-342900" algn="just" eaLnBrk="1" hangingPunct="1">
              <a:lnSpc>
                <a:spcPct val="125000"/>
              </a:lnSpc>
              <a:tabLst>
                <a:tab pos="457200" algn="l"/>
              </a:tabLst>
            </a:pPr>
            <a:r>
              <a:rPr lang="ru-RU" smtClean="0">
                <a:latin typeface="Times New Roman" pitchFamily="18" charset="0"/>
                <a:cs typeface="Times New Roman" pitchFamily="18" charset="0"/>
              </a:rPr>
              <a:t>Проведена работа по приведению нормативно-правовой базы в соответствие требованиям Закона Российской Федерации от 27.07.2010 г.                       № 210-ФЗ «Об организации предоставления государственных и муниципальных услуг». Внесены изменения в 8 областных законов и 29 постановлений Правительства Свердловской области.</a:t>
            </a:r>
          </a:p>
          <a:p>
            <a:pPr marL="342900" indent="-342900" algn="just" eaLnBrk="1" hangingPunct="1">
              <a:lnSpc>
                <a:spcPct val="125000"/>
              </a:lnSpc>
              <a:tabLst>
                <a:tab pos="457200" algn="l"/>
              </a:tabLst>
            </a:pPr>
            <a:r>
              <a:rPr lang="ru-RU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marL="342900" indent="-342900" algn="just" eaLnBrk="1" hangingPunct="1">
              <a:lnSpc>
                <a:spcPct val="125000"/>
              </a:lnSpc>
              <a:tabLst>
                <a:tab pos="457200" algn="l"/>
              </a:tabLst>
            </a:pPr>
            <a:r>
              <a:rPr lang="ru-RU" smtClean="0">
                <a:latin typeface="Times New Roman" pitchFamily="18" charset="0"/>
                <a:cs typeface="Times New Roman" pitchFamily="18" charset="0"/>
              </a:rPr>
              <a:t>Распоряжением Правительства Свердловской области от 29.03.2011 г. № 404-РП утвержден план мероприятий по внедрению государственных и муниципальных услуг, оказываемых в электронном виде на территории Свердловской области, в 2011 году.</a:t>
            </a:r>
          </a:p>
          <a:p>
            <a:pPr marL="342900" indent="-342900" algn="just" eaLnBrk="1" hangingPunct="1">
              <a:lnSpc>
                <a:spcPct val="125000"/>
              </a:lnSpc>
              <a:tabLst>
                <a:tab pos="457200" algn="l"/>
              </a:tabLst>
            </a:pPr>
            <a:r>
              <a:rPr lang="ru-RU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marL="342900" indent="-342900" algn="just" eaLnBrk="1" hangingPunct="1">
              <a:lnSpc>
                <a:spcPct val="125000"/>
              </a:lnSpc>
              <a:tabLst>
                <a:tab pos="457200" algn="l"/>
              </a:tabLst>
            </a:pPr>
            <a:r>
              <a:rPr lang="ru-RU" smtClean="0">
                <a:latin typeface="Times New Roman" pitchFamily="18" charset="0"/>
                <a:cs typeface="Times New Roman" pitchFamily="18" charset="0"/>
              </a:rPr>
              <a:t>В рамках проекта «Электронное правительство», в целях улучшения  качества предоставления государственных услуг населению, создано государственное бюджетное учреждение Свердловской области Многофункциональный центр предоставления государственных (муниципальных услуг) (ОГУ «Многофункциональный центр» (далее – МФЦ).</a:t>
            </a:r>
          </a:p>
          <a:p>
            <a:pPr marL="342900" indent="-342900" algn="just" eaLnBrk="1" hangingPunct="1">
              <a:lnSpc>
                <a:spcPct val="125000"/>
              </a:lnSpc>
              <a:tabLst>
                <a:tab pos="457200" algn="l"/>
              </a:tabLst>
            </a:pPr>
            <a:r>
              <a:rPr lang="ru-RU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marL="342900" indent="-342900" eaLnBrk="1" hangingPunct="1">
              <a:tabLst>
                <a:tab pos="457200" algn="l"/>
              </a:tabLst>
            </a:pPr>
            <a:endParaRPr lang="ru-RU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Образ слайда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51202" name="Заметки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indent="457200" algn="just" eaLnBrk="1" hangingPunct="1">
              <a:lnSpc>
                <a:spcPct val="125000"/>
              </a:lnSpc>
            </a:pPr>
            <a:r>
              <a:rPr lang="ru-RU" b="1" smtClean="0">
                <a:latin typeface="Times New Roman" pitchFamily="18" charset="0"/>
                <a:cs typeface="Times New Roman" pitchFamily="18" charset="0"/>
              </a:rPr>
              <a:t>В рамках первого пилотного проекта практически завершается работа по переводу 7 услуг в электронный вид (тиражирование по области в течение 2011 года):</a:t>
            </a:r>
            <a:endParaRPr lang="ru-RU" smtClean="0">
              <a:latin typeface="Times New Roman" pitchFamily="18" charset="0"/>
              <a:cs typeface="Times New Roman" pitchFamily="18" charset="0"/>
            </a:endParaRPr>
          </a:p>
          <a:p>
            <a:pPr indent="457200" algn="just" eaLnBrk="1" hangingPunct="1">
              <a:lnSpc>
                <a:spcPct val="125000"/>
              </a:lnSpc>
            </a:pPr>
            <a:r>
              <a:rPr lang="ru-RU" smtClean="0">
                <a:latin typeface="Times New Roman" pitchFamily="18" charset="0"/>
                <a:cs typeface="Times New Roman" pitchFamily="18" charset="0"/>
              </a:rPr>
              <a:t>1. Прием заявлений, постановка на учет и зачисление детей в образовательные учреждения, реализующие основную образовательную программу дошкольного образования (детские сады).</a:t>
            </a:r>
          </a:p>
          <a:p>
            <a:pPr indent="457200" algn="just" eaLnBrk="1" hangingPunct="1">
              <a:lnSpc>
                <a:spcPct val="125000"/>
              </a:lnSpc>
            </a:pPr>
            <a:r>
              <a:rPr lang="ru-RU" smtClean="0">
                <a:latin typeface="Times New Roman" pitchFamily="18" charset="0"/>
                <a:cs typeface="Times New Roman" pitchFamily="18" charset="0"/>
              </a:rPr>
              <a:t>2. Предоставление информации об организации общедоступного и бесплатного дошкольного, начального общего, основного общего, среднего (полного) общего образования, а также дополнительного образования в общеобразовательных учреждениях, расположенных на территории субъекта Российской Федерации.</a:t>
            </a:r>
          </a:p>
          <a:p>
            <a:pPr indent="457200" algn="just" eaLnBrk="1" hangingPunct="1">
              <a:lnSpc>
                <a:spcPct val="125000"/>
              </a:lnSpc>
            </a:pPr>
            <a:r>
              <a:rPr lang="ru-RU" smtClean="0">
                <a:latin typeface="Times New Roman" pitchFamily="18" charset="0"/>
                <a:cs typeface="Times New Roman" pitchFamily="18" charset="0"/>
              </a:rPr>
              <a:t>3. Зачисление в образовательные учреждения.</a:t>
            </a:r>
          </a:p>
          <a:p>
            <a:pPr indent="457200" algn="just" eaLnBrk="1" hangingPunct="1">
              <a:lnSpc>
                <a:spcPct val="125000"/>
              </a:lnSpc>
            </a:pPr>
            <a:r>
              <a:rPr lang="ru-RU" smtClean="0">
                <a:latin typeface="Times New Roman" pitchFamily="18" charset="0"/>
                <a:cs typeface="Times New Roman" pitchFamily="18" charset="0"/>
              </a:rPr>
              <a:t>4.  Предоставление информации о текущей успеваемости  учащегося, ведение электронного дневника и электронного журнала успеваемости.</a:t>
            </a:r>
          </a:p>
          <a:p>
            <a:pPr indent="457200" algn="just" eaLnBrk="1" hangingPunct="1">
              <a:lnSpc>
                <a:spcPct val="125000"/>
              </a:lnSpc>
            </a:pPr>
            <a:r>
              <a:rPr lang="ru-RU" smtClean="0">
                <a:latin typeface="Times New Roman" pitchFamily="18" charset="0"/>
                <a:cs typeface="Times New Roman" pitchFamily="18" charset="0"/>
              </a:rPr>
              <a:t>5. Прием заявок, запись на прием к врачу.</a:t>
            </a:r>
          </a:p>
          <a:p>
            <a:pPr indent="457200" algn="just" eaLnBrk="1" hangingPunct="1">
              <a:lnSpc>
                <a:spcPct val="125000"/>
              </a:lnSpc>
            </a:pPr>
            <a:r>
              <a:rPr lang="ru-RU" smtClean="0">
                <a:latin typeface="Times New Roman" pitchFamily="18" charset="0"/>
                <a:cs typeface="Times New Roman" pitchFamily="18" charset="0"/>
              </a:rPr>
              <a:t>6.  Ежемесячное пособие на проезд по территории Свердловской области на всех видах городского пассажирского транспорта и на автомобильном транспорте общего пользования пригородных маршрутов (на территории г. Реж).</a:t>
            </a:r>
          </a:p>
          <a:p>
            <a:pPr indent="457200" algn="just" eaLnBrk="1" hangingPunct="1">
              <a:lnSpc>
                <a:spcPct val="125000"/>
              </a:lnSpc>
            </a:pPr>
            <a:r>
              <a:rPr lang="ru-RU" smtClean="0">
                <a:latin typeface="Times New Roman" pitchFamily="18" charset="0"/>
                <a:cs typeface="Times New Roman" pitchFamily="18" charset="0"/>
              </a:rPr>
              <a:t>Осуществляется внедрение автоматизированной системы «Адресная Социальная Помощь» (г. Тула) во всех УСЗН. Проведены несколько обучающих семинаров, утвержден План мероприятий по внедрению программного комплекса на территории области.</a:t>
            </a:r>
          </a:p>
          <a:p>
            <a:pPr indent="457200" algn="just" eaLnBrk="1" hangingPunct="1">
              <a:lnSpc>
                <a:spcPct val="125000"/>
              </a:lnSpc>
            </a:pPr>
            <a:r>
              <a:rPr lang="ru-RU" smtClean="0">
                <a:latin typeface="Times New Roman" pitchFamily="18" charset="0"/>
                <a:cs typeface="Times New Roman" pitchFamily="18" charset="0"/>
              </a:rPr>
              <a:t>7. Предоставление компенсаций расходов на оплату жилого помещения и коммунальных услуг (на территории г. Екатеринбурга) – услуга готова к промышленной эксплуатации, решаются организационные вопросы – тиражирование услуги в течение 2011 года.</a:t>
            </a:r>
            <a:endParaRPr lang="ru-RU" smtClean="0">
              <a:cs typeface="Times New Roman" pitchFamily="18" charset="0"/>
            </a:endParaRPr>
          </a:p>
          <a:p>
            <a:pPr indent="457200" eaLnBrk="1" hangingPunct="1"/>
            <a:endParaRPr lang="ru-RU" smtClean="0"/>
          </a:p>
        </p:txBody>
      </p:sp>
      <p:sp>
        <p:nvSpPr>
          <p:cNvPr id="51203" name="Номер слайда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22AA6D73-3080-4FE3-8FA1-6D7F51218A65}" type="slidenum">
              <a:rPr lang="ru-RU" smtClean="0">
                <a:cs typeface="Arial" charset="0"/>
              </a:rPr>
              <a:pPr/>
              <a:t>8</a:t>
            </a:fld>
            <a:endParaRPr lang="ru-RU" smtClean="0">
              <a:cs typeface="Arial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Образ слайда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53250" name="Заметки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ru-RU" b="1" smtClean="0">
                <a:latin typeface="Times New Roman" pitchFamily="18" charset="0"/>
                <a:cs typeface="Times New Roman" pitchFamily="18" charset="0"/>
              </a:rPr>
              <a:t>Реализована интеграция</a:t>
            </a:r>
            <a:r>
              <a:rPr lang="ru-RU" smtClean="0">
                <a:latin typeface="Times New Roman" pitchFamily="18" charset="0"/>
                <a:cs typeface="Times New Roman" pitchFamily="18" charset="0"/>
              </a:rPr>
              <a:t> с порталом </a:t>
            </a:r>
            <a:r>
              <a:rPr lang="en-US" b="1" smtClean="0">
                <a:latin typeface="Times New Roman" pitchFamily="18" charset="0"/>
                <a:cs typeface="Times New Roman" pitchFamily="18" charset="0"/>
              </a:rPr>
              <a:t>gosuslugi</a:t>
            </a:r>
            <a:r>
              <a:rPr lang="ru-RU" b="1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b="1" smtClean="0">
                <a:latin typeface="Times New Roman" pitchFamily="18" charset="0"/>
                <a:cs typeface="Times New Roman" pitchFamily="18" charset="0"/>
              </a:rPr>
              <a:t>ru</a:t>
            </a:r>
            <a:r>
              <a:rPr lang="ru-RU" b="1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mtClean="0">
                <a:latin typeface="Times New Roman" pitchFamily="18" charset="0"/>
                <a:cs typeface="Times New Roman" pitchFamily="18" charset="0"/>
              </a:rPr>
              <a:t> Любой гражданин, зарегистрировавшись на портале и получив письмо от «Ростелекома» с паролем для входа в личный кабинет, получает доступ к действующим «электронным услугам». </a:t>
            </a:r>
          </a:p>
          <a:p>
            <a:pPr eaLnBrk="1" hangingPunct="1"/>
            <a:endParaRPr lang="ru-RU" smtClean="0"/>
          </a:p>
        </p:txBody>
      </p:sp>
      <p:sp>
        <p:nvSpPr>
          <p:cNvPr id="53251" name="Номер слайда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A346C371-A816-4F6F-95AD-FFB8D4732C62}" type="slidenum">
              <a:rPr lang="ru-RU" smtClean="0">
                <a:cs typeface="Arial" charset="0"/>
              </a:rPr>
              <a:pPr/>
              <a:t>9</a:t>
            </a:fld>
            <a:endParaRPr lang="ru-RU" smtClean="0">
              <a:cs typeface="Arial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Образ слайда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55298" name="Заметки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ru-RU" b="1" smtClean="0">
                <a:latin typeface="Times New Roman" pitchFamily="18" charset="0"/>
                <a:cs typeface="Times New Roman" pitchFamily="18" charset="0"/>
              </a:rPr>
              <a:t>ОАО «РОСТЕЛЕКОМ» разработаны ведомственные системы</a:t>
            </a:r>
            <a:r>
              <a:rPr lang="ru-RU" smtClean="0">
                <a:latin typeface="Times New Roman" pitchFamily="18" charset="0"/>
                <a:cs typeface="Times New Roman" pitchFamily="18" charset="0"/>
              </a:rPr>
              <a:t> (порталы) для предоставления услуг «Предоставление информации о текущей успеваемости  учащегося, ведение электронного дневника и электронного журнала успеваемости», «Зачисление в образовательные учреждения», «Запись на прием к врачу», «Ежемесячное пособие на проезд по территории Свердловской области на всех видах городского пассажирского транспорта и на автомобильном транспорте общего пользования пригородных маршрутов» и портал государственных услуг </a:t>
            </a:r>
            <a:r>
              <a:rPr lang="ru-RU" b="1" smtClean="0">
                <a:latin typeface="Times New Roman" pitchFamily="18" charset="0"/>
                <a:cs typeface="Times New Roman" pitchFamily="18" charset="0"/>
              </a:rPr>
              <a:t>66.</a:t>
            </a:r>
            <a:r>
              <a:rPr lang="en-US" b="1" smtClean="0">
                <a:latin typeface="Times New Roman" pitchFamily="18" charset="0"/>
                <a:cs typeface="Times New Roman" pitchFamily="18" charset="0"/>
              </a:rPr>
              <a:t>gosuslugi</a:t>
            </a:r>
            <a:r>
              <a:rPr lang="ru-RU" b="1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b="1" smtClean="0">
                <a:latin typeface="Times New Roman" pitchFamily="18" charset="0"/>
                <a:cs typeface="Times New Roman" pitchFamily="18" charset="0"/>
              </a:rPr>
              <a:t>ru</a:t>
            </a:r>
            <a:r>
              <a:rPr lang="ru-RU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eaLnBrk="1" hangingPunct="1"/>
            <a:endParaRPr lang="ru-RU" smtClean="0"/>
          </a:p>
        </p:txBody>
      </p:sp>
      <p:sp>
        <p:nvSpPr>
          <p:cNvPr id="55299" name="Номер слайда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70FE270C-890A-4F74-A1FC-CF5E1B1CBA96}" type="slidenum">
              <a:rPr lang="ru-RU" smtClean="0">
                <a:cs typeface="Arial" charset="0"/>
              </a:rPr>
              <a:pPr/>
              <a:t>10</a:t>
            </a:fld>
            <a:endParaRPr lang="ru-RU" smtClean="0">
              <a:cs typeface="Arial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Образ слайда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57346" name="Заметки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indent="457200" algn="just" eaLnBrk="1" hangingPunct="1">
              <a:lnSpc>
                <a:spcPct val="125000"/>
              </a:lnSpc>
            </a:pPr>
            <a:r>
              <a:rPr lang="ru-RU" b="1" smtClean="0">
                <a:latin typeface="Times New Roman" pitchFamily="18" charset="0"/>
                <a:cs typeface="Times New Roman" pitchFamily="18" charset="0"/>
              </a:rPr>
              <a:t>Свердловская область – первый регион России</a:t>
            </a:r>
            <a:r>
              <a:rPr lang="ru-RU" smtClean="0">
                <a:latin typeface="Times New Roman" pitchFamily="18" charset="0"/>
                <a:cs typeface="Times New Roman" pitchFamily="18" charset="0"/>
              </a:rPr>
              <a:t>, в котором, на примере услуги «Предоставление компенсаций расходов на оплату жилого помещения и коммунальных услуг», через сети «Ростелекома» </a:t>
            </a:r>
            <a:r>
              <a:rPr lang="ru-RU" b="1" smtClean="0">
                <a:latin typeface="Times New Roman" pitchFamily="18" charset="0"/>
                <a:cs typeface="Times New Roman" pitchFamily="18" charset="0"/>
              </a:rPr>
              <a:t>оттестирована система  межведомственного электронного взаимодействия</a:t>
            </a:r>
            <a:r>
              <a:rPr lang="ru-RU" smtClean="0">
                <a:latin typeface="Times New Roman" pitchFamily="18" charset="0"/>
                <a:cs typeface="Times New Roman" pitchFamily="18" charset="0"/>
              </a:rPr>
              <a:t> регионального и муниципального уровней.</a:t>
            </a:r>
          </a:p>
          <a:p>
            <a:pPr indent="457200" algn="just" eaLnBrk="1" hangingPunct="1">
              <a:lnSpc>
                <a:spcPct val="125000"/>
              </a:lnSpc>
            </a:pPr>
            <a:r>
              <a:rPr lang="ru-RU" smtClean="0">
                <a:latin typeface="Times New Roman" pitchFamily="18" charset="0"/>
                <a:cs typeface="Times New Roman" pitchFamily="18" charset="0"/>
              </a:rPr>
              <a:t>В мае текущего года на международной выставке в Москве, по итогам конкурса «Лучшие 10 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IT</a:t>
            </a:r>
            <a:r>
              <a:rPr lang="ru-RU" smtClean="0">
                <a:latin typeface="Times New Roman" pitchFamily="18" charset="0"/>
                <a:cs typeface="Times New Roman" pitchFamily="18" charset="0"/>
              </a:rPr>
              <a:t>-проектов» в номинации </a:t>
            </a:r>
            <a:r>
              <a:rPr lang="ru-RU" b="1" smtClean="0">
                <a:latin typeface="Times New Roman" pitchFamily="18" charset="0"/>
                <a:cs typeface="Times New Roman" pitchFamily="18" charset="0"/>
              </a:rPr>
              <a:t>«Лучшая интерактивная региональная услуга»</a:t>
            </a:r>
            <a:r>
              <a:rPr lang="ru-RU" smtClean="0">
                <a:latin typeface="Times New Roman" pitchFamily="18" charset="0"/>
                <a:cs typeface="Times New Roman" pitchFamily="18" charset="0"/>
              </a:rPr>
              <a:t> услуга «Подача заявления на предоставление частичной компенсации расходов на оплату жилого помещения и коммунальных услуг» заняла первое место. Министерство социальной защиты населения Свердловской области отмечено специальным дипломом.</a:t>
            </a:r>
          </a:p>
          <a:p>
            <a:pPr indent="457200" eaLnBrk="1" hangingPunct="1"/>
            <a:endParaRPr lang="ru-RU" smtClean="0"/>
          </a:p>
        </p:txBody>
      </p:sp>
      <p:sp>
        <p:nvSpPr>
          <p:cNvPr id="57347" name="Номер слайда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AC0428C0-B744-4EEE-ACEB-9C514947D50E}" type="slidenum">
              <a:rPr lang="ru-RU" smtClean="0">
                <a:cs typeface="Arial" charset="0"/>
              </a:rPr>
              <a:pPr/>
              <a:t>11</a:t>
            </a:fld>
            <a:endParaRPr lang="ru-RU" smtClean="0">
              <a:cs typeface="Arial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Образ слайда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59394" name="Номер слайда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8ADC083E-BCE3-4423-A0C1-551A5223045C}" type="slidenum">
              <a:rPr lang="ru-RU" smtClean="0">
                <a:cs typeface="Arial" charset="0"/>
              </a:rPr>
              <a:pPr/>
              <a:t>12</a:t>
            </a:fld>
            <a:endParaRPr lang="ru-RU" smtClean="0">
              <a:cs typeface="Arial" charset="0"/>
            </a:endParaRPr>
          </a:p>
        </p:txBody>
      </p:sp>
      <p:sp>
        <p:nvSpPr>
          <p:cNvPr id="59395" name="Заметки 6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indent="457200" algn="just" eaLnBrk="1" hangingPunct="1">
              <a:lnSpc>
                <a:spcPct val="125000"/>
              </a:lnSpc>
            </a:pPr>
            <a:r>
              <a:rPr lang="ru-RU" b="1" smtClean="0">
                <a:latin typeface="Times New Roman" pitchFamily="18" charset="0"/>
                <a:cs typeface="Times New Roman" pitchFamily="18" charset="0"/>
              </a:rPr>
              <a:t>В рамках второго пилотного проекта, в 2011 году, планируется осуществить перевод в электронный вид 18 первоочередных услуг.</a:t>
            </a:r>
            <a:endParaRPr lang="ru-RU" smtClean="0">
              <a:latin typeface="Times New Roman" pitchFamily="18" charset="0"/>
              <a:cs typeface="Times New Roman" pitchFamily="18" charset="0"/>
            </a:endParaRPr>
          </a:p>
          <a:p>
            <a:pPr indent="457200" algn="just" eaLnBrk="1" hangingPunct="1">
              <a:lnSpc>
                <a:spcPct val="125000"/>
              </a:lnSpc>
            </a:pPr>
            <a:r>
              <a:rPr lang="ru-RU" smtClean="0">
                <a:latin typeface="Times New Roman" pitchFamily="18" charset="0"/>
                <a:cs typeface="Times New Roman" pitchFamily="18" charset="0"/>
              </a:rPr>
              <a:t>Министерством информационных технологий и связи Свердловской области приказом от 09.06.2011 г. № 83 утверждены Технические требования к взаимодействию информационных систем в региональной системе межведомственного электронного взаимодействия Свердловской области.</a:t>
            </a:r>
          </a:p>
          <a:p>
            <a:pPr indent="457200" algn="just" eaLnBrk="1" hangingPunct="1">
              <a:lnSpc>
                <a:spcPct val="125000"/>
              </a:lnSpc>
            </a:pPr>
            <a:r>
              <a:rPr lang="ru-RU" smtClean="0">
                <a:latin typeface="Times New Roman" pitchFamily="18" charset="0"/>
                <a:cs typeface="Times New Roman" pitchFamily="18" charset="0"/>
              </a:rPr>
              <a:t>Эти требования необходимо применять при модернизации существующих информационных систем и при заказе новых информационных систем.</a:t>
            </a:r>
          </a:p>
          <a:p>
            <a:pPr indent="457200" algn="just" eaLnBrk="1" hangingPunct="1">
              <a:lnSpc>
                <a:spcPct val="125000"/>
              </a:lnSpc>
            </a:pPr>
            <a:r>
              <a:rPr lang="ru-RU" i="1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ru-RU" smtClean="0">
              <a:latin typeface="Times New Roman" pitchFamily="18" charset="0"/>
              <a:cs typeface="Times New Roman" pitchFamily="18" charset="0"/>
            </a:endParaRPr>
          </a:p>
          <a:p>
            <a:pPr indent="457200" algn="just" eaLnBrk="1" hangingPunct="1">
              <a:lnSpc>
                <a:spcPct val="125000"/>
              </a:lnSpc>
            </a:pPr>
            <a:r>
              <a:rPr lang="ru-RU" smtClean="0">
                <a:latin typeface="Times New Roman" pitchFamily="18" charset="0"/>
                <a:cs typeface="Times New Roman" pitchFamily="18" charset="0"/>
              </a:rPr>
              <a:t>Проходит процедуру согласования проект постановления Свердловской области «</a:t>
            </a:r>
            <a:r>
              <a:rPr lang="ru-RU" i="1" smtClean="0">
                <a:latin typeface="Times New Roman" pitchFamily="18" charset="0"/>
                <a:cs typeface="Times New Roman" pitchFamily="18" charset="0"/>
              </a:rPr>
              <a:t>Об общих принципах получения государственных и муниципальных услуг в электронном виде на территории Свердловской области» </a:t>
            </a:r>
            <a:r>
              <a:rPr lang="ru-RU" smtClean="0">
                <a:latin typeface="Times New Roman" pitchFamily="18" charset="0"/>
                <a:cs typeface="Times New Roman" pitchFamily="18" charset="0"/>
              </a:rPr>
              <a:t>утверждающий </a:t>
            </a:r>
            <a:r>
              <a:rPr lang="ru-RU" b="1" smtClean="0">
                <a:latin typeface="Times New Roman" pitchFamily="18" charset="0"/>
                <a:cs typeface="Times New Roman" pitchFamily="18" charset="0"/>
              </a:rPr>
              <a:t>порядок получения услуг в электронном виде с использованием сервиса «Личный кабинет»</a:t>
            </a:r>
            <a:r>
              <a:rPr lang="ru-RU" smtClean="0">
                <a:latin typeface="Times New Roman" pitchFamily="18" charset="0"/>
                <a:cs typeface="Times New Roman" pitchFamily="18" charset="0"/>
              </a:rPr>
              <a:t> Единого (федерального) портала государственных и муниципальных услуг. Дорабатывается техническое задание и конкурсная документация на перевод услуг в электронный вид. Формируется перечень сведений, обмен которыми при оказании государственных услуг должен осуществляться в электронном виде.</a:t>
            </a:r>
          </a:p>
          <a:p>
            <a:pPr indent="457200" algn="just" eaLnBrk="1" hangingPunct="1">
              <a:lnSpc>
                <a:spcPct val="125000"/>
              </a:lnSpc>
            </a:pPr>
            <a:r>
              <a:rPr lang="ru-RU" smtClean="0">
                <a:latin typeface="Times New Roman" pitchFamily="18" charset="0"/>
                <a:cs typeface="Times New Roman" pitchFamily="18" charset="0"/>
              </a:rPr>
              <a:t>В рамках этой работы, </a:t>
            </a:r>
            <a:r>
              <a:rPr lang="ru-RU" b="1" smtClean="0">
                <a:latin typeface="Times New Roman" pitchFamily="18" charset="0"/>
                <a:cs typeface="Times New Roman" pitchFamily="18" charset="0"/>
              </a:rPr>
              <a:t>первоочередной задачей</a:t>
            </a:r>
            <a:r>
              <a:rPr lang="ru-RU" smtClean="0">
                <a:latin typeface="Times New Roman" pitchFamily="18" charset="0"/>
                <a:cs typeface="Times New Roman" pitchFamily="18" charset="0"/>
              </a:rPr>
              <a:t> является качественное </a:t>
            </a:r>
            <a:r>
              <a:rPr lang="ru-RU" b="1" smtClean="0">
                <a:latin typeface="Times New Roman" pitchFamily="18" charset="0"/>
                <a:cs typeface="Times New Roman" pitchFamily="18" charset="0"/>
              </a:rPr>
              <a:t>заполнение паспортов</a:t>
            </a:r>
            <a:r>
              <a:rPr lang="ru-RU" smtClean="0">
                <a:latin typeface="Times New Roman" pitchFamily="18" charset="0"/>
                <a:cs typeface="Times New Roman" pitchFamily="18" charset="0"/>
              </a:rPr>
              <a:t> услуг и </a:t>
            </a:r>
            <a:r>
              <a:rPr lang="ru-RU" b="1" smtClean="0">
                <a:latin typeface="Times New Roman" pitchFamily="18" charset="0"/>
                <a:cs typeface="Times New Roman" pitchFamily="18" charset="0"/>
              </a:rPr>
              <a:t>технологических карт </a:t>
            </a:r>
            <a:r>
              <a:rPr lang="ru-RU" smtClean="0">
                <a:latin typeface="Times New Roman" pitchFamily="18" charset="0"/>
                <a:cs typeface="Times New Roman" pitchFamily="18" charset="0"/>
              </a:rPr>
              <a:t>межведомственного взаимодействия.</a:t>
            </a:r>
          </a:p>
          <a:p>
            <a:pPr indent="457200" algn="just" eaLnBrk="1" hangingPunct="1">
              <a:lnSpc>
                <a:spcPct val="125000"/>
              </a:lnSpc>
            </a:pPr>
            <a:r>
              <a:rPr lang="ru-RU" smtClean="0"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pPr indent="457200" algn="just" eaLnBrk="1" hangingPunct="1">
              <a:lnSpc>
                <a:spcPct val="125000"/>
              </a:lnSpc>
            </a:pPr>
            <a:r>
              <a:rPr lang="ru-RU" smtClean="0">
                <a:latin typeface="Times New Roman" pitchFamily="18" charset="0"/>
                <a:cs typeface="Times New Roman" pitchFamily="18" charset="0"/>
              </a:rPr>
              <a:t>Совместно с «Ростелекомом» ведется работа по внедрению «Универсальной электронной карты». В настоящее время разрабатывается техническая архитектура проекта, определяются дальнейшие шаги для реализации стыковочных моментов с федеральным техническим решением.</a:t>
            </a:r>
          </a:p>
          <a:p>
            <a:pPr indent="457200"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1" name="Образ слайда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61442" name="Заметки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indent="449263" algn="just" eaLnBrk="1" hangingPunct="1">
              <a:lnSpc>
                <a:spcPct val="125000"/>
              </a:lnSpc>
            </a:pPr>
            <a:r>
              <a:rPr lang="ru-RU" b="1" smtClean="0">
                <a:latin typeface="Times New Roman" pitchFamily="18" charset="0"/>
                <a:cs typeface="Times New Roman" pitchFamily="18" charset="0"/>
              </a:rPr>
              <a:t>Реализация третьего и четвертого этапов перехода на электронные услуги актуализировала ряда инфраструктурных задач:</a:t>
            </a:r>
            <a:endParaRPr lang="ru-RU" smtClean="0">
              <a:latin typeface="Times New Roman" pitchFamily="18" charset="0"/>
              <a:cs typeface="Times New Roman" pitchFamily="18" charset="0"/>
            </a:endParaRPr>
          </a:p>
          <a:p>
            <a:pPr indent="449263" algn="just" eaLnBrk="1" hangingPunct="1">
              <a:lnSpc>
                <a:spcPct val="125000"/>
              </a:lnSpc>
            </a:pPr>
            <a:r>
              <a:rPr lang="ru-RU" smtClean="0">
                <a:latin typeface="Times New Roman" pitchFamily="18" charset="0"/>
                <a:cs typeface="Times New Roman" pitchFamily="18" charset="0"/>
              </a:rPr>
              <a:t>- Идентификация заявителя для получения государственных и муниципальных услуг в электронном виде.</a:t>
            </a:r>
          </a:p>
          <a:p>
            <a:pPr indent="449263" algn="just" eaLnBrk="1" hangingPunct="1">
              <a:lnSpc>
                <a:spcPct val="125000"/>
              </a:lnSpc>
            </a:pPr>
            <a:r>
              <a:rPr lang="ru-RU" smtClean="0">
                <a:latin typeface="Times New Roman" pitchFamily="18" charset="0"/>
                <a:cs typeface="Times New Roman" pitchFamily="18" charset="0"/>
              </a:rPr>
              <a:t>- Создание системы межведомственного электронного взаимодействия с большим числом контрагентов</a:t>
            </a:r>
          </a:p>
          <a:p>
            <a:pPr indent="449263" algn="just" eaLnBrk="1" hangingPunct="1">
              <a:lnSpc>
                <a:spcPct val="125000"/>
              </a:lnSpc>
            </a:pPr>
            <a:r>
              <a:rPr lang="ru-RU" smtClean="0">
                <a:latin typeface="Times New Roman" pitchFamily="18" charset="0"/>
                <a:cs typeface="Times New Roman" pitchFamily="18" charset="0"/>
              </a:rPr>
              <a:t>- Создание системы защиты информации и регионального удостоверяющего центра</a:t>
            </a:r>
          </a:p>
          <a:p>
            <a:pPr indent="449263" algn="just" eaLnBrk="1" hangingPunct="1">
              <a:lnSpc>
                <a:spcPct val="125000"/>
              </a:lnSpc>
            </a:pPr>
            <a:r>
              <a:rPr lang="ru-RU" smtClean="0">
                <a:latin typeface="Times New Roman" pitchFamily="18" charset="0"/>
                <a:cs typeface="Times New Roman" pitchFamily="18" charset="0"/>
              </a:rPr>
              <a:t>- Организации технической поддержки Реестра государственных услуг и Портала государственных услуг</a:t>
            </a:r>
          </a:p>
          <a:p>
            <a:pPr indent="449263" algn="just" eaLnBrk="1" hangingPunct="1">
              <a:lnSpc>
                <a:spcPct val="125000"/>
              </a:lnSpc>
            </a:pPr>
            <a:r>
              <a:rPr lang="ru-RU" smtClean="0">
                <a:latin typeface="Times New Roman" pitchFamily="18" charset="0"/>
                <a:cs typeface="Times New Roman" pitchFamily="18" charset="0"/>
              </a:rPr>
              <a:t>- Создание регионального Центра телефонного обслуживания физических и юридических лиц по вопросам работы портала и реестра государственных и муниципальных услуг</a:t>
            </a:r>
          </a:p>
          <a:p>
            <a:pPr indent="449263" algn="just" eaLnBrk="1" hangingPunct="1">
              <a:lnSpc>
                <a:spcPct val="125000"/>
              </a:lnSpc>
            </a:pPr>
            <a:r>
              <a:rPr lang="ru-RU" smtClean="0">
                <a:latin typeface="Times New Roman" pitchFamily="18" charset="0"/>
                <a:cs typeface="Times New Roman" pitchFamily="18" charset="0"/>
              </a:rPr>
              <a:t>- Организация системы информирования заявителя о стадии и результате реализации электронной услуги.</a:t>
            </a:r>
          </a:p>
          <a:p>
            <a:pPr indent="449263" algn="just" eaLnBrk="1" hangingPunct="1">
              <a:lnSpc>
                <a:spcPct val="125000"/>
              </a:lnSpc>
            </a:pPr>
            <a:r>
              <a:rPr lang="ru-RU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indent="449263" eaLnBrk="1" hangingPunct="1"/>
            <a:endParaRPr lang="ru-RU" smtClean="0"/>
          </a:p>
        </p:txBody>
      </p:sp>
      <p:sp>
        <p:nvSpPr>
          <p:cNvPr id="61443" name="Номер слайда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FA2A9958-766C-4777-950B-6515B87B501A}" type="slidenum">
              <a:rPr lang="ru-RU" smtClean="0">
                <a:cs typeface="Arial" charset="0"/>
              </a:rPr>
              <a:pPr/>
              <a:t>13</a:t>
            </a:fld>
            <a:endParaRPr lang="ru-RU" smtClean="0">
              <a:cs typeface="Arial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" name="Образ слайда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63490" name="Заметки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63491" name="Номер слайда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B3D4DB35-2B01-4516-9DA8-25515103BBBF}" type="slidenum">
              <a:rPr lang="ru-RU" smtClean="0">
                <a:cs typeface="Arial" charset="0"/>
              </a:rPr>
              <a:pPr/>
              <a:t>14</a:t>
            </a:fld>
            <a:endParaRPr lang="ru-RU" smtClean="0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F23349-BDC1-48B3-8FDC-0A7C2A7143F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98E5A1-3A41-40BE-AA58-7D0D7331CAB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5F4A88-3CD2-4ECF-B666-C469592EAAF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C7DB93-5AF6-41A1-986C-1207151039F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19F1AA-338A-4AA6-90DD-E614CC707D7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02ED8A-C7B6-4100-B561-55CBB8AAD48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E2D02A-200D-45DA-A135-3C7648038AF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53F25A-3B08-4A61-81A8-C7079B5D4BB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FAA566-EB12-4BDB-AD2C-E476BCEA669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BF4051-666F-4CBE-9872-1A66C1DB2A3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A34E38-FFB1-4BF4-BA45-48C53CCDA6B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B66AD6-1422-4783-8B9F-D04745E2A66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E9E881-A0B3-49B1-8D5F-F739A550FB3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78EFBE-CE48-4572-9AA8-F38E1BC3A01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22CC07-0ADF-4A6D-85C8-FBEFB85543D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28278C-250B-4848-A6FA-9C59DFF0CDA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646B79-4157-406C-B2D4-8B9A1CFD246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A653DB-0F56-419E-9488-7FBD40729BA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47C30B-CA17-44FD-B2A8-87EFBD85C32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BDBA58-2AE5-40E2-B406-97FB22171B9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AE49F1-3B20-4DCE-97C8-D1971B81581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041114-0FC3-41BB-9976-F439268FAC5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CC66"/>
            </a:gs>
            <a:gs pos="50000">
              <a:srgbClr val="FFFF99"/>
            </a:gs>
            <a:gs pos="100000">
              <a:srgbClr val="FFCC66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C64739C-E6E0-4622-BA3F-897F5F0EC71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CC66"/>
            </a:gs>
            <a:gs pos="50000">
              <a:srgbClr val="FFFF99"/>
            </a:gs>
            <a:gs pos="100000">
              <a:srgbClr val="FFCC66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solidFill>
                  <a:srgbClr val="000000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EE880AE-D5E8-4C89-A598-0ABA6ECD576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1.bin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jpe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jpe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rotWithShape="0">
          <a:gsLst>
            <a:gs pos="0">
              <a:srgbClr val="D9EEF7"/>
            </a:gs>
            <a:gs pos="25000">
              <a:srgbClr val="ECF7C8"/>
            </a:gs>
            <a:gs pos="50000">
              <a:srgbClr val="FFFF99"/>
            </a:gs>
            <a:gs pos="100000">
              <a:srgbClr val="FFCC66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5" descr="шаблон_шапка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7" name="Rectangle 6"/>
          <p:cNvSpPr>
            <a:spLocks noChangeArrowheads="1"/>
          </p:cNvSpPr>
          <p:nvPr/>
        </p:nvSpPr>
        <p:spPr bwMode="auto">
          <a:xfrm>
            <a:off x="2195513" y="203200"/>
            <a:ext cx="6491287" cy="633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ru-RU" sz="1600"/>
              <a:t>ЭЛЕКТРОННАЯ СВЕРДЛОВСКАЯ ОБЛАСТЬ</a:t>
            </a:r>
            <a:endParaRPr lang="ru-RU" sz="1600">
              <a:solidFill>
                <a:schemeClr val="tx2"/>
              </a:solidFill>
            </a:endParaRPr>
          </a:p>
        </p:txBody>
      </p:sp>
      <p:sp>
        <p:nvSpPr>
          <p:cNvPr id="3080" name="Text Box 8"/>
          <p:cNvSpPr txBox="1">
            <a:spLocks noChangeArrowheads="1"/>
          </p:cNvSpPr>
          <p:nvPr/>
        </p:nvSpPr>
        <p:spPr bwMode="auto">
          <a:xfrm>
            <a:off x="611188" y="2276475"/>
            <a:ext cx="8002587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>
            <a:spAutoFit/>
          </a:bodyPr>
          <a:lstStyle/>
          <a:p>
            <a:pPr marL="342900" indent="-342900" algn="ctr">
              <a:spcBef>
                <a:spcPct val="50000"/>
              </a:spcBef>
              <a:defRPr/>
            </a:pPr>
            <a:r>
              <a:rPr lang="ru-RU" sz="3600" b="1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Проект «Электронные услуги» </a:t>
            </a:r>
          </a:p>
        </p:txBody>
      </p:sp>
      <p:sp>
        <p:nvSpPr>
          <p:cNvPr id="26629" name="Text Box 10"/>
          <p:cNvSpPr txBox="1">
            <a:spLocks noChangeArrowheads="1"/>
          </p:cNvSpPr>
          <p:nvPr/>
        </p:nvSpPr>
        <p:spPr bwMode="auto">
          <a:xfrm>
            <a:off x="2484438" y="6143625"/>
            <a:ext cx="4465637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>
              <a:spcBef>
                <a:spcPct val="50000"/>
              </a:spcBef>
            </a:pPr>
            <a:r>
              <a:rPr lang="ru-RU" sz="1400">
                <a:solidFill>
                  <a:srgbClr val="0066FF"/>
                </a:solidFill>
              </a:rPr>
              <a:t>ЕКАТЕРИНБУРГ, 2011</a:t>
            </a:r>
          </a:p>
        </p:txBody>
      </p:sp>
      <p:sp>
        <p:nvSpPr>
          <p:cNvPr id="26630" name="Text Box 6"/>
          <p:cNvSpPr txBox="1">
            <a:spLocks noChangeArrowheads="1"/>
          </p:cNvSpPr>
          <p:nvPr/>
        </p:nvSpPr>
        <p:spPr bwMode="auto">
          <a:xfrm>
            <a:off x="1403350" y="3860800"/>
            <a:ext cx="6624638" cy="179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ru-RU" sz="2800" b="1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В.А.Власов </a:t>
            </a:r>
          </a:p>
          <a:p>
            <a:pPr algn="ctr">
              <a:spcBef>
                <a:spcPct val="50000"/>
              </a:spcBef>
              <a:defRPr/>
            </a:pPr>
            <a:r>
              <a:rPr lang="ru-RU" sz="2400" b="1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первый заместитель председателя Правительства – министр социальной защиты населения СО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ru-RU" sz="36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ФЕДЕРАЛЬНЫЙ УРОВЕНЬ</a:t>
            </a:r>
          </a:p>
        </p:txBody>
      </p:sp>
      <p:sp>
        <p:nvSpPr>
          <p:cNvPr id="64519" name="Text Box 7"/>
          <p:cNvSpPr txBox="1">
            <a:spLocks noChangeArrowheads="1"/>
          </p:cNvSpPr>
          <p:nvPr/>
        </p:nvSpPr>
        <p:spPr bwMode="auto">
          <a:xfrm>
            <a:off x="684213" y="3284538"/>
            <a:ext cx="7056437" cy="210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ru-RU" sz="2400" b="1">
              <a:solidFill>
                <a:srgbClr val="FF0066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ctr">
              <a:spcBef>
                <a:spcPct val="50000"/>
              </a:spcBef>
            </a:pPr>
            <a:r>
              <a:rPr lang="ru-RU" sz="2400" b="1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КОНЦЕПЦИЯ ФОРМИРОВАНИЯ</a:t>
            </a:r>
            <a:br>
              <a:rPr lang="ru-RU" sz="2400" b="1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ru-RU" sz="2400" b="1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В РОССИЙСКОЙ ФЕДЕРАЦИИ</a:t>
            </a:r>
            <a:br>
              <a:rPr lang="ru-RU" sz="2400" b="1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ru-RU" sz="2400" b="1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ЭЛЕКТРОННОГО ПРАВИТЕЛЬСТВА</a:t>
            </a:r>
            <a:br>
              <a:rPr lang="ru-RU" sz="2400" b="1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ru-RU" sz="2400" b="1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ДО 2010 ГОДА</a:t>
            </a:r>
          </a:p>
        </p:txBody>
      </p:sp>
      <p:sp>
        <p:nvSpPr>
          <p:cNvPr id="28680" name="Rectangle 8"/>
          <p:cNvSpPr>
            <a:spLocks noChangeArrowheads="1"/>
          </p:cNvSpPr>
          <p:nvPr/>
        </p:nvSpPr>
        <p:spPr bwMode="auto">
          <a:xfrm>
            <a:off x="684213" y="1628775"/>
            <a:ext cx="7559675" cy="137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ru-RU" sz="2800" b="1">
                <a:solidFill>
                  <a:srgbClr val="59595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СТРАТЕГИЯ РАЗВИТИЯ</a:t>
            </a:r>
            <a:br>
              <a:rPr lang="ru-RU" sz="2800" b="1">
                <a:solidFill>
                  <a:srgbClr val="59595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ru-RU" sz="2800" b="1">
                <a:solidFill>
                  <a:srgbClr val="59595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ИНФОРМАЦИОННОГО ОБЩЕСТВА</a:t>
            </a:r>
            <a:br>
              <a:rPr lang="ru-RU" sz="2800" b="1">
                <a:solidFill>
                  <a:srgbClr val="59595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ru-RU" sz="2800" b="1">
                <a:solidFill>
                  <a:srgbClr val="59595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В РОССИЙСКОЙ ФЕДЕРАЦИИ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FB1720B-6463-4B5A-8119-B5A9DB544788}" type="slidenum">
              <a:rPr lang="ru-RU"/>
              <a:pPr>
                <a:defRPr/>
              </a:pPr>
              <a:t>3</a:t>
            </a:fld>
            <a:endParaRPr lang="ru-RU"/>
          </a:p>
        </p:txBody>
      </p:sp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z="3200" b="1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Указ Губернатора Свердловской области от 13 января 2010 года № 4-УГ</a:t>
            </a:r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71550" y="1600200"/>
            <a:ext cx="7715250" cy="4852988"/>
          </a:xfrm>
        </p:spPr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ru-RU" sz="2400" dirty="0"/>
              <a:t>В целях содействия формированию современной информационной и телекоммуникационной инфраструктур, обеспечения доступа к государственным услугам через электронные каналы связи и развития информационных технологий образована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400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Комиссия по развитию информационных технологий в Свердловской области</a:t>
            </a:r>
            <a:r>
              <a:rPr lang="ru-RU" sz="2400" dirty="0"/>
              <a:t> и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400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5 рабочих групп</a:t>
            </a:r>
            <a:r>
              <a:rPr lang="ru-RU" sz="2400" dirty="0"/>
              <a:t> –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400" dirty="0">
                <a:solidFill>
                  <a:srgbClr val="7030A0"/>
                </a:solidFill>
              </a:rPr>
              <a:t>«Оперативного управления»,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400" dirty="0">
                <a:solidFill>
                  <a:srgbClr val="7030A0"/>
                </a:solidFill>
              </a:rPr>
              <a:t>«Электронные услуги»,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400" dirty="0">
                <a:solidFill>
                  <a:srgbClr val="7030A0"/>
                </a:solidFill>
              </a:rPr>
              <a:t>«Управление»,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400" dirty="0">
                <a:solidFill>
                  <a:srgbClr val="7030A0"/>
                </a:solidFill>
              </a:rPr>
              <a:t>«Инфраструктура»,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400" dirty="0">
                <a:solidFill>
                  <a:srgbClr val="7030A0"/>
                </a:solidFill>
              </a:rPr>
              <a:t>«Просвещение»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F349430-1A70-4ED6-BFC4-0D29718A0847}" type="slidenum">
              <a:rPr lang="ru-RU"/>
              <a:pPr>
                <a:defRPr/>
              </a:pPr>
              <a:t>4</a:t>
            </a:fld>
            <a:endParaRPr lang="ru-RU"/>
          </a:p>
        </p:txBody>
      </p:sp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692150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ru-RU" sz="32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Задача группы «Электронные услуги»</a:t>
            </a:r>
            <a:br>
              <a:rPr lang="ru-RU" sz="32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ru-RU" sz="24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(руководитель – </a:t>
            </a:r>
            <a:r>
              <a:rPr lang="ru-RU" sz="24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первый заместитель </a:t>
            </a:r>
            <a:r>
              <a:rPr lang="ru-RU" sz="24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председателя Правительства – министр социальной защиты населения СО </a:t>
            </a:r>
            <a:r>
              <a:rPr lang="ru-RU" sz="2400" b="1" dirty="0" err="1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В.А.Власов</a:t>
            </a:r>
            <a:r>
              <a:rPr lang="ru-RU" sz="24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)</a:t>
            </a:r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2332038"/>
            <a:ext cx="8229600" cy="4525962"/>
          </a:xfrm>
        </p:spPr>
        <p:txBody>
          <a:bodyPr/>
          <a:lstStyle/>
          <a:p>
            <a:pPr eaLnBrk="1" hangingPunct="1">
              <a:defRPr/>
            </a:pPr>
            <a:r>
              <a:rPr lang="ru-RU" b="1" dirty="0">
                <a:solidFill>
                  <a:srgbClr val="7030A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обеспечить возможность получения результатов предоставления услуги в электронном виде на Едином портале государственных и муниципальных услуг (функций)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69C0303-C5C0-4AEE-9B89-6030014E569F}" type="slidenum">
              <a:rPr lang="ru-RU"/>
              <a:pPr>
                <a:defRPr/>
              </a:pPr>
              <a:t>5</a:t>
            </a:fld>
            <a:endParaRPr lang="ru-RU"/>
          </a:p>
        </p:txBody>
      </p:sp>
      <p:sp>
        <p:nvSpPr>
          <p:cNvPr id="44034" name="TextBox 3"/>
          <p:cNvSpPr txBox="1">
            <a:spLocks noChangeArrowheads="1"/>
          </p:cNvSpPr>
          <p:nvPr/>
        </p:nvSpPr>
        <p:spPr bwMode="auto">
          <a:xfrm>
            <a:off x="1116013" y="0"/>
            <a:ext cx="7143750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ru-RU" sz="2400" b="1">
                <a:solidFill>
                  <a:srgbClr val="0000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rbel" pitchFamily="34" charset="0"/>
                <a:cs typeface="+mn-cs"/>
              </a:rPr>
              <a:t>Схема организации работы по размещению информации об услугах на портале госуслуг</a:t>
            </a:r>
            <a:r>
              <a:rPr lang="en-US" sz="2400">
                <a:solidFill>
                  <a:srgbClr val="0000CC"/>
                </a:solidFill>
                <a:latin typeface="Corbel" pitchFamily="34" charset="0"/>
                <a:cs typeface="+mn-cs"/>
              </a:rPr>
              <a:t> </a:t>
            </a:r>
            <a:r>
              <a:rPr lang="ru-RU" sz="2400">
                <a:solidFill>
                  <a:srgbClr val="0000CC"/>
                </a:solidFill>
                <a:latin typeface="Corbel" pitchFamily="34" charset="0"/>
                <a:cs typeface="+mn-cs"/>
              </a:rPr>
              <a:t> </a:t>
            </a:r>
          </a:p>
        </p:txBody>
      </p:sp>
      <p:pic>
        <p:nvPicPr>
          <p:cNvPr id="44052" name="Picture 3" descr="Герб Свердловской области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8313" y="2781300"/>
            <a:ext cx="1150937" cy="852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53" name="Picture 4" descr="Герб России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39750" y="1052513"/>
            <a:ext cx="966788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44049" name="Object 17"/>
          <p:cNvGraphicFramePr>
            <a:graphicFrameLocks noChangeAspect="1"/>
          </p:cNvGraphicFramePr>
          <p:nvPr/>
        </p:nvGraphicFramePr>
        <p:xfrm>
          <a:off x="323850" y="1052513"/>
          <a:ext cx="8496300" cy="5632450"/>
        </p:xfrm>
        <a:graphic>
          <a:graphicData uri="http://schemas.openxmlformats.org/presentationml/2006/ole">
            <p:oleObj spid="_x0000_s44049" name="Документ" r:id="rId6" imgW="9384111" imgH="6270967" progId="Word.Document.8">
              <p:embed/>
            </p:oleObj>
          </a:graphicData>
        </a:graphic>
      </p:graphicFrame>
      <p:sp>
        <p:nvSpPr>
          <p:cNvPr id="44054" name="Text Box 6"/>
          <p:cNvSpPr txBox="1">
            <a:spLocks noChangeArrowheads="1"/>
          </p:cNvSpPr>
          <p:nvPr/>
        </p:nvSpPr>
        <p:spPr bwMode="auto">
          <a:xfrm>
            <a:off x="8675688" y="0"/>
            <a:ext cx="468312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400">
                <a:solidFill>
                  <a:schemeClr val="bg1"/>
                </a:solidFill>
                <a:latin typeface="Arial" charset="0"/>
              </a:rPr>
              <a:t>9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1" name="Picture 2" descr="шаблон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79388" y="1700213"/>
            <a:ext cx="8785225" cy="5399087"/>
          </a:xfrm>
        </p:spPr>
        <p:txBody>
          <a:bodyPr/>
          <a:lstStyle/>
          <a:p>
            <a:pPr marL="609600" indent="-609600" eaLnBrk="1" hangingPunct="1">
              <a:lnSpc>
                <a:spcPct val="90000"/>
              </a:lnSpc>
              <a:spcBef>
                <a:spcPct val="40000"/>
              </a:spcBef>
              <a:defRPr/>
            </a:pPr>
            <a:r>
              <a:rPr lang="ru-RU" sz="2500" dirty="0">
                <a:solidFill>
                  <a:srgbClr val="333333"/>
                </a:solidFill>
                <a:latin typeface="Antique Olive" pitchFamily="34" charset="0"/>
              </a:rPr>
              <a:t>Организовано</a:t>
            </a:r>
            <a:r>
              <a:rPr lang="ru-RU" sz="2500" b="1" dirty="0">
                <a:solidFill>
                  <a:srgbClr val="333333"/>
                </a:solidFill>
                <a:latin typeface="Antique Olive" pitchFamily="34" charset="0"/>
              </a:rPr>
              <a:t> более </a:t>
            </a:r>
            <a:r>
              <a:rPr lang="ru-RU" sz="2500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ntique Olive" pitchFamily="34" charset="0"/>
              </a:rPr>
              <a:t>70 автоматизированных рабочих мест</a:t>
            </a:r>
            <a:r>
              <a:rPr lang="ru-RU" sz="2500" b="1" dirty="0">
                <a:solidFill>
                  <a:srgbClr val="333333"/>
                </a:solidFill>
                <a:latin typeface="Antique Olive" pitchFamily="34" charset="0"/>
              </a:rPr>
              <a:t> </a:t>
            </a:r>
            <a:r>
              <a:rPr lang="ru-RU" sz="2500" dirty="0">
                <a:solidFill>
                  <a:srgbClr val="333333"/>
                </a:solidFill>
                <a:latin typeface="Antique Olive" pitchFamily="34" charset="0"/>
              </a:rPr>
              <a:t>в исполнительных органах власти</a:t>
            </a:r>
            <a:endParaRPr lang="ru-RU" sz="2500" b="1" dirty="0">
              <a:solidFill>
                <a:srgbClr val="333333"/>
              </a:solidFill>
            </a:endParaRPr>
          </a:p>
          <a:p>
            <a:pPr marL="609600" indent="-609600" eaLnBrk="1" hangingPunct="1">
              <a:lnSpc>
                <a:spcPct val="90000"/>
              </a:lnSpc>
              <a:spcBef>
                <a:spcPct val="40000"/>
              </a:spcBef>
              <a:defRPr/>
            </a:pPr>
            <a:r>
              <a:rPr lang="ru-RU" sz="2500" dirty="0">
                <a:solidFill>
                  <a:srgbClr val="333333"/>
                </a:solidFill>
              </a:rPr>
              <a:t>Состоялось </a:t>
            </a:r>
            <a:r>
              <a:rPr lang="ru-RU" sz="2500" b="1" dirty="0">
                <a:solidFill>
                  <a:srgbClr val="333333"/>
                </a:solidFill>
              </a:rPr>
              <a:t>26 заседаний рабочей группы «Электронные услуги», </a:t>
            </a:r>
            <a:r>
              <a:rPr lang="ru-RU" sz="2500" dirty="0">
                <a:solidFill>
                  <a:srgbClr val="333333"/>
                </a:solidFill>
              </a:rPr>
              <a:t>информация размещена на портале </a:t>
            </a:r>
            <a:r>
              <a:rPr lang="en-US" sz="2500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U2020</a:t>
            </a:r>
            <a:endParaRPr lang="ru-RU" sz="2500" b="1" dirty="0">
              <a:solidFill>
                <a:srgbClr val="FF0066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609600" indent="-609600" eaLnBrk="1" hangingPunct="1">
              <a:lnSpc>
                <a:spcPct val="90000"/>
              </a:lnSpc>
              <a:spcBef>
                <a:spcPct val="40000"/>
              </a:spcBef>
              <a:defRPr/>
            </a:pPr>
            <a:r>
              <a:rPr lang="ru-RU" sz="2500" dirty="0">
                <a:solidFill>
                  <a:srgbClr val="333333"/>
                </a:solidFill>
                <a:latin typeface="Antique Olive" pitchFamily="34" charset="0"/>
              </a:rPr>
              <a:t>К работе с Реестром приступили </a:t>
            </a:r>
            <a:r>
              <a:rPr lang="ru-RU" sz="2500" b="1" dirty="0">
                <a:solidFill>
                  <a:srgbClr val="333333"/>
                </a:solidFill>
                <a:latin typeface="Antique Olive" pitchFamily="34" charset="0"/>
              </a:rPr>
              <a:t>орган</a:t>
            </a:r>
            <a:r>
              <a:rPr lang="ru-RU" sz="2500" b="1" dirty="0">
                <a:solidFill>
                  <a:srgbClr val="333333"/>
                </a:solidFill>
              </a:rPr>
              <a:t>ы</a:t>
            </a:r>
            <a:r>
              <a:rPr lang="ru-RU" sz="2500" b="1" dirty="0">
                <a:solidFill>
                  <a:srgbClr val="333333"/>
                </a:solidFill>
                <a:latin typeface="Antique Olive" pitchFamily="34" charset="0"/>
              </a:rPr>
              <a:t> местного самоуправления</a:t>
            </a:r>
            <a:r>
              <a:rPr lang="ru-RU" sz="2500" dirty="0">
                <a:solidFill>
                  <a:srgbClr val="333333"/>
                </a:solidFill>
              </a:rPr>
              <a:t> </a:t>
            </a:r>
          </a:p>
          <a:p>
            <a:pPr marL="609600" indent="-609600" eaLnBrk="1" hangingPunct="1">
              <a:lnSpc>
                <a:spcPct val="90000"/>
              </a:lnSpc>
              <a:spcBef>
                <a:spcPct val="40000"/>
              </a:spcBef>
              <a:defRPr/>
            </a:pPr>
            <a:r>
              <a:rPr lang="ru-RU" sz="2500" dirty="0">
                <a:solidFill>
                  <a:srgbClr val="333333"/>
                </a:solidFill>
              </a:rPr>
              <a:t>Обучено </a:t>
            </a:r>
            <a:r>
              <a:rPr lang="ru-RU" sz="2500" b="1" dirty="0">
                <a:solidFill>
                  <a:srgbClr val="333333"/>
                </a:solidFill>
              </a:rPr>
              <a:t>более </a:t>
            </a:r>
            <a:r>
              <a:rPr lang="ru-RU" sz="2500" b="1" dirty="0" smtClean="0">
                <a:solidFill>
                  <a:srgbClr val="333333"/>
                </a:solidFill>
              </a:rPr>
              <a:t>300 </a:t>
            </a:r>
            <a:r>
              <a:rPr lang="ru-RU" sz="2500" b="1" dirty="0">
                <a:solidFill>
                  <a:srgbClr val="333333"/>
                </a:solidFill>
              </a:rPr>
              <a:t>специалистов муниципальных образований </a:t>
            </a:r>
            <a:r>
              <a:rPr lang="ru-RU" sz="2500" dirty="0">
                <a:solidFill>
                  <a:srgbClr val="333333"/>
                </a:solidFill>
              </a:rPr>
              <a:t>работе с АРМ «РГУ-клиент»</a:t>
            </a:r>
          </a:p>
          <a:p>
            <a:pPr marL="609600" indent="-609600" eaLnBrk="1" hangingPunct="1">
              <a:lnSpc>
                <a:spcPct val="90000"/>
              </a:lnSpc>
              <a:spcBef>
                <a:spcPct val="40000"/>
              </a:spcBef>
              <a:defRPr/>
            </a:pPr>
            <a:r>
              <a:rPr lang="ru-RU" sz="2500" dirty="0">
                <a:solidFill>
                  <a:srgbClr val="333333"/>
                </a:solidFill>
              </a:rPr>
              <a:t>Созданы рабочие группы по взаимодействию с муниципалитетами</a:t>
            </a:r>
            <a:endParaRPr lang="en-US" sz="2500" dirty="0">
              <a:solidFill>
                <a:srgbClr val="333333"/>
              </a:solidFill>
            </a:endParaRPr>
          </a:p>
          <a:p>
            <a:pPr marL="609600" indent="-609600" eaLnBrk="1" hangingPunct="1">
              <a:lnSpc>
                <a:spcPct val="90000"/>
              </a:lnSpc>
              <a:spcBef>
                <a:spcPct val="40000"/>
              </a:spcBef>
              <a:buFontTx/>
              <a:buNone/>
              <a:defRPr/>
            </a:pPr>
            <a:endParaRPr lang="ru-RU" sz="2500" dirty="0">
              <a:solidFill>
                <a:srgbClr val="333333"/>
              </a:solidFill>
            </a:endParaRPr>
          </a:p>
          <a:p>
            <a:pPr marL="609600" indent="-609600" eaLnBrk="1" hangingPunct="1">
              <a:lnSpc>
                <a:spcPct val="90000"/>
              </a:lnSpc>
              <a:spcBef>
                <a:spcPct val="40000"/>
              </a:spcBef>
              <a:defRPr/>
            </a:pPr>
            <a:endParaRPr lang="ru-RU" sz="2500" dirty="0">
              <a:solidFill>
                <a:srgbClr val="333333"/>
              </a:solidFill>
            </a:endParaRPr>
          </a:p>
          <a:p>
            <a:pPr marL="609600" indent="-609600" eaLnBrk="1" hangingPunct="1">
              <a:lnSpc>
                <a:spcPct val="90000"/>
              </a:lnSpc>
              <a:spcBef>
                <a:spcPct val="40000"/>
              </a:spcBef>
              <a:defRPr/>
            </a:pPr>
            <a:endParaRPr lang="ru-RU" sz="2000" dirty="0">
              <a:solidFill>
                <a:srgbClr val="333333"/>
              </a:solidFill>
            </a:endParaRPr>
          </a:p>
        </p:txBody>
      </p:sp>
      <p:pic>
        <p:nvPicPr>
          <p:cNvPr id="46083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15888"/>
            <a:ext cx="9144000" cy="86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84" name="Picture 5" descr="шаблон_шапка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4" name="Rectangle 6"/>
          <p:cNvSpPr>
            <a:spLocks noChangeArrowheads="1"/>
          </p:cNvSpPr>
          <p:nvPr/>
        </p:nvSpPr>
        <p:spPr bwMode="auto">
          <a:xfrm>
            <a:off x="2195513" y="203200"/>
            <a:ext cx="6491287" cy="633413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anchor="ctr"/>
          <a:lstStyle/>
          <a:p>
            <a:pPr>
              <a:defRPr/>
            </a:pPr>
            <a:r>
              <a:rPr lang="ru-RU" sz="1600" b="1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+mn-cs"/>
              </a:rPr>
              <a:t>ОРГАНИЗАЦИЯ РАБОТЫ РАБОЧЕЙ ГРУППЫ «ГОСУСЛУГИ»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29" name="Picture 4" descr="шаблон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30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79388" y="1196975"/>
            <a:ext cx="8964612" cy="4525963"/>
          </a:xfrm>
        </p:spPr>
        <p:txBody>
          <a:bodyPr/>
          <a:lstStyle/>
          <a:p>
            <a:pPr eaLnBrk="1" hangingPunct="1">
              <a:lnSpc>
                <a:spcPct val="80000"/>
              </a:lnSpc>
              <a:spcBef>
                <a:spcPct val="40000"/>
              </a:spcBef>
              <a:defRPr/>
            </a:pPr>
            <a:r>
              <a:rPr lang="ru-RU" sz="2400" dirty="0" smtClean="0">
                <a:solidFill>
                  <a:srgbClr val="333333"/>
                </a:solidFill>
              </a:rPr>
              <a:t>получены </a:t>
            </a:r>
            <a:r>
              <a:rPr lang="ru-RU" sz="2400" dirty="0">
                <a:solidFill>
                  <a:srgbClr val="333333"/>
                </a:solidFill>
              </a:rPr>
              <a:t>сертификаты электронной цифровой подписи (ЭЦП) для обеспечения передачи сведений из регионального в Сводный реестр</a:t>
            </a:r>
          </a:p>
          <a:p>
            <a:pPr eaLnBrk="1" hangingPunct="1">
              <a:lnSpc>
                <a:spcPct val="80000"/>
              </a:lnSpc>
              <a:spcBef>
                <a:spcPct val="40000"/>
              </a:spcBef>
              <a:defRPr/>
            </a:pPr>
            <a:r>
              <a:rPr lang="ru-RU" sz="2400" dirty="0">
                <a:solidFill>
                  <a:srgbClr val="333333"/>
                </a:solidFill>
              </a:rPr>
              <a:t>сведения об опубликованных услугах подписаны ЭЦП, переданы в Сводный реестр и </a:t>
            </a:r>
            <a:r>
              <a:rPr lang="ru-RU" sz="2400" b="1" dirty="0">
                <a:solidFill>
                  <a:srgbClr val="333333"/>
                </a:solidFill>
              </a:rPr>
              <a:t>опубликованы на федеральном портале (</a:t>
            </a:r>
            <a:r>
              <a:rPr lang="en-US" sz="2400" b="1" dirty="0" err="1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gosuslugi</a:t>
            </a:r>
            <a:r>
              <a:rPr lang="ru-RU" sz="2400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.</a:t>
            </a:r>
            <a:r>
              <a:rPr lang="en-US" sz="2400" b="1" dirty="0" err="1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ru</a:t>
            </a:r>
            <a:r>
              <a:rPr lang="ru-RU" sz="2400" b="1" dirty="0">
                <a:solidFill>
                  <a:srgbClr val="333333"/>
                </a:solidFill>
              </a:rPr>
              <a:t>)</a:t>
            </a:r>
          </a:p>
          <a:p>
            <a:pPr eaLnBrk="1" hangingPunct="1">
              <a:lnSpc>
                <a:spcPct val="80000"/>
              </a:lnSpc>
              <a:spcBef>
                <a:spcPct val="40000"/>
              </a:spcBef>
              <a:defRPr/>
            </a:pPr>
            <a:r>
              <a:rPr lang="ru-RU" sz="2400" dirty="0">
                <a:solidFill>
                  <a:srgbClr val="333333"/>
                </a:solidFill>
              </a:rPr>
              <a:t>В Реестр </a:t>
            </a:r>
            <a:r>
              <a:rPr lang="ru-RU" sz="2400" dirty="0" err="1">
                <a:solidFill>
                  <a:srgbClr val="333333"/>
                </a:solidFill>
              </a:rPr>
              <a:t>госуслуг</a:t>
            </a:r>
            <a:r>
              <a:rPr lang="ru-RU" sz="2400" dirty="0">
                <a:solidFill>
                  <a:srgbClr val="333333"/>
                </a:solidFill>
              </a:rPr>
              <a:t> Свердловской области введена информация</a:t>
            </a:r>
            <a:r>
              <a:rPr lang="ru-RU" sz="2400" b="1" dirty="0">
                <a:solidFill>
                  <a:srgbClr val="333333"/>
                </a:solidFill>
              </a:rPr>
              <a:t> о </a:t>
            </a:r>
            <a:r>
              <a:rPr lang="ru-RU" sz="24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2422 </a:t>
            </a:r>
            <a:r>
              <a:rPr lang="ru-RU" sz="2400" dirty="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услугах</a:t>
            </a:r>
            <a:r>
              <a:rPr lang="ru-RU" sz="2400" b="1" dirty="0">
                <a:solidFill>
                  <a:srgbClr val="333333"/>
                </a:solidFill>
              </a:rPr>
              <a:t> </a:t>
            </a:r>
            <a:r>
              <a:rPr lang="ru-RU" sz="2400" dirty="0">
                <a:solidFill>
                  <a:srgbClr val="333333"/>
                </a:solidFill>
              </a:rPr>
              <a:t>(в том числе шаблоны и образцы для заполнения) </a:t>
            </a:r>
          </a:p>
          <a:p>
            <a:pPr eaLnBrk="1" hangingPunct="1">
              <a:lnSpc>
                <a:spcPct val="80000"/>
              </a:lnSpc>
              <a:spcBef>
                <a:spcPct val="40000"/>
              </a:spcBef>
              <a:buFontTx/>
              <a:buNone/>
              <a:defRPr/>
            </a:pPr>
            <a:r>
              <a:rPr lang="ru-RU" sz="2400" b="1" dirty="0">
                <a:solidFill>
                  <a:srgbClr val="333333"/>
                </a:solidFill>
              </a:rPr>
              <a:t>Опубликовано:</a:t>
            </a:r>
          </a:p>
          <a:p>
            <a:pPr eaLnBrk="1" hangingPunct="1">
              <a:lnSpc>
                <a:spcPct val="80000"/>
              </a:lnSpc>
              <a:spcBef>
                <a:spcPct val="40000"/>
              </a:spcBef>
              <a:defRPr/>
            </a:pPr>
            <a:r>
              <a:rPr lang="ru-RU" sz="2400" dirty="0">
                <a:solidFill>
                  <a:srgbClr val="333333"/>
                </a:solidFill>
              </a:rPr>
              <a:t>- на региональном портале -</a:t>
            </a:r>
            <a:r>
              <a:rPr lang="ru-RU" sz="2400" b="1" dirty="0">
                <a:solidFill>
                  <a:srgbClr val="333333"/>
                </a:solidFill>
              </a:rPr>
              <a:t> </a:t>
            </a:r>
            <a:r>
              <a:rPr lang="ru-RU" sz="24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1754 услуг (213 – федеральных, 111 – региональных, 1430 -  муниципальных), </a:t>
            </a:r>
            <a:r>
              <a:rPr lang="ru-RU" sz="2400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1925 документов</a:t>
            </a:r>
          </a:p>
          <a:p>
            <a:pPr eaLnBrk="1" hangingPunct="1">
              <a:lnSpc>
                <a:spcPct val="80000"/>
              </a:lnSpc>
              <a:spcBef>
                <a:spcPct val="40000"/>
              </a:spcBef>
              <a:defRPr/>
            </a:pPr>
            <a:endParaRPr lang="ru-RU" sz="2400" dirty="0">
              <a:solidFill>
                <a:srgbClr val="FF0066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48131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15888"/>
            <a:ext cx="9144000" cy="86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132" name="Picture 5" descr="шаблон_шапка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8" name="Rectangle 6"/>
          <p:cNvSpPr>
            <a:spLocks noChangeArrowheads="1"/>
          </p:cNvSpPr>
          <p:nvPr/>
        </p:nvSpPr>
        <p:spPr bwMode="auto">
          <a:xfrm>
            <a:off x="2195513" y="203200"/>
            <a:ext cx="6491287" cy="633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anchor="ctr"/>
          <a:lstStyle/>
          <a:p>
            <a:pPr>
              <a:defRPr/>
            </a:pPr>
            <a:r>
              <a:rPr lang="ru-RU" sz="1600" b="1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+mn-cs"/>
              </a:rPr>
              <a:t>ТЕКУЩИЕ РЕЗУЛЬТАТЫ РАБОТ ПО ФОРМИРОВАНИЮ РЕГИОНАЛЬНОГО РЕЕСТРА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7A1ED3B-6420-4931-962D-340F7FA1E8D6}" type="slidenum">
              <a:rPr lang="ru-RU">
                <a:solidFill>
                  <a:srgbClr val="000000"/>
                </a:solidFill>
              </a:rPr>
              <a:pPr>
                <a:defRPr/>
              </a:pPr>
              <a:t>8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45058" name="TextBox 3"/>
          <p:cNvSpPr txBox="1">
            <a:spLocks noChangeArrowheads="1"/>
          </p:cNvSpPr>
          <p:nvPr/>
        </p:nvSpPr>
        <p:spPr bwMode="auto">
          <a:xfrm>
            <a:off x="755650" y="188913"/>
            <a:ext cx="79930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ru-RU" b="1" dirty="0" smtClean="0">
                <a:solidFill>
                  <a:srgbClr val="3333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Перевод услуг в электронный вид и их тиражирование</a:t>
            </a:r>
            <a:endParaRPr lang="ru-RU" b="1" u="sng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45059" name="Text Box 3"/>
          <p:cNvSpPr txBox="1">
            <a:spLocks noChangeArrowheads="1"/>
          </p:cNvSpPr>
          <p:nvPr/>
        </p:nvSpPr>
        <p:spPr bwMode="auto">
          <a:xfrm>
            <a:off x="468313" y="692150"/>
            <a:ext cx="8353425" cy="6002338"/>
          </a:xfrm>
          <a:prstGeom prst="rect">
            <a:avLst/>
          </a:prstGeom>
          <a:solidFill>
            <a:srgbClr val="FFFFB9">
              <a:alpha val="86000"/>
            </a:srgbClr>
          </a:solidFill>
          <a:ln>
            <a:noFill/>
          </a:ln>
          <a:effectLst/>
          <a:extLst>
            <a:ext uri="{91240B29-F687-4F45-9708-019B960494DF}"/>
            <a:ext uri="{AF507438-7753-43E0-B8FC-AC1667EBCBE1}"/>
          </a:extLst>
        </p:spPr>
        <p:txBody>
          <a:bodyPr>
            <a:spAutoFit/>
          </a:bodyPr>
          <a:lstStyle/>
          <a:p>
            <a:pPr marL="342900" indent="-342900" algn="just">
              <a:buFont typeface="+mj-lt"/>
              <a:buAutoNum type="arabicPeriod"/>
              <a:defRPr/>
            </a:pPr>
            <a:r>
              <a:rPr lang="ru-RU" sz="1600" b="1" dirty="0">
                <a:cs typeface="+mn-cs"/>
              </a:rPr>
              <a:t>Прием заявлений, постановка на учет и зачисление детей в образовательные учреждения, реализующие основную образовательную программу дошкольного образования (детские сады).</a:t>
            </a:r>
          </a:p>
          <a:p>
            <a:pPr marL="342900" indent="-342900" algn="just">
              <a:buFont typeface="+mj-lt"/>
              <a:buAutoNum type="arabicPeriod"/>
              <a:defRPr/>
            </a:pPr>
            <a:endParaRPr lang="ru-RU" sz="1600" b="1" dirty="0">
              <a:cs typeface="+mn-cs"/>
            </a:endParaRPr>
          </a:p>
          <a:p>
            <a:pPr marL="342900" indent="-342900" algn="just">
              <a:buFont typeface="+mj-lt"/>
              <a:buAutoNum type="arabicPeriod"/>
              <a:defRPr/>
            </a:pPr>
            <a:r>
              <a:rPr lang="ru-RU" sz="1600" b="1" dirty="0">
                <a:cs typeface="+mn-cs"/>
              </a:rPr>
              <a:t>Предоставление информации об организации общедоступного и бесплатного дошкольного, начального общего, основного общего, среднего (полного) общего образования, а также дополнительного образования в общеобразовательных учреждениях, расположенных на территории субъекта Российской Федерации.</a:t>
            </a:r>
          </a:p>
          <a:p>
            <a:pPr marL="342900" indent="-342900" algn="just">
              <a:buFont typeface="+mj-lt"/>
              <a:buAutoNum type="arabicPeriod"/>
              <a:defRPr/>
            </a:pPr>
            <a:endParaRPr lang="ru-RU" sz="1600" b="1" dirty="0">
              <a:cs typeface="+mn-cs"/>
            </a:endParaRPr>
          </a:p>
          <a:p>
            <a:pPr marL="342900" indent="-342900" algn="just">
              <a:buFont typeface="+mj-lt"/>
              <a:buAutoNum type="arabicPeriod"/>
              <a:defRPr/>
            </a:pPr>
            <a:r>
              <a:rPr lang="ru-RU" sz="1600" b="1" dirty="0">
                <a:cs typeface="+mn-cs"/>
              </a:rPr>
              <a:t>Зачисление в образовательные учреждения.</a:t>
            </a:r>
          </a:p>
          <a:p>
            <a:pPr marL="342900" indent="-342900" algn="just">
              <a:buFont typeface="+mj-lt"/>
              <a:buAutoNum type="arabicPeriod"/>
              <a:defRPr/>
            </a:pPr>
            <a:endParaRPr lang="ru-RU" sz="1600" b="1" dirty="0">
              <a:cs typeface="+mn-cs"/>
            </a:endParaRPr>
          </a:p>
          <a:p>
            <a:pPr marL="342900" indent="-342900" algn="just">
              <a:buFont typeface="+mj-lt"/>
              <a:buAutoNum type="arabicPeriod"/>
              <a:defRPr/>
            </a:pPr>
            <a:r>
              <a:rPr lang="ru-RU" sz="1600" b="1" dirty="0">
                <a:cs typeface="+mn-cs"/>
              </a:rPr>
              <a:t>Предоставление информации о текущей успеваемости  учащегося, ведение электронного дневника и электронного журнала успеваемости.</a:t>
            </a:r>
          </a:p>
          <a:p>
            <a:pPr marL="342900" indent="-342900" algn="just">
              <a:buFont typeface="+mj-lt"/>
              <a:buAutoNum type="arabicPeriod"/>
              <a:defRPr/>
            </a:pPr>
            <a:endParaRPr lang="ru-RU" sz="1600" b="1" dirty="0">
              <a:cs typeface="+mn-cs"/>
            </a:endParaRPr>
          </a:p>
          <a:p>
            <a:pPr marL="342900" indent="-342900" algn="just">
              <a:buFont typeface="+mj-lt"/>
              <a:buAutoNum type="arabicPeriod"/>
              <a:defRPr/>
            </a:pPr>
            <a:r>
              <a:rPr lang="ru-RU" sz="1600" b="1" dirty="0">
                <a:cs typeface="+mn-cs"/>
              </a:rPr>
              <a:t>Прием заявок, запись на прием к врачу.</a:t>
            </a:r>
          </a:p>
          <a:p>
            <a:pPr marL="342900" indent="-342900" algn="just">
              <a:buFont typeface="+mj-lt"/>
              <a:buAutoNum type="arabicPeriod"/>
              <a:defRPr/>
            </a:pPr>
            <a:endParaRPr lang="ru-RU" sz="1600" b="1" dirty="0">
              <a:cs typeface="+mn-cs"/>
            </a:endParaRPr>
          </a:p>
          <a:p>
            <a:pPr marL="342900" indent="-342900" algn="just">
              <a:buFont typeface="+mj-lt"/>
              <a:buAutoNum type="arabicPeriod"/>
              <a:defRPr/>
            </a:pPr>
            <a:r>
              <a:rPr lang="ru-RU" sz="1600" b="1" dirty="0">
                <a:cs typeface="+mn-cs"/>
              </a:rPr>
              <a:t>Ежемесячное пособие на проезд по территории Свердловской области на всех видах городского пассажирского транспорта и на автомобильном транспорте общего пользования пригородных маршрутов (пилот на территории г. Реж).</a:t>
            </a:r>
          </a:p>
          <a:p>
            <a:pPr marL="342900" indent="-342900" algn="just">
              <a:buFont typeface="+mj-lt"/>
              <a:buAutoNum type="arabicPeriod"/>
              <a:defRPr/>
            </a:pPr>
            <a:endParaRPr lang="ru-RU" sz="1600" b="1" dirty="0">
              <a:cs typeface="+mn-cs"/>
            </a:endParaRPr>
          </a:p>
          <a:p>
            <a:pPr marL="342900" indent="-342900" algn="just">
              <a:buFont typeface="+mj-lt"/>
              <a:buAutoNum type="arabicPeriod"/>
              <a:defRPr/>
            </a:pPr>
            <a:r>
              <a:rPr lang="ru-RU" sz="1600" b="1" dirty="0">
                <a:cs typeface="+mn-cs"/>
              </a:rPr>
              <a:t>Предоставление компенсаций расходов на оплату жилого помещения и коммунальных услуг (пилот на территории г. Екатеринбурга)</a:t>
            </a:r>
            <a:endParaRPr lang="ru-RU" sz="2400" b="1" i="1" dirty="0">
              <a:solidFill>
                <a:srgbClr val="3366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5" name="Picture 2" descr="шаблон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30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62" name="Rectangle 10"/>
          <p:cNvSpPr>
            <a:spLocks noChangeArrowheads="1"/>
          </p:cNvSpPr>
          <p:nvPr/>
        </p:nvSpPr>
        <p:spPr bwMode="auto">
          <a:xfrm>
            <a:off x="2195513" y="203200"/>
            <a:ext cx="6491287" cy="633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anchor="ctr"/>
          <a:lstStyle/>
          <a:p>
            <a:pPr>
              <a:lnSpc>
                <a:spcPct val="120000"/>
              </a:lnSpc>
              <a:defRPr/>
            </a:pPr>
            <a:r>
              <a:rPr lang="ru-RU" sz="16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+mn-cs"/>
              </a:rPr>
              <a:t>ФЕДЕРАЛЬНЫЙ ПОРТАЛ ГОСУДАРСТВЕННЫХ УСЛУГ</a:t>
            </a:r>
            <a:br>
              <a:rPr lang="ru-RU" sz="16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+mn-cs"/>
              </a:rPr>
            </a:br>
            <a:r>
              <a:rPr lang="en-US" sz="16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+mn-cs"/>
              </a:rPr>
              <a:t>GOSUSLUGI.RU</a:t>
            </a:r>
            <a:endParaRPr lang="ru-RU" sz="1600" b="1" dirty="0">
              <a:solidFill>
                <a:schemeClr val="accent2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+mn-cs"/>
            </a:endParaRPr>
          </a:p>
        </p:txBody>
      </p:sp>
      <p:pic>
        <p:nvPicPr>
          <p:cNvPr id="52227" name="Picture 1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5650" y="1125538"/>
            <a:ext cx="7704138" cy="554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3" name="Picture 2" descr="шаблон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30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62" name="Rectangle 10"/>
          <p:cNvSpPr>
            <a:spLocks noChangeArrowheads="1"/>
          </p:cNvSpPr>
          <p:nvPr/>
        </p:nvSpPr>
        <p:spPr bwMode="auto">
          <a:xfrm>
            <a:off x="2195513" y="203200"/>
            <a:ext cx="6491287" cy="633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anchor="ctr"/>
          <a:lstStyle/>
          <a:p>
            <a:pPr>
              <a:lnSpc>
                <a:spcPct val="120000"/>
              </a:lnSpc>
              <a:defRPr/>
            </a:pPr>
            <a:r>
              <a:rPr lang="ru-RU" sz="1600" b="1" dirty="0">
                <a:solidFill>
                  <a:srgbClr val="3333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+mn-cs"/>
              </a:rPr>
              <a:t>ПОРТАЛ ГОСУДАРСТВЕННЫХ УСЛУГ РОСТЕЛЕКОМА</a:t>
            </a:r>
            <a:br>
              <a:rPr lang="ru-RU" sz="1600" b="1" dirty="0">
                <a:solidFill>
                  <a:srgbClr val="3333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+mn-cs"/>
              </a:rPr>
            </a:br>
            <a:r>
              <a:rPr lang="ru-RU" sz="1600" b="1" dirty="0">
                <a:solidFill>
                  <a:srgbClr val="3333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+mn-cs"/>
              </a:rPr>
              <a:t>66.</a:t>
            </a:r>
            <a:r>
              <a:rPr lang="en-US" sz="1600" b="1" dirty="0">
                <a:solidFill>
                  <a:srgbClr val="3333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+mn-cs"/>
              </a:rPr>
              <a:t>GOSUSLUGI.RU</a:t>
            </a:r>
            <a:endParaRPr lang="ru-RU" sz="1600" b="1" dirty="0">
              <a:solidFill>
                <a:srgbClr val="33339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+mn-cs"/>
            </a:endParaRPr>
          </a:p>
        </p:txBody>
      </p:sp>
      <p:pic>
        <p:nvPicPr>
          <p:cNvPr id="54275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7325" y="1196975"/>
            <a:ext cx="8769350" cy="5481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56322" name="Picture 7" descr="шаблон_шапка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6" name="Rectangle 8"/>
          <p:cNvSpPr>
            <a:spLocks noChangeArrowheads="1"/>
          </p:cNvSpPr>
          <p:nvPr/>
        </p:nvSpPr>
        <p:spPr bwMode="auto">
          <a:xfrm>
            <a:off x="2195513" y="203200"/>
            <a:ext cx="6491287" cy="633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anchor="ctr"/>
          <a:lstStyle/>
          <a:p>
            <a:pPr>
              <a:defRPr/>
            </a:pPr>
            <a:r>
              <a:rPr lang="ru-RU" sz="1600" b="1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+mn-cs"/>
              </a:rPr>
              <a:t>РЕГИОНАЛЬНЫЙ ПОРТАЛ СВЕРДЛОВСКОЙ ОБЛАСТИ </a:t>
            </a:r>
            <a:r>
              <a:rPr lang="en-US" sz="1600" b="1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+mn-cs"/>
              </a:rPr>
              <a:t>PGU.MIDURAL.RU</a:t>
            </a:r>
            <a:endParaRPr lang="ru-RU" sz="1600" b="1">
              <a:solidFill>
                <a:schemeClr val="accent2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+mn-cs"/>
            </a:endParaRPr>
          </a:p>
        </p:txBody>
      </p:sp>
      <p:pic>
        <p:nvPicPr>
          <p:cNvPr id="56324" name="Picture 9" descr="ПГУ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7088" y="1052513"/>
            <a:ext cx="7850187" cy="561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DF0772-4781-478C-8B40-8CA8EEF74CA9}" type="slidenum">
              <a:rPr lang="ru-RU"/>
              <a:pPr>
                <a:defRPr/>
              </a:pPr>
              <a:t>12</a:t>
            </a:fld>
            <a:endParaRPr lang="ru-RU"/>
          </a:p>
        </p:txBody>
      </p:sp>
      <p:sp>
        <p:nvSpPr>
          <p:cNvPr id="8" name="Text Box 3"/>
          <p:cNvSpPr txBox="1">
            <a:spLocks noChangeArrowheads="1"/>
          </p:cNvSpPr>
          <p:nvPr/>
        </p:nvSpPr>
        <p:spPr bwMode="auto">
          <a:xfrm>
            <a:off x="468313" y="1557338"/>
            <a:ext cx="8353425" cy="3405187"/>
          </a:xfrm>
          <a:prstGeom prst="rect">
            <a:avLst/>
          </a:prstGeom>
          <a:solidFill>
            <a:srgbClr val="FFFFB9">
              <a:alpha val="86000"/>
            </a:srgbClr>
          </a:solidFill>
          <a:ln>
            <a:noFill/>
          </a:ln>
          <a:effectLst/>
          <a:extLst>
            <a:ext uri="{91240B29-F687-4F45-9708-019B960494DF}"/>
            <a:ext uri="{AF507438-7753-43E0-B8FC-AC1667EBCBE1}"/>
          </a:extLst>
        </p:spPr>
        <p:txBody>
          <a:bodyPr>
            <a:spAutoFit/>
          </a:bodyPr>
          <a:lstStyle/>
          <a:p>
            <a:pPr algn="ctr">
              <a:lnSpc>
                <a:spcPct val="200000"/>
              </a:lnSpc>
              <a:defRPr/>
            </a:pPr>
            <a:r>
              <a:rPr lang="ru-RU" sz="2800" b="1" i="1" dirty="0">
                <a:solidFill>
                  <a:srgbClr val="3366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В РАМКАХ ВТОРОГО ПИЛОТНОГО ПРОЕКТА, </a:t>
            </a:r>
          </a:p>
          <a:p>
            <a:pPr algn="ctr">
              <a:lnSpc>
                <a:spcPct val="200000"/>
              </a:lnSpc>
              <a:defRPr/>
            </a:pPr>
            <a:r>
              <a:rPr lang="ru-RU" sz="2800" b="1" i="1" dirty="0">
                <a:solidFill>
                  <a:srgbClr val="3366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В 2011 ГОДУ ПЛАНИРУЕТСЯ ОСУЩЕСТВИТЬ ПЕРЕВОД В ЭЛЕКТРОННЫЙ ВИД </a:t>
            </a:r>
          </a:p>
          <a:p>
            <a:pPr algn="ctr">
              <a:lnSpc>
                <a:spcPct val="200000"/>
              </a:lnSpc>
              <a:defRPr/>
            </a:pPr>
            <a:r>
              <a:rPr lang="ru-RU" sz="2800" b="1" i="1" dirty="0">
                <a:solidFill>
                  <a:srgbClr val="3366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18 ПЕРВООЧЕРЕДНЫХ УСЛУГ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7" name="Picture 2" descr="шаблон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30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8" name="Rectangle 10"/>
          <p:cNvSpPr>
            <a:spLocks noChangeArrowheads="1"/>
          </p:cNvSpPr>
          <p:nvPr/>
        </p:nvSpPr>
        <p:spPr bwMode="auto">
          <a:xfrm>
            <a:off x="2195513" y="203200"/>
            <a:ext cx="6491287" cy="633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anchor="ctr"/>
          <a:lstStyle/>
          <a:p>
            <a:pPr>
              <a:lnSpc>
                <a:spcPct val="120000"/>
              </a:lnSpc>
              <a:defRPr/>
            </a:pPr>
            <a:r>
              <a:rPr lang="ru-RU" sz="1800" b="1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+mn-cs"/>
              </a:rPr>
              <a:t>ИНФРАСТРУКТУРНЫЕ ЗАДАЧИ</a:t>
            </a:r>
          </a:p>
        </p:txBody>
      </p:sp>
      <p:sp>
        <p:nvSpPr>
          <p:cNvPr id="22540" name="Rectangle 12"/>
          <p:cNvSpPr>
            <a:spLocks noGrp="1" noChangeArrowheads="1"/>
          </p:cNvSpPr>
          <p:nvPr>
            <p:ph type="body" idx="1"/>
          </p:nvPr>
        </p:nvSpPr>
        <p:spPr>
          <a:xfrm>
            <a:off x="457200" y="1412875"/>
            <a:ext cx="8229600" cy="4525963"/>
          </a:xfrm>
        </p:spPr>
        <p:txBody>
          <a:bodyPr/>
          <a:lstStyle/>
          <a:p>
            <a:pPr eaLnBrk="1" hangingPunct="1">
              <a:lnSpc>
                <a:spcPct val="80000"/>
              </a:lnSpc>
              <a:spcBef>
                <a:spcPct val="40000"/>
              </a:spcBef>
              <a:defRPr/>
            </a:pPr>
            <a:r>
              <a:rPr lang="ru-RU" sz="2400" b="1" dirty="0">
                <a:solidFill>
                  <a:srgbClr val="0066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Создать систему межведомственного электронного взаимодействия</a:t>
            </a:r>
          </a:p>
          <a:p>
            <a:pPr eaLnBrk="1" hangingPunct="1">
              <a:lnSpc>
                <a:spcPct val="80000"/>
              </a:lnSpc>
              <a:spcBef>
                <a:spcPct val="40000"/>
              </a:spcBef>
              <a:defRPr/>
            </a:pPr>
            <a:endParaRPr lang="ru-RU" sz="1200" b="1" dirty="0">
              <a:solidFill>
                <a:srgbClr val="006666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eaLnBrk="1" hangingPunct="1">
              <a:lnSpc>
                <a:spcPct val="80000"/>
              </a:lnSpc>
              <a:spcBef>
                <a:spcPct val="40000"/>
              </a:spcBef>
              <a:defRPr/>
            </a:pPr>
            <a:r>
              <a:rPr lang="ru-RU" sz="2400" b="1" dirty="0">
                <a:solidFill>
                  <a:srgbClr val="0066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Создать региональный удостоверяющий центр</a:t>
            </a:r>
          </a:p>
          <a:p>
            <a:pPr eaLnBrk="1" hangingPunct="1">
              <a:lnSpc>
                <a:spcPct val="80000"/>
              </a:lnSpc>
              <a:spcBef>
                <a:spcPct val="40000"/>
              </a:spcBef>
              <a:defRPr/>
            </a:pPr>
            <a:endParaRPr lang="ru-RU" sz="1200" b="1" dirty="0">
              <a:solidFill>
                <a:srgbClr val="006666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eaLnBrk="1" hangingPunct="1">
              <a:lnSpc>
                <a:spcPct val="80000"/>
              </a:lnSpc>
              <a:spcBef>
                <a:spcPct val="40000"/>
              </a:spcBef>
              <a:defRPr/>
            </a:pPr>
            <a:r>
              <a:rPr lang="ru-RU" sz="2400" b="1" dirty="0">
                <a:solidFill>
                  <a:srgbClr val="0066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Организовать техническую поддержку РГУ и ПГУ</a:t>
            </a:r>
          </a:p>
          <a:p>
            <a:pPr eaLnBrk="1" hangingPunct="1">
              <a:lnSpc>
                <a:spcPct val="80000"/>
              </a:lnSpc>
              <a:spcBef>
                <a:spcPct val="40000"/>
              </a:spcBef>
              <a:defRPr/>
            </a:pPr>
            <a:endParaRPr lang="ru-RU" sz="1200" b="1" dirty="0">
              <a:solidFill>
                <a:srgbClr val="006666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eaLnBrk="1" hangingPunct="1">
              <a:lnSpc>
                <a:spcPct val="80000"/>
              </a:lnSpc>
              <a:spcBef>
                <a:spcPct val="40000"/>
              </a:spcBef>
              <a:defRPr/>
            </a:pPr>
            <a:r>
              <a:rPr lang="ru-RU" sz="2400" b="1" dirty="0">
                <a:solidFill>
                  <a:srgbClr val="0066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Создать региональный Центр телефонного обслуживания физических и юридических лиц по вопросам работы портала и реестра государственных и муниципальных услуг</a:t>
            </a:r>
          </a:p>
          <a:p>
            <a:pPr eaLnBrk="1" hangingPunct="1">
              <a:lnSpc>
                <a:spcPct val="80000"/>
              </a:lnSpc>
              <a:spcBef>
                <a:spcPct val="40000"/>
              </a:spcBef>
              <a:defRPr/>
            </a:pPr>
            <a:endParaRPr lang="ru-RU" sz="1200" b="1" dirty="0">
              <a:solidFill>
                <a:srgbClr val="006666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eaLnBrk="1" hangingPunct="1">
              <a:lnSpc>
                <a:spcPct val="80000"/>
              </a:lnSpc>
              <a:spcBef>
                <a:spcPct val="40000"/>
              </a:spcBef>
              <a:defRPr/>
            </a:pPr>
            <a:r>
              <a:rPr lang="ru-RU" sz="2400" b="1" dirty="0">
                <a:solidFill>
                  <a:srgbClr val="0066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Создать условия для идентификации гражданина для получения государственных и муниципальных услуг в электронном виде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34" name="WordArt 10"/>
          <p:cNvSpPr>
            <a:spLocks noChangeArrowheads="1" noChangeShapeType="1" noTextEdit="1"/>
          </p:cNvSpPr>
          <p:nvPr/>
        </p:nvSpPr>
        <p:spPr bwMode="auto">
          <a:xfrm>
            <a:off x="827088" y="4103688"/>
            <a:ext cx="7632700" cy="1079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>
                <a:ln w="9525">
                  <a:noFill/>
                  <a:round/>
                  <a:headEnd/>
                  <a:tailEnd/>
                </a:ln>
                <a:solidFill>
                  <a:srgbClr val="7030A0"/>
                </a:solidFill>
                <a:effectLst>
                  <a:outerShdw dist="107763" dir="13500000" algn="ctr" rotWithShape="0">
                    <a:srgbClr val="C0C0C0">
                      <a:alpha val="50000"/>
                    </a:srgbClr>
                  </a:outerShdw>
                </a:effectLst>
                <a:latin typeface="Decor"/>
              </a:rPr>
              <a:t>Благодарю за внимание!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66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6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663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6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34" grpId="0" animBg="1"/>
    </p:bldLst>
  </p:timing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342900" marR="0" indent="-34290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2000" b="0" i="0" u="none" strike="noStrike" cap="none" normalizeH="0" baseline="0" smtClean="0">
            <a:ln>
              <a:noFill/>
            </a:ln>
            <a:solidFill>
              <a:srgbClr val="5F5F5F"/>
            </a:solidFill>
            <a:effectLst/>
            <a:latin typeface="Tahom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342900" marR="0" indent="-34290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2000" b="0" i="0" u="none" strike="noStrike" cap="none" normalizeH="0" baseline="0" smtClean="0">
            <a:ln>
              <a:noFill/>
            </a:ln>
            <a:solidFill>
              <a:srgbClr val="5F5F5F"/>
            </a:solidFill>
            <a:effectLst/>
            <a:latin typeface="Tahoma" pitchFamily="34" charset="0"/>
          </a:defRPr>
        </a:defPPr>
      </a:lstStyle>
    </a:lnDef>
  </a:objectDefaults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342900" marR="0" indent="-34290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2000" b="0" i="0" u="none" strike="noStrike" cap="none" normalizeH="0" baseline="0" smtClean="0">
            <a:ln>
              <a:noFill/>
            </a:ln>
            <a:solidFill>
              <a:srgbClr val="5F5F5F"/>
            </a:solidFill>
            <a:effectLst/>
            <a:latin typeface="Tahom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342900" marR="0" indent="-34290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2000" b="0" i="0" u="none" strike="noStrike" cap="none" normalizeH="0" baseline="0" smtClean="0">
            <a:ln>
              <a:noFill/>
            </a:ln>
            <a:solidFill>
              <a:srgbClr val="5F5F5F"/>
            </a:solidFill>
            <a:effectLst/>
            <a:latin typeface="Tahoma" pitchFamily="34" charset="0"/>
          </a:defRPr>
        </a:defPPr>
      </a:lstStyle>
    </a:lnDef>
  </a:objectDefaults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935</TotalTime>
  <Words>1551</Words>
  <Application>Microsoft Office PowerPoint</Application>
  <PresentationFormat>On-screen Show (4:3)</PresentationFormat>
  <Paragraphs>141</Paragraphs>
  <Slides>14</Slides>
  <Notes>13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6</vt:i4>
      </vt:variant>
      <vt:variant>
        <vt:lpstr>Шаблон оформления</vt:lpstr>
      </vt:variant>
      <vt:variant>
        <vt:i4>2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3" baseType="lpstr">
      <vt:lpstr>Tahoma</vt:lpstr>
      <vt:lpstr>Arial</vt:lpstr>
      <vt:lpstr>Calibri</vt:lpstr>
      <vt:lpstr>Corbel</vt:lpstr>
      <vt:lpstr>Antique Olive</vt:lpstr>
      <vt:lpstr>Times New Roman</vt:lpstr>
      <vt:lpstr>Оформление по умолчанию</vt:lpstr>
      <vt:lpstr>1_Оформление по умолчанию</vt:lpstr>
      <vt:lpstr>Документ</vt:lpstr>
      <vt:lpstr>Слайд 1</vt:lpstr>
      <vt:lpstr>ФЕДЕРАЛЬНЫЙ УРОВЕНЬ</vt:lpstr>
      <vt:lpstr>Указ Губернатора Свердловской области от 13 января 2010 года № 4-УГ</vt:lpstr>
      <vt:lpstr>Задача группы «Электронные услуги» (руководитель – первый заместитель председателя Правительства – министр социальной защиты населения СО В.А.Власов)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</vt:vector>
  </TitlesOfParts>
  <Company>Мин.ИТиС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Kurdumova</dc:creator>
  <cp:lastModifiedBy>User</cp:lastModifiedBy>
  <cp:revision>105</cp:revision>
  <cp:lastPrinted>2011-06-22T10:17:04Z</cp:lastPrinted>
  <dcterms:created xsi:type="dcterms:W3CDTF">2010-03-25T07:47:18Z</dcterms:created>
  <dcterms:modified xsi:type="dcterms:W3CDTF">2011-06-22T16:19:24Z</dcterms:modified>
</cp:coreProperties>
</file>