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29"/>
  </p:notesMasterIdLst>
  <p:sldIdLst>
    <p:sldId id="436" r:id="rId2"/>
    <p:sldId id="450" r:id="rId3"/>
    <p:sldId id="440" r:id="rId4"/>
    <p:sldId id="421" r:id="rId5"/>
    <p:sldId id="441" r:id="rId6"/>
    <p:sldId id="443" r:id="rId7"/>
    <p:sldId id="445" r:id="rId8"/>
    <p:sldId id="446" r:id="rId9"/>
    <p:sldId id="447" r:id="rId10"/>
    <p:sldId id="429" r:id="rId11"/>
    <p:sldId id="430" r:id="rId12"/>
    <p:sldId id="431" r:id="rId13"/>
    <p:sldId id="406" r:id="rId14"/>
    <p:sldId id="395" r:id="rId15"/>
    <p:sldId id="407" r:id="rId16"/>
    <p:sldId id="408" r:id="rId17"/>
    <p:sldId id="451" r:id="rId18"/>
    <p:sldId id="396" r:id="rId19"/>
    <p:sldId id="409" r:id="rId20"/>
    <p:sldId id="410" r:id="rId21"/>
    <p:sldId id="411" r:id="rId22"/>
    <p:sldId id="412" r:id="rId23"/>
    <p:sldId id="413" r:id="rId24"/>
    <p:sldId id="414" r:id="rId25"/>
    <p:sldId id="415" r:id="rId26"/>
    <p:sldId id="405" r:id="rId27"/>
    <p:sldId id="274" r:id="rId28"/>
  </p:sldIdLst>
  <p:sldSz cx="9144000" cy="6858000" type="screen4x3"/>
  <p:notesSz cx="6858000" cy="994727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3F3F"/>
    <a:srgbClr val="F3943B"/>
    <a:srgbClr val="F5A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Средний стиль 3 - акцент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77" autoAdjust="0"/>
    <p:restoredTop sz="94663" autoAdjust="0"/>
  </p:normalViewPr>
  <p:slideViewPr>
    <p:cSldViewPr>
      <p:cViewPr varScale="1">
        <p:scale>
          <a:sx n="78" d="100"/>
          <a:sy n="78" d="100"/>
        </p:scale>
        <p:origin x="1812"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B2F1E916-6EF8-49E1-B9DA-F91D017576A3}" type="datetimeFigureOut">
              <a:rPr lang="ru-RU" smtClean="0"/>
              <a:t>30.07.2019</a:t>
            </a:fld>
            <a:endParaRPr lang="ru-RU"/>
          </a:p>
        </p:txBody>
      </p:sp>
      <p:sp>
        <p:nvSpPr>
          <p:cNvPr id="4" name="Образ слайда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724956"/>
            <a:ext cx="5486400" cy="4476274"/>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D596363B-6CC3-495B-BBD8-0FF8A0600A82}" type="slidenum">
              <a:rPr lang="ru-RU" smtClean="0"/>
              <a:t>‹#›</a:t>
            </a:fld>
            <a:endParaRPr lang="ru-RU"/>
          </a:p>
        </p:txBody>
      </p:sp>
    </p:spTree>
    <p:extLst>
      <p:ext uri="{BB962C8B-B14F-4D97-AF65-F5344CB8AC3E}">
        <p14:creationId xmlns:p14="http://schemas.microsoft.com/office/powerpoint/2010/main" val="4291633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596363B-6CC3-495B-BBD8-0FF8A0600A82}" type="slidenum">
              <a:rPr lang="ru-RU" smtClean="0"/>
              <a:t>10</a:t>
            </a:fld>
            <a:endParaRPr lang="ru-RU"/>
          </a:p>
        </p:txBody>
      </p:sp>
    </p:spTree>
    <p:extLst>
      <p:ext uri="{BB962C8B-B14F-4D97-AF65-F5344CB8AC3E}">
        <p14:creationId xmlns:p14="http://schemas.microsoft.com/office/powerpoint/2010/main" val="3185830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596363B-6CC3-495B-BBD8-0FF8A0600A82}" type="slidenum">
              <a:rPr lang="ru-RU" smtClean="0"/>
              <a:t>11</a:t>
            </a:fld>
            <a:endParaRPr lang="ru-RU"/>
          </a:p>
        </p:txBody>
      </p:sp>
    </p:spTree>
    <p:extLst>
      <p:ext uri="{BB962C8B-B14F-4D97-AF65-F5344CB8AC3E}">
        <p14:creationId xmlns:p14="http://schemas.microsoft.com/office/powerpoint/2010/main" val="2170153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596363B-6CC3-495B-BBD8-0FF8A0600A82}" type="slidenum">
              <a:rPr lang="ru-RU" smtClean="0"/>
              <a:t>12</a:t>
            </a:fld>
            <a:endParaRPr lang="ru-RU"/>
          </a:p>
        </p:txBody>
      </p:sp>
    </p:spTree>
    <p:extLst>
      <p:ext uri="{BB962C8B-B14F-4D97-AF65-F5344CB8AC3E}">
        <p14:creationId xmlns:p14="http://schemas.microsoft.com/office/powerpoint/2010/main" val="25987406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06813" y="1988841"/>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92613" y="3861048"/>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grpSp>
        <p:nvGrpSpPr>
          <p:cNvPr id="4" name="Группа 3"/>
          <p:cNvGrpSpPr/>
          <p:nvPr userDrawn="1"/>
        </p:nvGrpSpPr>
        <p:grpSpPr>
          <a:xfrm>
            <a:off x="0" y="6678360"/>
            <a:ext cx="9144000" cy="88460"/>
            <a:chOff x="135060" y="6381328"/>
            <a:chExt cx="8849966" cy="88460"/>
          </a:xfrm>
        </p:grpSpPr>
        <p:sp>
          <p:nvSpPr>
            <p:cNvPr id="29" name="Скругленный прямоугольник 28"/>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20" name="Скругленный прямоугольник 19"/>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
        <p:nvSpPr>
          <p:cNvPr id="38"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9"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40"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3"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4"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5"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46"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7" name="Прямоугольник 46"/>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48"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9" y="1772818"/>
            <a:ext cx="7408333" cy="475252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Title 6"/>
          <p:cNvSpPr>
            <a:spLocks noGrp="1"/>
          </p:cNvSpPr>
          <p:nvPr>
            <p:ph type="title"/>
          </p:nvPr>
        </p:nvSpPr>
        <p:spPr>
          <a:xfrm>
            <a:off x="1043608" y="764704"/>
            <a:ext cx="7653536" cy="936104"/>
          </a:xfrm>
        </p:spPr>
        <p:txBody>
          <a:bodyPr/>
          <a:lstStyle>
            <a:lvl1pPr>
              <a:defRPr baseline="0">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936104"/>
          </a:xfrm>
        </p:spPr>
        <p:txBody>
          <a:bodyPr/>
          <a:lstStyle>
            <a:lvl1pPr>
              <a:defRPr baseline="0">
                <a:solidFill>
                  <a:schemeClr val="tx1"/>
                </a:solidFill>
              </a:defRPr>
            </a:lvl1pPr>
          </a:lstStyle>
          <a:p>
            <a:r>
              <a:rPr lang="ru-RU" smtClean="0"/>
              <a:t>Образец заголовка</a:t>
            </a:r>
            <a:endParaRPr lang="en-US" dirty="0"/>
          </a:p>
        </p:txBody>
      </p:sp>
      <p:sp>
        <p:nvSpPr>
          <p:cNvPr id="9" name="Content Placeholder 8"/>
          <p:cNvSpPr>
            <a:spLocks noGrp="1"/>
          </p:cNvSpPr>
          <p:nvPr>
            <p:ph sz="quarter" idx="13"/>
          </p:nvPr>
        </p:nvSpPr>
        <p:spPr>
          <a:xfrm>
            <a:off x="676655"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grpSp>
        <p:nvGrpSpPr>
          <p:cNvPr id="6" name="Group 15"/>
          <p:cNvGrpSpPr>
            <a:grpSpLocks noChangeAspect="1"/>
          </p:cNvGrpSpPr>
          <p:nvPr userDrawn="1"/>
        </p:nvGrpSpPr>
        <p:grpSpPr bwMode="hidden">
          <a:xfrm>
            <a:off x="-362" y="173961"/>
            <a:ext cx="9141524" cy="513216"/>
            <a:chOff x="-3905251" y="4219078"/>
            <a:chExt cx="13027839" cy="1892300"/>
          </a:xfrm>
          <a:scene3d>
            <a:camera prst="orthographicFront">
              <a:rot lat="0" lon="10800000" rev="0"/>
            </a:camera>
            <a:lightRig rig="threePt" dir="t"/>
          </a:scene3d>
        </p:grpSpPr>
        <p:sp>
          <p:nvSpPr>
            <p:cNvPr id="7"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 y="-5694"/>
            <a:ext cx="539551" cy="4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1252728"/>
          </a:xfrm>
        </p:spPr>
        <p:txBody>
          <a:bodyPr/>
          <a:lstStyle>
            <a:lvl1pPr>
              <a:defRPr>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6656" y="2678113"/>
            <a:ext cx="3822192" cy="639763"/>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4" y="3429001"/>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3"/>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1"/>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a:off x="5163672" y="6250164"/>
            <a:ext cx="3786690" cy="365125"/>
          </a:xfrm>
          <a:prstGeom prst="rect">
            <a:avLst/>
          </a:prstGeom>
        </p:spPr>
        <p:txBody>
          <a:bodyPr/>
          <a:lstStyle/>
          <a:p>
            <a:fld id="{CC6C7B23-7BBB-4FB3-9E8B-2549BD24E832}" type="datetimeFigureOut">
              <a:rPr lang="ru-RU" smtClean="0"/>
              <a:t>30.07.2019</a:t>
            </a:fld>
            <a:endParaRPr lang="ru-RU"/>
          </a:p>
        </p:txBody>
      </p:sp>
      <p:sp>
        <p:nvSpPr>
          <p:cNvPr id="8" name="Footer Placeholder 7"/>
          <p:cNvSpPr>
            <a:spLocks noGrp="1"/>
          </p:cNvSpPr>
          <p:nvPr>
            <p:ph type="ftr" sz="quarter" idx="11"/>
          </p:nvPr>
        </p:nvSpPr>
        <p:spPr>
          <a:xfrm>
            <a:off x="193640" y="6250164"/>
            <a:ext cx="3786691" cy="365125"/>
          </a:xfrm>
          <a:prstGeom prst="rect">
            <a:avLst/>
          </a:prstGeom>
        </p:spPr>
        <p:txBody>
          <a:bodyPr/>
          <a:lstStyle/>
          <a:p>
            <a:endParaRPr lang="ru-RU"/>
          </a:p>
        </p:txBody>
      </p:sp>
      <p:sp>
        <p:nvSpPr>
          <p:cNvPr id="9" name="Slide Number Placeholder 8"/>
          <p:cNvSpPr>
            <a:spLocks noGrp="1"/>
          </p:cNvSpPr>
          <p:nvPr>
            <p:ph type="sldNum" sz="quarter" idx="12"/>
          </p:nvPr>
        </p:nvSpPr>
        <p:spPr>
          <a:xfrm>
            <a:off x="3991088" y="6250164"/>
            <a:ext cx="1161826" cy="365125"/>
          </a:xfrm>
          <a:prstGeom prst="rect">
            <a:avLst/>
          </a:prstGeom>
        </p:spPr>
        <p:txBody>
          <a:bodyPr/>
          <a:lstStyle/>
          <a:p>
            <a:fld id="{52A6A2ED-C77A-46D0-9BDA-59A15A90B5E2}"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9552" y="2564904"/>
            <a:ext cx="8229600" cy="1252728"/>
          </a:xfrm>
        </p:spPr>
        <p:txBody>
          <a:bodyPr/>
          <a:lstStyle>
            <a:lvl1pPr>
              <a:defRPr>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1" y="1340769"/>
            <a:ext cx="4114800" cy="1427833"/>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572001" y="2785533"/>
            <a:ext cx="4114800" cy="3379771"/>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Picture Placeholder 2"/>
          <p:cNvSpPr>
            <a:spLocks noGrp="1"/>
          </p:cNvSpPr>
          <p:nvPr>
            <p:ph type="pic" idx="1"/>
          </p:nvPr>
        </p:nvSpPr>
        <p:spPr>
          <a:xfrm>
            <a:off x="395536" y="1371600"/>
            <a:ext cx="4104456" cy="421764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6"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8"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9"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1"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2"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33" name="Прямоугольник 32"/>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34"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Группа 16"/>
          <p:cNvGrpSpPr/>
          <p:nvPr userDrawn="1"/>
        </p:nvGrpSpPr>
        <p:grpSpPr>
          <a:xfrm>
            <a:off x="0" y="6678360"/>
            <a:ext cx="9144000" cy="88460"/>
            <a:chOff x="135060" y="6381328"/>
            <a:chExt cx="8849966" cy="88460"/>
          </a:xfrm>
        </p:grpSpPr>
        <p:sp>
          <p:nvSpPr>
            <p:cNvPr id="18" name="Скругленный прямоугольник 17"/>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9" name="Скругленный прямоугольник 18"/>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9552" y="908720"/>
            <a:ext cx="8229600" cy="936104"/>
          </a:xfrm>
        </p:spPr>
        <p:txBody>
          <a:bodyPr/>
          <a:lstStyle>
            <a:lvl1pPr>
              <a:defRPr>
                <a:solidFill>
                  <a:schemeClr val="tx1"/>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72069" y="1988842"/>
            <a:ext cx="7408333" cy="4536503"/>
          </a:xfrm>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5163672" y="6250164"/>
            <a:ext cx="3786690" cy="365125"/>
          </a:xfrm>
          <a:prstGeom prst="rect">
            <a:avLst/>
          </a:prstGeom>
        </p:spPr>
        <p:txBody>
          <a:bodyPr/>
          <a:lstStyle>
            <a:lvl1pPr>
              <a:defRPr/>
            </a:lvl1pPr>
          </a:lstStyle>
          <a:p>
            <a:pPr>
              <a:defRPr/>
            </a:pPr>
            <a:fld id="{24ED76DA-B47B-42F3-95C2-ED0F524873D5}" type="datetimeFigureOut">
              <a:rPr lang="ru-RU"/>
              <a:pPr>
                <a:defRPr/>
              </a:pPr>
              <a:t>30.07.2019</a:t>
            </a:fld>
            <a:endParaRPr lang="ru-RU"/>
          </a:p>
        </p:txBody>
      </p:sp>
      <p:sp>
        <p:nvSpPr>
          <p:cNvPr id="3" name="Нижний колонтитул 4"/>
          <p:cNvSpPr>
            <a:spLocks noGrp="1"/>
          </p:cNvSpPr>
          <p:nvPr>
            <p:ph type="ftr" sz="quarter" idx="11"/>
          </p:nvPr>
        </p:nvSpPr>
        <p:spPr>
          <a:xfrm>
            <a:off x="193638" y="6250164"/>
            <a:ext cx="3786691" cy="365125"/>
          </a:xfrm>
          <a:prstGeom prst="rect">
            <a:avLst/>
          </a:prstGeom>
        </p:spPr>
        <p:txBody>
          <a:bodyPr/>
          <a:lstStyle>
            <a:lvl1pPr>
              <a:defRPr/>
            </a:lvl1pPr>
          </a:lstStyle>
          <a:p>
            <a:pPr>
              <a:defRPr/>
            </a:pPr>
            <a:endParaRPr lang="ru-RU"/>
          </a:p>
        </p:txBody>
      </p:sp>
      <p:sp>
        <p:nvSpPr>
          <p:cNvPr id="4" name="Номер слайда 5"/>
          <p:cNvSpPr>
            <a:spLocks noGrp="1"/>
          </p:cNvSpPr>
          <p:nvPr>
            <p:ph type="sldNum" sz="quarter" idx="12"/>
          </p:nvPr>
        </p:nvSpPr>
        <p:spPr>
          <a:xfrm>
            <a:off x="3991088" y="6250163"/>
            <a:ext cx="1161826" cy="365125"/>
          </a:xfrm>
          <a:prstGeom prst="rect">
            <a:avLst/>
          </a:prstGeom>
        </p:spPr>
        <p:txBody>
          <a:bodyPr/>
          <a:lstStyle>
            <a:lvl1pPr>
              <a:defRPr/>
            </a:lvl1pPr>
          </a:lstStyle>
          <a:p>
            <a:pPr>
              <a:defRPr/>
            </a:pPr>
            <a:fld id="{3EDC2504-A292-461D-936D-27566AD1F45A}" type="slidenum">
              <a:rPr lang="ru-RU"/>
              <a:pPr>
                <a:defRPr/>
              </a:pPr>
              <a:t>‹#›</a:t>
            </a:fld>
            <a:endParaRPr lang="ru-RU"/>
          </a:p>
        </p:txBody>
      </p:sp>
    </p:spTree>
    <p:extLst>
      <p:ext uri="{BB962C8B-B14F-4D97-AF65-F5344CB8AC3E}">
        <p14:creationId xmlns:p14="http://schemas.microsoft.com/office/powerpoint/2010/main" val="114514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2069" y="1700810"/>
            <a:ext cx="7408333" cy="4824535"/>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22" name="Rounded Rectangle 13"/>
          <p:cNvSpPr/>
          <p:nvPr/>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15"/>
          <p:cNvGrpSpPr>
            <a:grpSpLocks noChangeAspect="1"/>
          </p:cNvGrpSpPr>
          <p:nvPr/>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4"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5"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6"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4"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3" name="Прямоугольник 42"/>
          <p:cNvSpPr/>
          <p:nvPr/>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1026" name="Picture 2" descr="C:\Users\korkin\Pictures\птичка.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547837" y="686940"/>
            <a:ext cx="8147985" cy="941861"/>
          </a:xfrm>
          <a:prstGeom prst="rect">
            <a:avLst/>
          </a:prstGeom>
        </p:spPr>
        <p:txBody>
          <a:bodyPr vert="horz" lIns="91440" tIns="45720" rIns="91440" bIns="45720" rtlCol="0" anchor="ctr">
            <a:normAutofit/>
          </a:bodyPr>
          <a:lstStyle/>
          <a:p>
            <a:r>
              <a:rPr lang="ru-RU" dirty="0" smtClean="0"/>
              <a:t>Образец заголовка</a:t>
            </a:r>
            <a:endParaRPr lang="en-US" dirty="0"/>
          </a:p>
        </p:txBody>
      </p:sp>
      <p:grpSp>
        <p:nvGrpSpPr>
          <p:cNvPr id="16" name="Группа 15"/>
          <p:cNvGrpSpPr/>
          <p:nvPr/>
        </p:nvGrpSpPr>
        <p:grpSpPr>
          <a:xfrm>
            <a:off x="0" y="6678360"/>
            <a:ext cx="9144000" cy="88460"/>
            <a:chOff x="135060" y="6381328"/>
            <a:chExt cx="8849966" cy="88460"/>
          </a:xfrm>
        </p:grpSpPr>
        <p:sp>
          <p:nvSpPr>
            <p:cNvPr id="17" name="Скругленный прямоугольник 16"/>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8" name="Скругленный прямоугольник 17"/>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4" r:id="rId3"/>
    <p:sldLayoutId id="2147483675" r:id="rId4"/>
    <p:sldLayoutId id="2147483676" r:id="rId5"/>
    <p:sldLayoutId id="2147483679" r:id="rId6"/>
    <p:sldLayoutId id="2147483680" r:id="rId7"/>
    <p:sldLayoutId id="2147483681" r:id="rId8"/>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hyperlink" Target="consultantplus://offline/ref=202173C31791D5B37995FF06F2E3132F8DB7561BAF67B613E1BBFBuCc7P" TargetMode="Externa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hyperlink" Target="consultantplus://offline/ref=202173C31791D5B37995FF06F2E3132F8DB7561BAF67B613E1BBFBuCc7P" TargetMode="Externa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pravda-tv.ru/wp-content/uploads/2011/02/49524e9e324aec72ed3531c9e72.jpg"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hyperlink" Target="consultantplus://offline/ref=2740E7B6B7A643976AB581DBD054E4C2682BF504E1C1A41285B6612CE1AF06EB30B73396A717203349e6M" TargetMode="Externa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hyperlink" Target="consultantplus://offline/ref=667831CC3150DC1765BE02B63413089D96AC84FAE3AA16A508067FAELBr2N" TargetMode="Externa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consultantplus://offline/ref=C1B4447B43FD4CD13ACB27A751F25DEB146B36D5BE56CB38702A7ADB380DAD58E64541DD107158W224N" TargetMode="External"/><Relationship Id="rId2" Type="http://schemas.openxmlformats.org/officeDocument/2006/relationships/hyperlink" Target="consultantplus://offline/ref=C1B4447B43FD4CD13ACB27A751F25DEB1C6B30DEBF5E9632787376D93F02F24FE10C4DDC1071592FW62AN" TargetMode="Externa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hyperlink" Target="consultantplus://offline/ref=421EC06F5AC0B90DF9949F1DF404433BBAC19B00A1AC709FF3E3F359D37950D7C408497BBD0641B1m850N" TargetMode="Externa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06813" y="836712"/>
            <a:ext cx="7772400" cy="4896544"/>
          </a:xfrm>
          <a:solidFill>
            <a:schemeClr val="tx2">
              <a:lumMod val="40000"/>
              <a:lumOff val="60000"/>
            </a:schemeClr>
          </a:solidFill>
          <a:ln>
            <a:solidFill>
              <a:srgbClr val="7030A0"/>
            </a:solidFill>
          </a:ln>
          <a:effectLst>
            <a:glow rad="228600">
              <a:schemeClr val="accent2">
                <a:satMod val="175000"/>
                <a:alpha val="40000"/>
              </a:schemeClr>
            </a:glow>
          </a:effectLst>
        </p:spPr>
        <p:txBody>
          <a:bodyPr>
            <a:normAutofit/>
          </a:bodyPr>
          <a:lstStyle/>
          <a:p>
            <a:r>
              <a:rPr lang="ru-RU" sz="5600" b="1" dirty="0" smtClean="0">
                <a:solidFill>
                  <a:srgbClr val="FF0000"/>
                </a:solidFill>
                <a:effectLst>
                  <a:outerShdw blurRad="38100" dist="38100" dir="2700000" algn="tl">
                    <a:srgbClr val="000000">
                      <a:alpha val="43137"/>
                    </a:srgbClr>
                  </a:outerShdw>
                </a:effectLst>
              </a:rPr>
              <a:t>9 декабря </a:t>
            </a:r>
            <a:br>
              <a:rPr lang="ru-RU" sz="5600" b="1" dirty="0" smtClean="0">
                <a:solidFill>
                  <a:srgbClr val="FF0000"/>
                </a:solidFill>
                <a:effectLst>
                  <a:outerShdw blurRad="38100" dist="38100" dir="2700000" algn="tl">
                    <a:srgbClr val="000000">
                      <a:alpha val="43137"/>
                    </a:srgbClr>
                  </a:outerShdw>
                </a:effectLst>
              </a:rPr>
            </a:br>
            <a:r>
              <a:rPr lang="ru-RU" sz="5600" b="1" dirty="0" smtClean="0">
                <a:solidFill>
                  <a:srgbClr val="FF0000"/>
                </a:solidFill>
                <a:effectLst>
                  <a:outerShdw blurRad="38100" dist="38100" dir="2700000" algn="tl">
                    <a:srgbClr val="000000">
                      <a:alpha val="43137"/>
                    </a:srgbClr>
                  </a:outerShdw>
                </a:effectLst>
              </a:rPr>
              <a:t/>
            </a:r>
            <a:br>
              <a:rPr lang="ru-RU" sz="5600" b="1" dirty="0" smtClean="0">
                <a:solidFill>
                  <a:srgbClr val="FF0000"/>
                </a:solidFill>
                <a:effectLst>
                  <a:outerShdw blurRad="38100" dist="38100" dir="2700000" algn="tl">
                    <a:srgbClr val="000000">
                      <a:alpha val="43137"/>
                    </a:srgbClr>
                  </a:outerShdw>
                </a:effectLst>
              </a:rPr>
            </a:br>
            <a:r>
              <a:rPr lang="ru-RU" b="1" dirty="0" smtClean="0">
                <a:solidFill>
                  <a:srgbClr val="FF0000"/>
                </a:solidFill>
                <a:effectLst>
                  <a:outerShdw blurRad="38100" dist="38100" dir="2700000" algn="tl">
                    <a:srgbClr val="000000">
                      <a:alpha val="43137"/>
                    </a:srgbClr>
                  </a:outerShdw>
                </a:effectLst>
              </a:rPr>
              <a:t>Международный </a:t>
            </a:r>
            <a:r>
              <a:rPr lang="ru-RU" b="1" dirty="0">
                <a:solidFill>
                  <a:srgbClr val="FF0000"/>
                </a:solidFill>
                <a:effectLst>
                  <a:outerShdw blurRad="38100" dist="38100" dir="2700000" algn="tl">
                    <a:srgbClr val="000000">
                      <a:alpha val="43137"/>
                    </a:srgbClr>
                  </a:outerShdw>
                </a:effectLst>
              </a:rPr>
              <a:t>день борьбы </a:t>
            </a:r>
            <a:r>
              <a:rPr lang="ru-RU" b="1" dirty="0" smtClean="0">
                <a:solidFill>
                  <a:srgbClr val="FF0000"/>
                </a:solidFill>
                <a:effectLst>
                  <a:outerShdw blurRad="38100" dist="38100" dir="2700000" algn="tl">
                    <a:srgbClr val="000000">
                      <a:alpha val="43137"/>
                    </a:srgbClr>
                  </a:outerShdw>
                </a:effectLst>
              </a:rPr>
              <a:t/>
            </a:r>
            <a:br>
              <a:rPr lang="ru-RU" b="1" dirty="0" smtClean="0">
                <a:solidFill>
                  <a:srgbClr val="FF0000"/>
                </a:solidFill>
                <a:effectLst>
                  <a:outerShdw blurRad="38100" dist="38100" dir="2700000" algn="tl">
                    <a:srgbClr val="000000">
                      <a:alpha val="43137"/>
                    </a:srgbClr>
                  </a:outerShdw>
                </a:effectLst>
              </a:rPr>
            </a:br>
            <a:r>
              <a:rPr lang="ru-RU" b="1" dirty="0" smtClean="0">
                <a:solidFill>
                  <a:srgbClr val="FF0000"/>
                </a:solidFill>
                <a:effectLst>
                  <a:outerShdw blurRad="38100" dist="38100" dir="2700000" algn="tl">
                    <a:srgbClr val="000000">
                      <a:alpha val="43137"/>
                    </a:srgbClr>
                  </a:outerShdw>
                </a:effectLst>
              </a:rPr>
              <a:t>с </a:t>
            </a:r>
            <a:r>
              <a:rPr lang="ru-RU" b="1" dirty="0">
                <a:solidFill>
                  <a:srgbClr val="FF0000"/>
                </a:solidFill>
                <a:effectLst>
                  <a:outerShdw blurRad="38100" dist="38100" dir="2700000" algn="tl">
                    <a:srgbClr val="000000">
                      <a:alpha val="43137"/>
                    </a:srgbClr>
                  </a:outerShdw>
                </a:effectLst>
              </a:rPr>
              <a:t>коррупцией</a:t>
            </a:r>
            <a:br>
              <a:rPr lang="ru-RU" b="1" dirty="0">
                <a:solidFill>
                  <a:srgbClr val="FF0000"/>
                </a:solidFill>
                <a:effectLst>
                  <a:outerShdw blurRad="38100" dist="38100" dir="2700000" algn="tl">
                    <a:srgbClr val="000000">
                      <a:alpha val="43137"/>
                    </a:srgbClr>
                  </a:outerShdw>
                </a:effectLst>
              </a:rPr>
            </a:br>
            <a:endParaRPr lang="ru-RU" b="1" dirty="0"/>
          </a:p>
        </p:txBody>
      </p:sp>
      <p:sp>
        <p:nvSpPr>
          <p:cNvPr id="4" name="Text Box 9"/>
          <p:cNvSpPr txBox="1">
            <a:spLocks noGrp="1" noChangeArrowheads="1"/>
          </p:cNvSpPr>
          <p:nvPr>
            <p:ph type="subTitle" idx="1"/>
          </p:nvPr>
        </p:nvSpPr>
        <p:spPr bwMode="auto">
          <a:xfrm>
            <a:off x="5508104" y="5373216"/>
            <a:ext cx="3240360" cy="90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a:p>
            <a:pPr algn="ctr" eaLnBrk="1" hangingPunct="1"/>
            <a:r>
              <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Декабрь </a:t>
            </a:r>
            <a:r>
              <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201</a:t>
            </a:r>
            <a:r>
              <a:rPr lang="en-US" sz="2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8</a:t>
            </a:r>
            <a:r>
              <a:rPr lang="ru-RU" sz="2400" b="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года</a:t>
            </a: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59449598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181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830997"/>
          </a:xfrm>
          <a:prstGeom prst="rect">
            <a:avLst/>
          </a:prstGeom>
        </p:spPr>
        <p:txBody>
          <a:bodyPr wrap="square">
            <a:spAutoFit/>
          </a:bodyPr>
          <a:lstStyle/>
          <a:p>
            <a:pPr algn="ctr"/>
            <a:r>
              <a:rPr lang="ru-RU" sz="2400" b="1" dirty="0" smtClean="0">
                <a:solidFill>
                  <a:srgbClr val="FF0000"/>
                </a:solidFill>
                <a:effectLst>
                  <a:outerShdw blurRad="38100" dist="38100" dir="2700000" algn="tl">
                    <a:srgbClr val="000000">
                      <a:alpha val="43137"/>
                    </a:srgbClr>
                  </a:outerShdw>
                </a:effectLst>
              </a:rPr>
              <a:t>Международный день борьбы с коррупцией</a:t>
            </a:r>
          </a:p>
          <a:p>
            <a:pPr algn="ctr"/>
            <a:r>
              <a:rPr lang="ru-RU" sz="2400" b="1" dirty="0" smtClean="0">
                <a:solidFill>
                  <a:srgbClr val="FF0000"/>
                </a:solidFill>
                <a:effectLst>
                  <a:outerShdw blurRad="38100" dist="38100" dir="2700000" algn="tl">
                    <a:srgbClr val="000000">
                      <a:alpha val="43137"/>
                    </a:srgbClr>
                  </a:outerShdw>
                </a:effectLst>
              </a:rPr>
              <a:t>9 декабря </a:t>
            </a:r>
            <a:endParaRPr lang="ru-RU" sz="2400" b="1"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13284" y="1556792"/>
            <a:ext cx="8424936" cy="4773123"/>
          </a:xfrm>
          <a:prstGeom prst="rect">
            <a:avLst/>
          </a:prstGeom>
          <a:solidFill>
            <a:schemeClr val="bg2"/>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endParaRPr lang="ru-RU" sz="2000" b="1" dirty="0" smtClean="0">
              <a:solidFill>
                <a:srgbClr val="FF0000"/>
              </a:solidFill>
            </a:endParaRPr>
          </a:p>
          <a:p>
            <a:pPr algn="ctr">
              <a:spcAft>
                <a:spcPts val="1200"/>
              </a:spcAft>
            </a:pPr>
            <a:r>
              <a:rPr lang="ru-RU" sz="2000" b="1" dirty="0" smtClean="0">
                <a:solidFill>
                  <a:srgbClr val="FF0000"/>
                </a:solidFill>
              </a:rPr>
              <a:t>9 </a:t>
            </a:r>
            <a:r>
              <a:rPr lang="ru-RU" sz="2000" b="1" dirty="0">
                <a:solidFill>
                  <a:srgbClr val="FF0000"/>
                </a:solidFill>
              </a:rPr>
              <a:t>декабря 2003 года</a:t>
            </a:r>
            <a:r>
              <a:rPr lang="ru-RU" sz="2000" b="1" dirty="0">
                <a:solidFill>
                  <a:schemeClr val="tx2">
                    <a:lumMod val="75000"/>
                  </a:schemeClr>
                </a:solidFill>
              </a:rPr>
              <a:t> в </a:t>
            </a:r>
            <a:r>
              <a:rPr lang="ru-RU" sz="2000" b="1" dirty="0" err="1">
                <a:solidFill>
                  <a:schemeClr val="tx2">
                    <a:lumMod val="75000"/>
                  </a:schemeClr>
                </a:solidFill>
              </a:rPr>
              <a:t>Мериде</a:t>
            </a:r>
            <a:r>
              <a:rPr lang="ru-RU" sz="2000" b="1" dirty="0">
                <a:solidFill>
                  <a:schemeClr val="tx2">
                    <a:lumMod val="75000"/>
                  </a:schemeClr>
                </a:solidFill>
              </a:rPr>
              <a:t> (Мексика) </a:t>
            </a:r>
            <a:r>
              <a:rPr lang="ru-RU" sz="2000" b="1" dirty="0" smtClean="0">
                <a:solidFill>
                  <a:schemeClr val="tx2">
                    <a:lumMod val="75000"/>
                  </a:schemeClr>
                </a:solidFill>
              </a:rPr>
              <a:t>была </a:t>
            </a:r>
            <a:r>
              <a:rPr lang="ru-RU" sz="2000" b="1" dirty="0">
                <a:solidFill>
                  <a:schemeClr val="tx2">
                    <a:lumMod val="75000"/>
                  </a:schemeClr>
                </a:solidFill>
              </a:rPr>
              <a:t>подписана Конвенция Организации Объединённых Наций против коррупции. </a:t>
            </a:r>
            <a:r>
              <a:rPr lang="ru-RU" sz="2000" b="1" dirty="0" smtClean="0">
                <a:solidFill>
                  <a:schemeClr val="tx2">
                    <a:lumMod val="75000"/>
                  </a:schemeClr>
                </a:solidFill>
              </a:rPr>
              <a:t> В </a:t>
            </a:r>
            <a:r>
              <a:rPr lang="ru-RU" sz="2000" b="1" dirty="0">
                <a:solidFill>
                  <a:schemeClr val="tx2">
                    <a:lumMod val="75000"/>
                  </a:schemeClr>
                </a:solidFill>
              </a:rPr>
              <a:t>течение трех дней подпись под новым международным документом поставили представители 100 государств мира. </a:t>
            </a:r>
            <a:endParaRPr lang="ru-RU" sz="2000" b="1" dirty="0" smtClean="0">
              <a:solidFill>
                <a:schemeClr val="tx2">
                  <a:lumMod val="75000"/>
                </a:schemeClr>
              </a:solidFill>
            </a:endParaRPr>
          </a:p>
          <a:p>
            <a:pPr algn="ctr"/>
            <a:r>
              <a:rPr lang="ru-RU" sz="2000" b="1" dirty="0" smtClean="0">
                <a:solidFill>
                  <a:schemeClr val="tx2">
                    <a:lumMod val="75000"/>
                  </a:schemeClr>
                </a:solidFill>
              </a:rPr>
              <a:t>День </a:t>
            </a:r>
            <a:r>
              <a:rPr lang="ru-RU" sz="2000" b="1" dirty="0">
                <a:solidFill>
                  <a:schemeClr val="tx2">
                    <a:lumMod val="75000"/>
                  </a:schemeClr>
                </a:solidFill>
              </a:rPr>
              <a:t>начала конференции был объявлен </a:t>
            </a:r>
            <a:endParaRPr lang="ru-RU" sz="2000" b="1" dirty="0" smtClean="0">
              <a:solidFill>
                <a:schemeClr val="tx2">
                  <a:lumMod val="75000"/>
                </a:schemeClr>
              </a:solidFill>
            </a:endParaRPr>
          </a:p>
          <a:p>
            <a:pPr algn="ctr">
              <a:spcAft>
                <a:spcPts val="1200"/>
              </a:spcAft>
            </a:pPr>
            <a:r>
              <a:rPr lang="ru-RU" sz="2000" b="1" dirty="0" smtClean="0">
                <a:solidFill>
                  <a:schemeClr val="tx2">
                    <a:lumMod val="75000"/>
                  </a:schemeClr>
                </a:solidFill>
              </a:rPr>
              <a:t>Международным </a:t>
            </a:r>
            <a:r>
              <a:rPr lang="ru-RU" sz="2000" b="1" dirty="0">
                <a:solidFill>
                  <a:schemeClr val="tx2">
                    <a:lumMod val="75000"/>
                  </a:schemeClr>
                </a:solidFill>
              </a:rPr>
              <a:t>днём борьбы с коррупцией.</a:t>
            </a:r>
          </a:p>
          <a:p>
            <a:pPr algn="ctr">
              <a:spcAft>
                <a:spcPts val="1200"/>
              </a:spcAft>
            </a:pPr>
            <a:r>
              <a:rPr lang="ru-RU" sz="2000" b="1" dirty="0">
                <a:solidFill>
                  <a:srgbClr val="FF0000"/>
                </a:solidFill>
              </a:rPr>
              <a:t>14 декабря 2005 года Конвенция вступила в силу. </a:t>
            </a:r>
            <a:endParaRPr lang="ru-RU" sz="2000" b="1" dirty="0" smtClean="0">
              <a:solidFill>
                <a:srgbClr val="FF0000"/>
              </a:solidFill>
            </a:endParaRPr>
          </a:p>
          <a:p>
            <a:pPr algn="ctr">
              <a:spcAft>
                <a:spcPts val="1200"/>
              </a:spcAft>
            </a:pPr>
            <a:r>
              <a:rPr lang="ru-RU" sz="2000" b="1" dirty="0" smtClean="0">
                <a:solidFill>
                  <a:schemeClr val="tx2">
                    <a:lumMod val="75000"/>
                  </a:schemeClr>
                </a:solidFill>
              </a:rPr>
              <a:t>Ее </a:t>
            </a:r>
            <a:r>
              <a:rPr lang="ru-RU" sz="2000" b="1" dirty="0">
                <a:solidFill>
                  <a:schemeClr val="tx2">
                    <a:lumMod val="75000"/>
                  </a:schemeClr>
                </a:solidFill>
              </a:rPr>
              <a:t>цель – предупреждение и искоренение во всем мире коррупции, которая, по мнению ООН, подрывает экономическое развитие стран, ослабляет демократические институты, нарушает общественный порядок и разрушает доверие общества. В результате процветают организованная преступность, терроризм и другие угрозы всеобщей безопасности. Государства договорились укреплять международное сотрудничество в борьбе с ней. </a:t>
            </a:r>
          </a:p>
          <a:p>
            <a:endParaRPr lang="ru-RU" sz="2400" dirty="0">
              <a:solidFill>
                <a:schemeClr val="tx1"/>
              </a:solidFill>
              <a:latin typeface="Times New Roman" panose="02020603050405020304" pitchFamily="18" charset="0"/>
              <a:cs typeface="Times New Roman" panose="02020603050405020304" pitchFamily="18" charset="0"/>
              <a:hlinkClick r:id="rId2"/>
            </a:endParaRPr>
          </a:p>
        </p:txBody>
      </p:sp>
    </p:spTree>
    <p:extLst>
      <p:ext uri="{BB962C8B-B14F-4D97-AF65-F5344CB8AC3E}">
        <p14:creationId xmlns:p14="http://schemas.microsoft.com/office/powerpoint/2010/main" val="24371781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830997"/>
          </a:xfrm>
          <a:prstGeom prst="rect">
            <a:avLst/>
          </a:prstGeom>
        </p:spPr>
        <p:txBody>
          <a:bodyPr wrap="square">
            <a:spAutoFit/>
          </a:bodyPr>
          <a:lstStyle/>
          <a:p>
            <a:pPr algn="ctr"/>
            <a:r>
              <a:rPr lang="ru-RU" sz="2400" b="1" dirty="0" smtClean="0">
                <a:solidFill>
                  <a:srgbClr val="FF0000"/>
                </a:solidFill>
                <a:effectLst>
                  <a:outerShdw blurRad="38100" dist="38100" dir="2700000" algn="tl">
                    <a:srgbClr val="000000">
                      <a:alpha val="43137"/>
                    </a:srgbClr>
                  </a:outerShdw>
                </a:effectLst>
              </a:rPr>
              <a:t>Международный день борьбы с коррупцией</a:t>
            </a:r>
          </a:p>
          <a:p>
            <a:pPr algn="ctr"/>
            <a:r>
              <a:rPr lang="ru-RU" sz="2400" b="1" dirty="0" smtClean="0">
                <a:solidFill>
                  <a:srgbClr val="FF0000"/>
                </a:solidFill>
                <a:effectLst>
                  <a:outerShdw blurRad="38100" dist="38100" dir="2700000" algn="tl">
                    <a:srgbClr val="000000">
                      <a:alpha val="43137"/>
                    </a:srgbClr>
                  </a:outerShdw>
                </a:effectLst>
              </a:rPr>
              <a:t>9 декабря </a:t>
            </a:r>
            <a:endParaRPr lang="ru-RU" sz="2400" b="1"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67544" y="1457312"/>
            <a:ext cx="8424936" cy="4773122"/>
          </a:xfrm>
          <a:prstGeom prst="rect">
            <a:avLst/>
          </a:prstGeom>
          <a:solidFill>
            <a:schemeClr val="bg2"/>
          </a:solidFill>
          <a:ln>
            <a:solidFill>
              <a:schemeClr val="bg1"/>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4013" algn="just"/>
            <a:r>
              <a:rPr lang="ru-RU" sz="2200" b="1" dirty="0">
                <a:solidFill>
                  <a:schemeClr val="bg2">
                    <a:lumMod val="10000"/>
                  </a:schemeClr>
                </a:solidFill>
                <a:cs typeface="Times New Roman" panose="02020603050405020304" pitchFamily="18" charset="0"/>
              </a:rPr>
              <a:t>В марте 2006 года Конвенция ООН против коррупции была ратифицирована в </a:t>
            </a:r>
            <a:r>
              <a:rPr lang="ru-RU" sz="2200" b="1" dirty="0" smtClean="0">
                <a:solidFill>
                  <a:schemeClr val="bg2">
                    <a:lumMod val="10000"/>
                  </a:schemeClr>
                </a:solidFill>
                <a:cs typeface="Times New Roman" panose="02020603050405020304" pitchFamily="18" charset="0"/>
              </a:rPr>
              <a:t>России</a:t>
            </a:r>
            <a:r>
              <a:rPr lang="ru-RU" sz="2200" b="1" dirty="0">
                <a:solidFill>
                  <a:schemeClr val="bg2">
                    <a:lumMod val="10000"/>
                  </a:schemeClr>
                </a:solidFill>
                <a:cs typeface="Times New Roman" panose="02020603050405020304" pitchFamily="18" charset="0"/>
              </a:rPr>
              <a:t>.</a:t>
            </a:r>
            <a:endParaRPr lang="en-US" sz="2200" b="1" dirty="0" smtClean="0">
              <a:solidFill>
                <a:schemeClr val="bg2">
                  <a:lumMod val="10000"/>
                </a:schemeClr>
              </a:solidFill>
              <a:cs typeface="Times New Roman" panose="02020603050405020304" pitchFamily="18" charset="0"/>
            </a:endParaRPr>
          </a:p>
          <a:p>
            <a:pPr algn="just"/>
            <a:r>
              <a:rPr lang="ru-RU" sz="2200" b="1" dirty="0" smtClean="0">
                <a:solidFill>
                  <a:schemeClr val="bg2">
                    <a:lumMod val="10000"/>
                  </a:schemeClr>
                </a:solidFill>
                <a:cs typeface="Times New Roman" panose="02020603050405020304" pitchFamily="18" charset="0"/>
              </a:rPr>
              <a:t>Российская </a:t>
            </a:r>
            <a:r>
              <a:rPr lang="ru-RU" sz="2200" b="1" dirty="0">
                <a:solidFill>
                  <a:schemeClr val="bg2">
                    <a:lumMod val="10000"/>
                  </a:schemeClr>
                </a:solidFill>
                <a:cs typeface="Times New Roman" panose="02020603050405020304" pitchFamily="18" charset="0"/>
              </a:rPr>
              <a:t>Федерация реализует принятые обязательства во исполнение </a:t>
            </a:r>
            <a:r>
              <a:rPr lang="ru-RU" sz="2200" b="1" dirty="0" smtClean="0">
                <a:solidFill>
                  <a:schemeClr val="bg2">
                    <a:lumMod val="10000"/>
                  </a:schemeClr>
                </a:solidFill>
                <a:cs typeface="Times New Roman" panose="02020603050405020304" pitchFamily="18" charset="0"/>
              </a:rPr>
              <a:t>Конвенции </a:t>
            </a:r>
            <a:r>
              <a:rPr lang="ru-RU" sz="2200" b="1" dirty="0">
                <a:solidFill>
                  <a:schemeClr val="bg2">
                    <a:lumMod val="10000"/>
                  </a:schemeClr>
                </a:solidFill>
                <a:cs typeface="Times New Roman" panose="02020603050405020304" pitchFamily="18" charset="0"/>
              </a:rPr>
              <a:t>Организации Объединенных </a:t>
            </a:r>
            <a:r>
              <a:rPr lang="ru-RU" sz="2200" b="1" dirty="0" smtClean="0">
                <a:solidFill>
                  <a:schemeClr val="bg2">
                    <a:lumMod val="10000"/>
                  </a:schemeClr>
                </a:solidFill>
                <a:cs typeface="Times New Roman" panose="02020603050405020304" pitchFamily="18" charset="0"/>
              </a:rPr>
              <a:t>Наций против коррупции, Конвенции Организации </a:t>
            </a:r>
            <a:r>
              <a:rPr lang="ru-RU" sz="2200" b="1" dirty="0">
                <a:solidFill>
                  <a:schemeClr val="bg2">
                    <a:lumMod val="10000"/>
                  </a:schemeClr>
                </a:solidFill>
                <a:cs typeface="Times New Roman" panose="02020603050405020304" pitchFamily="18" charset="0"/>
              </a:rPr>
              <a:t>экономического сотрудничества и развития по борьбе с подкупом иностранных должностных лиц при осуществлении международных коммерческих сделок, рекомендаций Совета Европы и других международных организаций. </a:t>
            </a:r>
            <a:endParaRPr lang="ru-RU" sz="2200" b="1" dirty="0" smtClean="0">
              <a:solidFill>
                <a:schemeClr val="bg2">
                  <a:lumMod val="10000"/>
                </a:schemeClr>
              </a:solidFill>
              <a:cs typeface="Times New Roman" panose="02020603050405020304" pitchFamily="18" charset="0"/>
            </a:endParaRPr>
          </a:p>
          <a:p>
            <a:pPr indent="447675" algn="just"/>
            <a:r>
              <a:rPr lang="ru-RU" sz="2200" b="1" dirty="0" smtClean="0">
                <a:solidFill>
                  <a:schemeClr val="bg2">
                    <a:lumMod val="10000"/>
                  </a:schemeClr>
                </a:solidFill>
                <a:cs typeface="Times New Roman" panose="02020603050405020304" pitchFamily="18" charset="0"/>
              </a:rPr>
              <a:t>Сложившиеся </a:t>
            </a:r>
            <a:r>
              <a:rPr lang="ru-RU" sz="2200" b="1" dirty="0">
                <a:solidFill>
                  <a:schemeClr val="bg2">
                    <a:lumMod val="10000"/>
                  </a:schemeClr>
                </a:solidFill>
                <a:cs typeface="Times New Roman" panose="02020603050405020304" pitchFamily="18" charset="0"/>
              </a:rPr>
              <a:t>на международном уровне антикоррупционные стандарты государственного управления распространяются на различные сферы правового регулирования, одной из которых является ответственность за коррупционные правонарушения</a:t>
            </a:r>
          </a:p>
          <a:p>
            <a:endParaRPr lang="ru-RU" sz="2400" dirty="0">
              <a:solidFill>
                <a:schemeClr val="tx1"/>
              </a:solidFill>
              <a:latin typeface="Times New Roman" panose="02020603050405020304" pitchFamily="18" charset="0"/>
              <a:cs typeface="Times New Roman" panose="02020603050405020304" pitchFamily="18" charset="0"/>
              <a:hlinkClick r:id="rId2"/>
            </a:endParaRPr>
          </a:p>
        </p:txBody>
      </p:sp>
    </p:spTree>
    <p:extLst>
      <p:ext uri="{BB962C8B-B14F-4D97-AF65-F5344CB8AC3E}">
        <p14:creationId xmlns:p14="http://schemas.microsoft.com/office/powerpoint/2010/main" val="15866212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in-pic" descr="Картинка 1 из 122936">
            <a:hlinkClick r:id="rId2" tgtFrame="_blank"/>
          </p:cNvPr>
          <p:cNvPicPr/>
          <p:nvPr/>
        </p:nvPicPr>
        <p:blipFill>
          <a:blip r:embed="rId3" cstate="print"/>
          <a:srcRect/>
          <a:stretch>
            <a:fillRect/>
          </a:stretch>
        </p:blipFill>
        <p:spPr bwMode="auto">
          <a:xfrm>
            <a:off x="827584" y="764704"/>
            <a:ext cx="7500990" cy="4429132"/>
          </a:xfrm>
          <a:prstGeom prst="rect">
            <a:avLst/>
          </a:prstGeom>
          <a:noFill/>
          <a:ln w="9525">
            <a:noFill/>
            <a:miter lim="800000"/>
            <a:headEnd/>
            <a:tailEnd/>
          </a:ln>
        </p:spPr>
      </p:pic>
      <p:sp>
        <p:nvSpPr>
          <p:cNvPr id="3" name="Прямоугольник 2"/>
          <p:cNvSpPr/>
          <p:nvPr/>
        </p:nvSpPr>
        <p:spPr>
          <a:xfrm>
            <a:off x="684708" y="5336736"/>
            <a:ext cx="7715304" cy="1077218"/>
          </a:xfrm>
          <a:prstGeom prst="rect">
            <a:avLst/>
          </a:prstGeom>
          <a:solidFill>
            <a:schemeClr val="bg2"/>
          </a:solidFill>
          <a:ln>
            <a:solidFill>
              <a:srgbClr val="7030A0"/>
            </a:solidFill>
          </a:ln>
          <a:effectLst>
            <a:glow rad="101600">
              <a:schemeClr val="accent2">
                <a:satMod val="175000"/>
                <a:alpha val="40000"/>
              </a:schemeClr>
            </a:glow>
          </a:effectLst>
        </p:spPr>
        <p:txBody>
          <a:bodyPr wrap="square">
            <a:spAutoFit/>
          </a:bodyPr>
          <a:lstStyle/>
          <a:p>
            <a:r>
              <a:rPr lang="ru-RU" sz="3200" dirty="0">
                <a:solidFill>
                  <a:srgbClr val="4F2E05"/>
                </a:solidFill>
                <a:latin typeface="Times New Roman" pitchFamily="18" charset="0"/>
                <a:cs typeface="Times New Roman" pitchFamily="18" charset="0"/>
              </a:rPr>
              <a:t>Коррупция </a:t>
            </a:r>
            <a:r>
              <a:rPr lang="ru-RU" sz="3200" dirty="0" smtClean="0">
                <a:solidFill>
                  <a:srgbClr val="4F2E05"/>
                </a:solidFill>
                <a:latin typeface="Times New Roman" pitchFamily="18" charset="0"/>
                <a:cs typeface="Times New Roman" pitchFamily="18" charset="0"/>
              </a:rPr>
              <a:t>- </a:t>
            </a:r>
            <a:r>
              <a:rPr lang="ru-RU" sz="3200" dirty="0">
                <a:solidFill>
                  <a:srgbClr val="4F2E05"/>
                </a:solidFill>
                <a:latin typeface="Times New Roman" pitchFamily="18" charset="0"/>
                <a:cs typeface="Times New Roman" pitchFamily="18" charset="0"/>
              </a:rPr>
              <a:t>подкуп, развращение взятками должностных лиц.</a:t>
            </a:r>
          </a:p>
        </p:txBody>
      </p:sp>
    </p:spTree>
    <p:extLst>
      <p:ext uri="{BB962C8B-B14F-4D97-AF65-F5344CB8AC3E}">
        <p14:creationId xmlns:p14="http://schemas.microsoft.com/office/powerpoint/2010/main" val="9311845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txBox="1">
            <a:spLocks/>
          </p:cNvSpPr>
          <p:nvPr/>
        </p:nvSpPr>
        <p:spPr>
          <a:xfrm>
            <a:off x="457200" y="1429452"/>
            <a:ext cx="8229600" cy="5095892"/>
          </a:xfrm>
          <a:prstGeom prst="rect">
            <a:avLst/>
          </a:prstGeom>
        </p:spPr>
        <p:txBody>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ctr">
              <a:buFont typeface="Symbol" pitchFamily="18" charset="2"/>
              <a:buNone/>
            </a:pPr>
            <a:r>
              <a:rPr lang="ru-RU" dirty="0" smtClean="0">
                <a:solidFill>
                  <a:srgbClr val="4F2E05"/>
                </a:solidFill>
                <a:effectLst>
                  <a:outerShdw blurRad="38100" dist="38100" dir="2700000" algn="tl">
                    <a:srgbClr val="000000">
                      <a:alpha val="43137"/>
                    </a:srgbClr>
                  </a:outerShdw>
                </a:effectLst>
                <a:latin typeface="Times New Roman" pitchFamily="18" charset="0"/>
                <a:cs typeface="Times New Roman" pitchFamily="18" charset="0"/>
              </a:rPr>
              <a:t>XIII век</a:t>
            </a:r>
          </a:p>
          <a:p>
            <a:pPr marL="0" indent="0">
              <a:buNone/>
            </a:pPr>
            <a:r>
              <a:rPr lang="ru-RU" sz="4000" dirty="0" smtClean="0">
                <a:solidFill>
                  <a:srgbClr val="4F2E05"/>
                </a:solidFill>
                <a:latin typeface="Times New Roman" pitchFamily="18" charset="0"/>
                <a:cs typeface="Times New Roman" pitchFamily="18" charset="0"/>
              </a:rPr>
              <a:t>В России первые упоминания о коррупции, которая определялась  понятием  «мздоимство», исходят  из русских  летописей. </a:t>
            </a:r>
          </a:p>
          <a:p>
            <a:endParaRPr lang="ru-RU" dirty="0"/>
          </a:p>
        </p:txBody>
      </p:sp>
      <p:sp>
        <p:nvSpPr>
          <p:cNvPr id="3" name="Заголовок 2"/>
          <p:cNvSpPr txBox="1">
            <a:spLocks/>
          </p:cNvSpPr>
          <p:nvPr/>
        </p:nvSpPr>
        <p:spPr>
          <a:xfrm>
            <a:off x="457200" y="581744"/>
            <a:ext cx="8229600" cy="77627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ИСТОРИЯ  КОРРУПЦИИ</a:t>
            </a:r>
            <a:endParaRPr lang="ru-RU"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 name="Picture 2" descr="http://900igr.net/datai/mkhk/Kiev-arkhitektura/0006-010-Pismennost.jpg"/>
          <p:cNvPicPr>
            <a:picLocks noChangeAspect="1" noChangeArrowheads="1"/>
          </p:cNvPicPr>
          <p:nvPr/>
        </p:nvPicPr>
        <p:blipFill>
          <a:blip r:embed="rId2" cstate="print"/>
          <a:srcRect/>
          <a:stretch>
            <a:fillRect/>
          </a:stretch>
        </p:blipFill>
        <p:spPr bwMode="auto">
          <a:xfrm>
            <a:off x="6228184" y="3967378"/>
            <a:ext cx="1876420" cy="2528879"/>
          </a:xfrm>
          <a:prstGeom prst="rect">
            <a:avLst/>
          </a:prstGeom>
          <a:noFill/>
        </p:spPr>
      </p:pic>
    </p:spTree>
    <p:extLst>
      <p:ext uri="{BB962C8B-B14F-4D97-AF65-F5344CB8AC3E}">
        <p14:creationId xmlns:p14="http://schemas.microsoft.com/office/powerpoint/2010/main" val="39194092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3"/>
          <p:cNvSpPr txBox="1">
            <a:spLocks/>
          </p:cNvSpPr>
          <p:nvPr/>
        </p:nvSpPr>
        <p:spPr>
          <a:xfrm>
            <a:off x="457200" y="581744"/>
            <a:ext cx="8229600" cy="12192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ИСТОРИЯ  КОРРУПЦИИ</a:t>
            </a:r>
            <a:endParaRPr lang="ru-RU" dirty="0">
              <a:solidFill>
                <a:srgbClr val="FF0000"/>
              </a:solidFill>
            </a:endParaRPr>
          </a:p>
        </p:txBody>
      </p:sp>
      <p:pic>
        <p:nvPicPr>
          <p:cNvPr id="3" name="Picture 2" descr="http://cdn.dipity.com/uploads/events/f02af6e6b27947234667509d8ed219eb_1M.png"/>
          <p:cNvPicPr>
            <a:picLocks noChangeAspect="1" noChangeArrowheads="1"/>
          </p:cNvPicPr>
          <p:nvPr/>
        </p:nvPicPr>
        <p:blipFill>
          <a:blip r:embed="rId2" cstate="print"/>
          <a:stretch>
            <a:fillRect/>
          </a:stretch>
        </p:blipFill>
        <p:spPr bwMode="auto">
          <a:xfrm>
            <a:off x="723697" y="1953344"/>
            <a:ext cx="3526243" cy="4572000"/>
          </a:xfrm>
          <a:prstGeom prst="rect">
            <a:avLst/>
          </a:prstGeom>
          <a:noFill/>
        </p:spPr>
      </p:pic>
      <p:sp>
        <p:nvSpPr>
          <p:cNvPr id="4" name="Содержимое 5"/>
          <p:cNvSpPr txBox="1">
            <a:spLocks/>
          </p:cNvSpPr>
          <p:nvPr/>
        </p:nvSpPr>
        <p:spPr>
          <a:xfrm>
            <a:off x="4648200" y="1953344"/>
            <a:ext cx="4059936" cy="4572000"/>
          </a:xfrm>
          <a:prstGeom prst="rect">
            <a:avLst/>
          </a:prstGeom>
        </p:spPr>
        <p:txBody>
          <a:bodyPr>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ctr">
              <a:buFont typeface="Symbol" pitchFamily="18" charset="2"/>
              <a:buNone/>
            </a:pPr>
            <a:r>
              <a:rPr lang="ru-RU" sz="3200" dirty="0" smtClean="0">
                <a:solidFill>
                  <a:srgbClr val="4F2E05"/>
                </a:solidFill>
                <a:effectLst>
                  <a:outerShdw blurRad="38100" dist="38100" dir="2700000" algn="tl">
                    <a:srgbClr val="000000">
                      <a:alpha val="43137"/>
                    </a:srgbClr>
                  </a:outerShdw>
                </a:effectLst>
                <a:latin typeface="Times New Roman" pitchFamily="18" charset="0"/>
                <a:cs typeface="Times New Roman" pitchFamily="18" charset="0"/>
              </a:rPr>
              <a:t>XVIII век</a:t>
            </a:r>
          </a:p>
          <a:p>
            <a:pPr marL="0" indent="0">
              <a:buNone/>
            </a:pPr>
            <a:r>
              <a:rPr lang="ru-RU" sz="3200" dirty="0" smtClean="0">
                <a:solidFill>
                  <a:srgbClr val="4F2E05"/>
                </a:solidFill>
                <a:latin typeface="Times New Roman" pitchFamily="18" charset="0"/>
                <a:cs typeface="Times New Roman" pitchFamily="18" charset="0"/>
              </a:rPr>
              <a:t>При Петре I в России был широкий размах коррупции и одновременно жестокой борьбы с ней, вплоть до смертной казни.</a:t>
            </a:r>
          </a:p>
          <a:p>
            <a:endParaRPr lang="ru-RU" dirty="0"/>
          </a:p>
        </p:txBody>
      </p:sp>
    </p:spTree>
    <p:extLst>
      <p:ext uri="{BB962C8B-B14F-4D97-AF65-F5344CB8AC3E}">
        <p14:creationId xmlns:p14="http://schemas.microsoft.com/office/powerpoint/2010/main" val="3227146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3"/>
          <p:cNvSpPr txBox="1">
            <a:spLocks/>
          </p:cNvSpPr>
          <p:nvPr/>
        </p:nvSpPr>
        <p:spPr>
          <a:xfrm>
            <a:off x="457200" y="581744"/>
            <a:ext cx="8229600" cy="12192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ru-RU"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ИСТОРИЯ  КОРРУПЦИИ</a:t>
            </a:r>
            <a:endParaRPr lang="ru-RU" dirty="0">
              <a:solidFill>
                <a:srgbClr val="FF0000"/>
              </a:solidFill>
            </a:endParaRPr>
          </a:p>
        </p:txBody>
      </p:sp>
      <p:pic>
        <p:nvPicPr>
          <p:cNvPr id="3" name="Picture 2" descr="http://upload.wikimedia.org/wikipedia/commons/thumb/9/9e/%D0%9E%D0%B1%D0%BB%D0%BE%D0%B6%D0%BA%D0%B0_%D0%9A%D0%BE%D0%BD%D1%81%D1%82%D0%B8%D1%82%D1%83%D1%86%D0%B8%D0%B8_%D0%A0%D0%A1%D0%A4%D0%A1%D0%A0_1918_%D0%B3%D0%BE%D0%B4%D0%B0.jpg/411px-%D0%9E%D0%B1%D0%BB%D0%BE%D0%B6%D0%BA%D0%B0_%D0%9A%D0%BE%D0%BD%D1%81%D1%82%D0%B8%D1%82%D1%83%D1%86%D0%B8%D0%B8_%D0%A0%D0%A1%D0%A4%D0%A1%D0%A0_1918_%D0%B3%D0%BE%D0%B4%D0%B0.jpg"/>
          <p:cNvPicPr>
            <a:picLocks noChangeAspect="1" noChangeArrowheads="1"/>
          </p:cNvPicPr>
          <p:nvPr/>
        </p:nvPicPr>
        <p:blipFill>
          <a:blip r:embed="rId2" cstate="print"/>
          <a:srcRect/>
          <a:stretch>
            <a:fillRect/>
          </a:stretch>
        </p:blipFill>
        <p:spPr bwMode="auto">
          <a:xfrm>
            <a:off x="920908" y="1953344"/>
            <a:ext cx="3508215" cy="4572000"/>
          </a:xfrm>
          <a:prstGeom prst="rect">
            <a:avLst/>
          </a:prstGeom>
          <a:noFill/>
        </p:spPr>
      </p:pic>
      <p:sp>
        <p:nvSpPr>
          <p:cNvPr id="4" name="Содержимое 5"/>
          <p:cNvSpPr txBox="1">
            <a:spLocks/>
          </p:cNvSpPr>
          <p:nvPr/>
        </p:nvSpPr>
        <p:spPr>
          <a:xfrm>
            <a:off x="4648200" y="1953344"/>
            <a:ext cx="4059936" cy="4572000"/>
          </a:xfrm>
          <a:prstGeom prst="rect">
            <a:avLst/>
          </a:prstGeom>
        </p:spPr>
        <p:txBody>
          <a:bodyPr>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ctr">
              <a:buFont typeface="Symbol" pitchFamily="18" charset="2"/>
              <a:buNone/>
            </a:pPr>
            <a:r>
              <a:rPr lang="ru-RU" sz="3200" dirty="0" smtClean="0">
                <a:solidFill>
                  <a:srgbClr val="4F2E05"/>
                </a:solidFill>
                <a:effectLst>
                  <a:outerShdw blurRad="38100" dist="38100" dir="2700000" algn="tl">
                    <a:srgbClr val="000000">
                      <a:alpha val="43137"/>
                    </a:srgbClr>
                  </a:outerShdw>
                </a:effectLst>
                <a:latin typeface="Times New Roman" pitchFamily="18" charset="0"/>
                <a:cs typeface="Times New Roman" pitchFamily="18" charset="0"/>
              </a:rPr>
              <a:t>1918 г.</a:t>
            </a:r>
          </a:p>
          <a:p>
            <a:pPr marL="0" indent="0">
              <a:buNone/>
            </a:pPr>
            <a:r>
              <a:rPr lang="ru-RU" sz="3600" dirty="0" smtClean="0">
                <a:solidFill>
                  <a:srgbClr val="4F2E05"/>
                </a:solidFill>
                <a:latin typeface="Times New Roman" pitchFamily="18" charset="0"/>
                <a:cs typeface="Times New Roman" pitchFamily="18" charset="0"/>
              </a:rPr>
              <a:t>По декрету о взяточничестве полагалось тюремное заключение на 5 лет с конфискацией имущества.</a:t>
            </a:r>
          </a:p>
          <a:p>
            <a:endParaRPr lang="ru-RU" dirty="0"/>
          </a:p>
        </p:txBody>
      </p:sp>
    </p:spTree>
    <p:extLst>
      <p:ext uri="{BB962C8B-B14F-4D97-AF65-F5344CB8AC3E}">
        <p14:creationId xmlns:p14="http://schemas.microsoft.com/office/powerpoint/2010/main" val="1930222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4282" y="4166487"/>
            <a:ext cx="4214842" cy="2492990"/>
          </a:xfrm>
          <a:prstGeom prst="rect">
            <a:avLst/>
          </a:prstGeom>
        </p:spPr>
        <p:txBody>
          <a:bodyPr wrap="square">
            <a:spAutoFit/>
          </a:bodyPr>
          <a:lstStyle/>
          <a:p>
            <a:r>
              <a:rPr lang="ru-RU" sz="2800" dirty="0">
                <a:solidFill>
                  <a:srgbClr val="002060"/>
                </a:solidFill>
                <a:latin typeface="Times New Roman" pitchFamily="18" charset="0"/>
                <a:cs typeface="Times New Roman" pitchFamily="18" charset="0"/>
              </a:rPr>
              <a:t>Владимир </a:t>
            </a:r>
            <a:r>
              <a:rPr lang="ru-RU" sz="2800" dirty="0" smtClean="0">
                <a:solidFill>
                  <a:srgbClr val="002060"/>
                </a:solidFill>
                <a:latin typeface="Times New Roman" pitchFamily="18" charset="0"/>
                <a:cs typeface="Times New Roman" pitchFamily="18" charset="0"/>
              </a:rPr>
              <a:t>Путин: </a:t>
            </a:r>
            <a:r>
              <a:rPr lang="ru-RU" sz="3200" dirty="0">
                <a:solidFill>
                  <a:srgbClr val="4F2E05"/>
                </a:solidFill>
                <a:latin typeface="Times New Roman" pitchFamily="18" charset="0"/>
                <a:cs typeface="Times New Roman" pitchFamily="18" charset="0"/>
              </a:rPr>
              <a:t>«Коррупция деморализует общество, разлагает власть и госаппарат».</a:t>
            </a:r>
          </a:p>
        </p:txBody>
      </p:sp>
      <p:sp>
        <p:nvSpPr>
          <p:cNvPr id="3" name="Прямоугольник 2"/>
          <p:cNvSpPr/>
          <p:nvPr/>
        </p:nvSpPr>
        <p:spPr>
          <a:xfrm>
            <a:off x="4643438" y="4237925"/>
            <a:ext cx="4286280" cy="2492990"/>
          </a:xfrm>
          <a:prstGeom prst="rect">
            <a:avLst/>
          </a:prstGeom>
        </p:spPr>
        <p:txBody>
          <a:bodyPr wrap="square">
            <a:spAutoFit/>
          </a:bodyPr>
          <a:lstStyle/>
          <a:p>
            <a:r>
              <a:rPr lang="ru-RU" sz="2800" dirty="0">
                <a:solidFill>
                  <a:srgbClr val="002060"/>
                </a:solidFill>
                <a:latin typeface="Times New Roman" pitchFamily="18" charset="0"/>
                <a:cs typeface="Times New Roman" pitchFamily="18" charset="0"/>
              </a:rPr>
              <a:t>Дмитрий </a:t>
            </a:r>
            <a:r>
              <a:rPr lang="ru-RU" sz="2800" dirty="0" smtClean="0">
                <a:solidFill>
                  <a:srgbClr val="002060"/>
                </a:solidFill>
                <a:latin typeface="Times New Roman" pitchFamily="18" charset="0"/>
                <a:cs typeface="Times New Roman" pitchFamily="18" charset="0"/>
              </a:rPr>
              <a:t>Медведев:</a:t>
            </a:r>
            <a:r>
              <a:rPr lang="ru-RU" sz="2800" dirty="0">
                <a:solidFill>
                  <a:srgbClr val="002060"/>
                </a:solidFill>
                <a:latin typeface="Times New Roman" pitchFamily="18" charset="0"/>
                <a:cs typeface="Times New Roman" pitchFamily="18" charset="0"/>
              </a:rPr>
              <a:t/>
            </a:r>
            <a:br>
              <a:rPr lang="ru-RU" sz="2800" dirty="0">
                <a:solidFill>
                  <a:srgbClr val="002060"/>
                </a:solidFill>
                <a:latin typeface="Times New Roman" pitchFamily="18" charset="0"/>
                <a:cs typeface="Times New Roman" pitchFamily="18" charset="0"/>
              </a:rPr>
            </a:br>
            <a:r>
              <a:rPr lang="ru-RU" sz="2400" dirty="0" smtClean="0">
                <a:solidFill>
                  <a:srgbClr val="4F2E05"/>
                </a:solidFill>
                <a:latin typeface="Times New Roman" pitchFamily="18" charset="0"/>
                <a:cs typeface="Times New Roman" pitchFamily="18" charset="0"/>
              </a:rPr>
              <a:t> </a:t>
            </a:r>
            <a:r>
              <a:rPr lang="ru-RU" sz="3200" dirty="0">
                <a:solidFill>
                  <a:srgbClr val="4F2E05"/>
                </a:solidFill>
                <a:latin typeface="Times New Roman" pitchFamily="18" charset="0"/>
                <a:cs typeface="Times New Roman" pitchFamily="18" charset="0"/>
              </a:rPr>
              <a:t>«Хватит ждать! Коррупция превратилась в системную проблему».</a:t>
            </a:r>
          </a:p>
        </p:txBody>
      </p:sp>
      <p:pic>
        <p:nvPicPr>
          <p:cNvPr id="4" name="Picture 2" descr="http://altai-rep.er.ru/media/userdata/news/2013/06/14/7a046cfef78226bff81751932b04576a_2.jpg"/>
          <p:cNvPicPr>
            <a:picLocks noChangeAspect="1" noChangeArrowheads="1"/>
          </p:cNvPicPr>
          <p:nvPr/>
        </p:nvPicPr>
        <p:blipFill>
          <a:blip r:embed="rId2" cstate="print"/>
          <a:srcRect/>
          <a:stretch>
            <a:fillRect/>
          </a:stretch>
        </p:blipFill>
        <p:spPr bwMode="auto">
          <a:xfrm>
            <a:off x="214282" y="836712"/>
            <a:ext cx="4141694" cy="3286147"/>
          </a:xfrm>
          <a:prstGeom prst="rect">
            <a:avLst/>
          </a:prstGeom>
          <a:noFill/>
        </p:spPr>
      </p:pic>
      <p:pic>
        <p:nvPicPr>
          <p:cNvPr id="5" name="Picture 4" descr="http://www.d-a-medvedev.ru/img/photos/1.jpg"/>
          <p:cNvPicPr>
            <a:picLocks noChangeAspect="1" noChangeArrowheads="1"/>
          </p:cNvPicPr>
          <p:nvPr/>
        </p:nvPicPr>
        <p:blipFill>
          <a:blip r:embed="rId3" cstate="print"/>
          <a:srcRect/>
          <a:stretch>
            <a:fillRect/>
          </a:stretch>
        </p:blipFill>
        <p:spPr bwMode="auto">
          <a:xfrm>
            <a:off x="4716016" y="836712"/>
            <a:ext cx="4213702" cy="3286147"/>
          </a:xfrm>
          <a:prstGeom prst="rect">
            <a:avLst/>
          </a:prstGeom>
          <a:noFill/>
        </p:spPr>
      </p:pic>
    </p:spTree>
    <p:extLst>
      <p:ext uri="{BB962C8B-B14F-4D97-AF65-F5344CB8AC3E}">
        <p14:creationId xmlns:p14="http://schemas.microsoft.com/office/powerpoint/2010/main" val="2447773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830997"/>
          </a:xfrm>
          <a:prstGeom prst="rect">
            <a:avLst/>
          </a:prstGeom>
        </p:spPr>
        <p:txBody>
          <a:bodyPr wrap="square">
            <a:spAutoFit/>
          </a:bodyPr>
          <a:lstStyle/>
          <a:p>
            <a:pPr algn="ctr"/>
            <a:r>
              <a:rPr lang="ru-RU" sz="2400" dirty="0" smtClean="0">
                <a:solidFill>
                  <a:srgbClr val="FF0000"/>
                </a:solidFill>
                <a:effectLst>
                  <a:outerShdw blurRad="38100" dist="38100" dir="2700000" algn="tl">
                    <a:srgbClr val="000000">
                      <a:alpha val="43137"/>
                    </a:srgbClr>
                  </a:outerShdw>
                </a:effectLst>
              </a:rPr>
              <a:t>Международный день борьбы с коррупцией</a:t>
            </a:r>
          </a:p>
          <a:p>
            <a:pPr algn="ctr"/>
            <a:r>
              <a:rPr lang="ru-RU" sz="2400" dirty="0" smtClean="0">
                <a:solidFill>
                  <a:srgbClr val="FF0000"/>
                </a:solidFill>
                <a:effectLst>
                  <a:outerShdw blurRad="38100" dist="38100" dir="2700000" algn="tl">
                    <a:srgbClr val="000000">
                      <a:alpha val="43137"/>
                    </a:srgbClr>
                  </a:outerShdw>
                </a:effectLst>
              </a:rPr>
              <a:t>9 декабря </a:t>
            </a:r>
            <a:endParaRPr lang="ru-RU" sz="2400"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13284" y="1700808"/>
            <a:ext cx="8424936" cy="4446181"/>
          </a:xfrm>
          <a:prstGeom prst="rect">
            <a:avLst/>
          </a:prstGeom>
          <a:solidFill>
            <a:schemeClr val="bg2"/>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a:solidFill>
                  <a:srgbClr val="FF0000"/>
                </a:solidFill>
              </a:rPr>
              <a:t>Коррупция</a:t>
            </a:r>
            <a:r>
              <a:rPr lang="ru-RU" sz="2200" b="1" dirty="0">
                <a:solidFill>
                  <a:schemeClr val="tx1"/>
                </a:solidFill>
              </a:rPr>
              <a:t> </a:t>
            </a:r>
            <a:r>
              <a:rPr lang="ru-RU" sz="2200" b="1" dirty="0">
                <a:solidFill>
                  <a:schemeClr val="bg2">
                    <a:lumMod val="25000"/>
                  </a:schemeClr>
                </a:solidFill>
              </a:rPr>
              <a:t>- злоупотребление служебным положением, дача взятки, получение взятки, злоупотребление полномочиями, коммерческий подкуп либо иное незаконное использование физическим лицом своего должностного положения вопреки законным интересам общества и государства в целях получения выгоды в виде денег, ценностей, иного имущества или услуг имущественного характера, иных имущественных прав для себя или для третьих лиц либо незаконное предоставление такой выгоды указанному лицу другими физическими лицами. Коррупцией также является совершение перечисленных деяний от имени или в интересах юридического лица </a:t>
            </a:r>
            <a:endParaRPr lang="ru-RU" sz="2200" b="1" dirty="0" smtClean="0">
              <a:solidFill>
                <a:schemeClr val="bg2">
                  <a:lumMod val="25000"/>
                </a:schemeClr>
              </a:solidFill>
            </a:endParaRPr>
          </a:p>
          <a:p>
            <a:pPr algn="ctr"/>
            <a:r>
              <a:rPr lang="ru-RU" sz="2200" b="1" dirty="0" smtClean="0">
                <a:solidFill>
                  <a:srgbClr val="FF0000"/>
                </a:solidFill>
              </a:rPr>
              <a:t>пункт</a:t>
            </a:r>
            <a:r>
              <a:rPr lang="ru-RU" sz="2200" b="1" dirty="0">
                <a:solidFill>
                  <a:srgbClr val="FF0000"/>
                </a:solidFill>
              </a:rPr>
              <a:t> 1 статьи 1 Федерального закона от 25 декабря 2008 г. № 273-ФЗ «О противодействии коррупции</a:t>
            </a:r>
            <a:r>
              <a:rPr lang="ru-RU" sz="2200" b="1" dirty="0" smtClean="0">
                <a:solidFill>
                  <a:srgbClr val="FF0000"/>
                </a:solidFill>
              </a:rPr>
              <a:t>»</a:t>
            </a:r>
            <a:endParaRPr lang="ru-RU" sz="2200" b="1" dirty="0">
              <a:solidFill>
                <a:srgbClr val="FF0000"/>
              </a:solidFill>
            </a:endParaRPr>
          </a:p>
        </p:txBody>
      </p:sp>
    </p:spTree>
    <p:extLst>
      <p:ext uri="{BB962C8B-B14F-4D97-AF65-F5344CB8AC3E}">
        <p14:creationId xmlns:p14="http://schemas.microsoft.com/office/powerpoint/2010/main" val="11379348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830997"/>
          </a:xfrm>
          <a:prstGeom prst="rect">
            <a:avLst/>
          </a:prstGeom>
        </p:spPr>
        <p:txBody>
          <a:bodyPr wrap="square">
            <a:spAutoFit/>
          </a:bodyPr>
          <a:lstStyle/>
          <a:p>
            <a:pPr algn="ctr"/>
            <a:r>
              <a:rPr lang="ru-RU" sz="2400" dirty="0" smtClean="0">
                <a:solidFill>
                  <a:srgbClr val="FF0000"/>
                </a:solidFill>
                <a:effectLst>
                  <a:outerShdw blurRad="38100" dist="38100" dir="2700000" algn="tl">
                    <a:srgbClr val="000000">
                      <a:alpha val="43137"/>
                    </a:srgbClr>
                  </a:outerShdw>
                </a:effectLst>
              </a:rPr>
              <a:t>Международный день борьбы с коррупцией</a:t>
            </a:r>
          </a:p>
          <a:p>
            <a:pPr algn="ctr"/>
            <a:r>
              <a:rPr lang="ru-RU" sz="2400" dirty="0" smtClean="0">
                <a:solidFill>
                  <a:srgbClr val="FF0000"/>
                </a:solidFill>
                <a:effectLst>
                  <a:outerShdw blurRad="38100" dist="38100" dir="2700000" algn="tl">
                    <a:srgbClr val="000000">
                      <a:alpha val="43137"/>
                    </a:srgbClr>
                  </a:outerShdw>
                </a:effectLst>
              </a:rPr>
              <a:t>9 декабря </a:t>
            </a:r>
            <a:endParaRPr lang="ru-RU" sz="2400"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13284" y="1477392"/>
            <a:ext cx="8424936" cy="5119960"/>
          </a:xfrm>
          <a:prstGeom prst="rect">
            <a:avLst/>
          </a:prstGeom>
          <a:solidFill>
            <a:schemeClr val="bg2"/>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just"/>
            <a:r>
              <a:rPr lang="ru-RU" sz="2200" b="1" dirty="0" smtClean="0">
                <a:solidFill>
                  <a:srgbClr val="FF0000"/>
                </a:solidFill>
              </a:rPr>
              <a:t>Противодействие </a:t>
            </a:r>
            <a:r>
              <a:rPr lang="ru-RU" sz="2200" b="1" dirty="0">
                <a:solidFill>
                  <a:srgbClr val="FF0000"/>
                </a:solidFill>
              </a:rPr>
              <a:t>коррупции </a:t>
            </a:r>
            <a:r>
              <a:rPr lang="ru-RU" sz="2200" b="1" dirty="0">
                <a:solidFill>
                  <a:schemeClr val="bg2">
                    <a:lumMod val="25000"/>
                  </a:schemeClr>
                </a:solidFill>
              </a:rPr>
              <a:t>- деятельность федеральных органов государственной власти, органов государственной власти субъектов Российской Федерации, органов местного самоуправления, институтов гражданского общества, организаций и физических лиц в пределах их полномочий </a:t>
            </a:r>
            <a:r>
              <a:rPr lang="ru-RU" sz="2200" b="1" dirty="0" smtClean="0">
                <a:solidFill>
                  <a:schemeClr val="bg2">
                    <a:lumMod val="25000"/>
                  </a:schemeClr>
                </a:solidFill>
              </a:rPr>
              <a:t>:</a:t>
            </a:r>
            <a:endParaRPr lang="ru-RU" sz="2200" b="1" dirty="0">
              <a:solidFill>
                <a:schemeClr val="bg2">
                  <a:lumMod val="25000"/>
                </a:schemeClr>
              </a:solidFill>
            </a:endParaRPr>
          </a:p>
          <a:p>
            <a:r>
              <a:rPr lang="ru-RU" sz="2200" b="1" dirty="0">
                <a:solidFill>
                  <a:schemeClr val="bg2">
                    <a:lumMod val="25000"/>
                  </a:schemeClr>
                </a:solidFill>
              </a:rPr>
              <a:t>а) по предупреждению коррупции, в том числе по выявлению и последующему устранению причин коррупции (профилактика коррупции);</a:t>
            </a:r>
          </a:p>
          <a:p>
            <a:r>
              <a:rPr lang="ru-RU" sz="2200" b="1" dirty="0">
                <a:solidFill>
                  <a:schemeClr val="bg2">
                    <a:lumMod val="25000"/>
                  </a:schemeClr>
                </a:solidFill>
              </a:rPr>
              <a:t>б) по выявлению, предупреждению, пресечению, раскрытию и расследованию коррупционных правонарушений (борьба с коррупцией);</a:t>
            </a:r>
          </a:p>
          <a:p>
            <a:r>
              <a:rPr lang="ru-RU" sz="2200" b="1" dirty="0">
                <a:solidFill>
                  <a:schemeClr val="bg2">
                    <a:lumMod val="25000"/>
                  </a:schemeClr>
                </a:solidFill>
              </a:rPr>
              <a:t>в) по минимизации и (или) ликвидации последствий коррупционных правонарушений</a:t>
            </a:r>
            <a:r>
              <a:rPr lang="ru-RU" sz="2200" b="1" dirty="0" smtClean="0">
                <a:solidFill>
                  <a:schemeClr val="bg2">
                    <a:lumMod val="25000"/>
                  </a:schemeClr>
                </a:solidFill>
              </a:rPr>
              <a:t>.</a:t>
            </a:r>
          </a:p>
          <a:p>
            <a:pPr algn="ctr"/>
            <a:r>
              <a:rPr lang="ru-RU" sz="2200" b="1" dirty="0" smtClean="0">
                <a:solidFill>
                  <a:srgbClr val="FF0000"/>
                </a:solidFill>
              </a:rPr>
              <a:t>пункт</a:t>
            </a:r>
            <a:r>
              <a:rPr lang="ru-RU" sz="2200" b="1" dirty="0">
                <a:solidFill>
                  <a:srgbClr val="FF0000"/>
                </a:solidFill>
              </a:rPr>
              <a:t> 2 статьи 1 Федерального закона от 25 декабря 2008 г. № 273-ФЗ «О противодействии коррупции</a:t>
            </a:r>
            <a:r>
              <a:rPr lang="ru-RU" sz="2200" b="1" dirty="0" smtClean="0">
                <a:solidFill>
                  <a:srgbClr val="FF0000"/>
                </a:solidFill>
              </a:rPr>
              <a:t>»</a:t>
            </a:r>
            <a:endParaRPr lang="ru-RU" sz="2200" b="1" dirty="0">
              <a:solidFill>
                <a:srgbClr val="FF0000"/>
              </a:solidFill>
              <a:effectLst/>
            </a:endParaRPr>
          </a:p>
        </p:txBody>
      </p:sp>
    </p:spTree>
    <p:extLst>
      <p:ext uri="{BB962C8B-B14F-4D97-AF65-F5344CB8AC3E}">
        <p14:creationId xmlns:p14="http://schemas.microsoft.com/office/powerpoint/2010/main" val="13851813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830997"/>
          </a:xfrm>
          <a:prstGeom prst="rect">
            <a:avLst/>
          </a:prstGeom>
        </p:spPr>
        <p:txBody>
          <a:bodyPr wrap="square">
            <a:spAutoFit/>
          </a:bodyPr>
          <a:lstStyle/>
          <a:p>
            <a:pPr algn="ctr"/>
            <a:r>
              <a:rPr lang="ru-RU" sz="2400" dirty="0" smtClean="0">
                <a:solidFill>
                  <a:srgbClr val="FF0000"/>
                </a:solidFill>
                <a:effectLst>
                  <a:outerShdw blurRad="38100" dist="38100" dir="2700000" algn="tl">
                    <a:srgbClr val="000000">
                      <a:alpha val="43137"/>
                    </a:srgbClr>
                  </a:outerShdw>
                </a:effectLst>
              </a:rPr>
              <a:t>Международный день борьбы с коррупцией</a:t>
            </a:r>
          </a:p>
          <a:p>
            <a:pPr algn="ctr"/>
            <a:r>
              <a:rPr lang="ru-RU" sz="2400" dirty="0" smtClean="0">
                <a:solidFill>
                  <a:srgbClr val="FF0000"/>
                </a:solidFill>
                <a:effectLst>
                  <a:outerShdw blurRad="38100" dist="38100" dir="2700000" algn="tl">
                    <a:srgbClr val="000000">
                      <a:alpha val="43137"/>
                    </a:srgbClr>
                  </a:outerShdw>
                </a:effectLst>
              </a:rPr>
              <a:t>9 декабря </a:t>
            </a:r>
            <a:endParaRPr lang="ru-RU" sz="2400"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13284" y="1700808"/>
            <a:ext cx="8424936" cy="4446181"/>
          </a:xfrm>
          <a:prstGeom prst="rect">
            <a:avLst/>
          </a:prstGeom>
          <a:solidFill>
            <a:schemeClr val="bg2"/>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rgbClr val="FF0000"/>
                </a:solidFill>
              </a:rPr>
              <a:t>Взятка</a:t>
            </a:r>
            <a:r>
              <a:rPr lang="ru-RU" sz="2400" dirty="0">
                <a:solidFill>
                  <a:schemeClr val="tx1"/>
                </a:solidFill>
              </a:rPr>
              <a:t> </a:t>
            </a:r>
            <a:r>
              <a:rPr lang="ru-RU" sz="2400" b="1" dirty="0">
                <a:solidFill>
                  <a:schemeClr val="bg2">
                    <a:lumMod val="25000"/>
                  </a:schemeClr>
                </a:solidFill>
              </a:rPr>
              <a:t>- получение должностным лицом, иностранным должностным лицом либо должностным лицом публичной международной организации лично или через посредника денег, ценных бумаг, иного имущества либо в виде незаконных оказания ему услуг имущественного характера, предоставления иных имущественных прав за совершение действий (бездействие) в пользу взяткодателя или представляемых им лиц, если такие действия (бездействие) входят в служебные полномочия должностного лица либо если оно в силу должностного положения может способствовать таким действиям (бездействию), а равно за общее покровительство или попустительство по службе.</a:t>
            </a:r>
            <a:endParaRPr lang="ru-RU" sz="2400" b="1" dirty="0">
              <a:solidFill>
                <a:schemeClr val="bg2">
                  <a:lumMod val="25000"/>
                </a:schemeClr>
              </a:solidFill>
              <a:effectLst/>
            </a:endParaRPr>
          </a:p>
        </p:txBody>
      </p:sp>
    </p:spTree>
    <p:extLst>
      <p:ext uri="{BB962C8B-B14F-4D97-AF65-F5344CB8AC3E}">
        <p14:creationId xmlns:p14="http://schemas.microsoft.com/office/powerpoint/2010/main" val="35876903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17903" y="621849"/>
            <a:ext cx="9036496" cy="969496"/>
          </a:xfrm>
          <a:prstGeom prst="rect">
            <a:avLst/>
          </a:prstGeom>
        </p:spPr>
        <p:txBody>
          <a:bodyPr wrap="square">
            <a:spAutoFit/>
          </a:bodyPr>
          <a:lstStyle/>
          <a:p>
            <a:pPr algn="ctr">
              <a:spcAft>
                <a:spcPts val="600"/>
              </a:spcAft>
            </a:pPr>
            <a:r>
              <a:rPr lang="ru-RU" sz="2600" b="1" dirty="0" smtClean="0">
                <a:solidFill>
                  <a:srgbClr val="FF0000"/>
                </a:solidFill>
                <a:effectLst>
                  <a:outerShdw blurRad="38100" dist="38100" dir="2700000" algn="tl">
                    <a:srgbClr val="000000">
                      <a:alpha val="43137"/>
                    </a:srgbClr>
                  </a:outerShdw>
                </a:effectLst>
              </a:rPr>
              <a:t>Ограничения, </a:t>
            </a:r>
            <a:r>
              <a:rPr lang="ru-RU" sz="2600" b="1" dirty="0">
                <a:solidFill>
                  <a:srgbClr val="FF0000"/>
                </a:solidFill>
                <a:effectLst>
                  <a:outerShdw blurRad="38100" dist="38100" dir="2700000" algn="tl">
                    <a:srgbClr val="000000">
                      <a:alpha val="43137"/>
                    </a:srgbClr>
                  </a:outerShdw>
                </a:effectLst>
              </a:rPr>
              <a:t>связанные </a:t>
            </a:r>
            <a:endParaRPr lang="ru-RU" sz="2600" b="1" dirty="0" smtClean="0">
              <a:solidFill>
                <a:srgbClr val="FF0000"/>
              </a:solidFill>
              <a:effectLst>
                <a:outerShdw blurRad="38100" dist="38100" dir="2700000" algn="tl">
                  <a:srgbClr val="000000">
                    <a:alpha val="43137"/>
                  </a:srgbClr>
                </a:outerShdw>
              </a:effectLst>
            </a:endParaRPr>
          </a:p>
          <a:p>
            <a:pPr algn="ctr">
              <a:spcAft>
                <a:spcPts val="600"/>
              </a:spcAft>
            </a:pPr>
            <a:r>
              <a:rPr lang="ru-RU" sz="2600" b="1" dirty="0" smtClean="0">
                <a:solidFill>
                  <a:srgbClr val="FF0000"/>
                </a:solidFill>
                <a:effectLst>
                  <a:outerShdw blurRad="38100" dist="38100" dir="2700000" algn="tl">
                    <a:srgbClr val="000000">
                      <a:alpha val="43137"/>
                    </a:srgbClr>
                  </a:outerShdw>
                </a:effectLst>
              </a:rPr>
              <a:t>с </a:t>
            </a:r>
            <a:r>
              <a:rPr lang="ru-RU" sz="2600" b="1" dirty="0">
                <a:solidFill>
                  <a:srgbClr val="FF0000"/>
                </a:solidFill>
                <a:effectLst>
                  <a:outerShdw blurRad="38100" dist="38100" dir="2700000" algn="tl">
                    <a:srgbClr val="000000">
                      <a:alpha val="43137"/>
                    </a:srgbClr>
                  </a:outerShdw>
                </a:effectLst>
              </a:rPr>
              <a:t>государственной гражданской службой</a:t>
            </a:r>
            <a:endParaRPr lang="ru-RU" sz="2600"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611560" y="2276872"/>
            <a:ext cx="7920880" cy="3528392"/>
          </a:xfrm>
          <a:prstGeom prst="rect">
            <a:avLst/>
          </a:prstGeom>
          <a:solidFill>
            <a:schemeClr val="accent6">
              <a:lumMod val="20000"/>
              <a:lumOff val="80000"/>
            </a:schemeClr>
          </a:solidFill>
          <a:ln>
            <a:solidFill>
              <a:schemeClr val="bg2">
                <a:lumMod val="25000"/>
              </a:schemeClr>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chemeClr val="bg2">
                    <a:lumMod val="25000"/>
                  </a:schemeClr>
                </a:solidFill>
              </a:rPr>
              <a:t>Гражданский служащий </a:t>
            </a:r>
            <a:endParaRPr lang="ru-RU" sz="2800" b="1" dirty="0" smtClean="0">
              <a:solidFill>
                <a:schemeClr val="bg2">
                  <a:lumMod val="25000"/>
                </a:schemeClr>
              </a:solidFill>
            </a:endParaRPr>
          </a:p>
          <a:p>
            <a:pPr algn="ctr"/>
            <a:r>
              <a:rPr lang="ru-RU" sz="2800" b="1" dirty="0" smtClean="0">
                <a:solidFill>
                  <a:schemeClr val="bg2">
                    <a:lumMod val="25000"/>
                  </a:schemeClr>
                </a:solidFill>
              </a:rPr>
              <a:t>не </a:t>
            </a:r>
            <a:r>
              <a:rPr lang="ru-RU" sz="2800" b="1" dirty="0">
                <a:solidFill>
                  <a:schemeClr val="bg2">
                    <a:lumMod val="25000"/>
                  </a:schemeClr>
                </a:solidFill>
              </a:rPr>
              <a:t>может находиться на гражданской службе </a:t>
            </a:r>
            <a:endParaRPr lang="ru-RU" sz="2800" b="1" dirty="0" smtClean="0">
              <a:solidFill>
                <a:schemeClr val="bg2">
                  <a:lumMod val="25000"/>
                </a:schemeClr>
              </a:solidFill>
            </a:endParaRPr>
          </a:p>
          <a:p>
            <a:pPr algn="ctr"/>
            <a:r>
              <a:rPr lang="ru-RU" sz="2800" b="1" dirty="0" smtClean="0">
                <a:solidFill>
                  <a:schemeClr val="bg2">
                    <a:lumMod val="25000"/>
                  </a:schemeClr>
                </a:solidFill>
              </a:rPr>
              <a:t>в </a:t>
            </a:r>
            <a:r>
              <a:rPr lang="ru-RU" sz="2800" b="1" dirty="0">
                <a:solidFill>
                  <a:schemeClr val="bg2">
                    <a:lumMod val="25000"/>
                  </a:schemeClr>
                </a:solidFill>
              </a:rPr>
              <a:t>случае </a:t>
            </a:r>
            <a:r>
              <a:rPr lang="ru-RU" sz="2800" b="1" dirty="0" smtClean="0">
                <a:solidFill>
                  <a:schemeClr val="bg2">
                    <a:lumMod val="25000"/>
                  </a:schemeClr>
                </a:solidFill>
              </a:rPr>
              <a:t> несоблюдения </a:t>
            </a:r>
            <a:r>
              <a:rPr lang="ru-RU" sz="2800" b="1" dirty="0">
                <a:solidFill>
                  <a:schemeClr val="bg2">
                    <a:lumMod val="25000"/>
                  </a:schemeClr>
                </a:solidFill>
              </a:rPr>
              <a:t>ограничений, установленных </a:t>
            </a:r>
            <a:r>
              <a:rPr lang="ru-RU" sz="2800" b="1" u="sng" dirty="0">
                <a:solidFill>
                  <a:srgbClr val="FF0000"/>
                </a:solidFill>
                <a:effectLst>
                  <a:outerShdw blurRad="38100" dist="38100" dir="2700000" algn="tl">
                    <a:srgbClr val="000000">
                      <a:alpha val="43137"/>
                    </a:srgbClr>
                  </a:outerShdw>
                </a:effectLst>
              </a:rPr>
              <a:t>статьей 16 </a:t>
            </a:r>
            <a:endParaRPr lang="ru-RU" sz="2800" b="1" u="sng" dirty="0" smtClean="0">
              <a:solidFill>
                <a:srgbClr val="FF0000"/>
              </a:solidFill>
              <a:effectLst>
                <a:outerShdw blurRad="38100" dist="38100" dir="2700000" algn="tl">
                  <a:srgbClr val="000000">
                    <a:alpha val="43137"/>
                  </a:srgbClr>
                </a:outerShdw>
              </a:effectLst>
            </a:endParaRPr>
          </a:p>
          <a:p>
            <a:pPr algn="ctr"/>
            <a:r>
              <a:rPr lang="ru-RU" sz="2800" b="1" dirty="0" smtClean="0">
                <a:solidFill>
                  <a:srgbClr val="FF0000"/>
                </a:solidFill>
              </a:rPr>
              <a:t>Федерального </a:t>
            </a:r>
            <a:r>
              <a:rPr lang="ru-RU" sz="2800" b="1" dirty="0">
                <a:solidFill>
                  <a:srgbClr val="FF0000"/>
                </a:solidFill>
              </a:rPr>
              <a:t>закона от 27 июля 2004 года </a:t>
            </a:r>
            <a:endParaRPr lang="ru-RU" sz="2800" b="1" dirty="0" smtClean="0">
              <a:solidFill>
                <a:srgbClr val="FF0000"/>
              </a:solidFill>
            </a:endParaRPr>
          </a:p>
          <a:p>
            <a:pPr algn="ctr"/>
            <a:r>
              <a:rPr lang="ru-RU" sz="2800" b="1" dirty="0" smtClean="0">
                <a:solidFill>
                  <a:srgbClr val="FF0000"/>
                </a:solidFill>
              </a:rPr>
              <a:t>№ </a:t>
            </a:r>
            <a:r>
              <a:rPr lang="ru-RU" sz="2800" b="1" dirty="0">
                <a:solidFill>
                  <a:srgbClr val="FF0000"/>
                </a:solidFill>
              </a:rPr>
              <a:t>79-ФЗ </a:t>
            </a:r>
            <a:endParaRPr lang="ru-RU" sz="2800" b="1" dirty="0" smtClean="0">
              <a:solidFill>
                <a:srgbClr val="FF0000"/>
              </a:solidFill>
            </a:endParaRPr>
          </a:p>
          <a:p>
            <a:pPr algn="ctr"/>
            <a:r>
              <a:rPr lang="ru-RU" sz="2800" b="1" dirty="0" smtClean="0">
                <a:solidFill>
                  <a:schemeClr val="bg2">
                    <a:lumMod val="25000"/>
                  </a:schemeClr>
                </a:solidFill>
              </a:rPr>
              <a:t>«</a:t>
            </a:r>
            <a:r>
              <a:rPr lang="ru-RU" sz="2800" b="1" dirty="0">
                <a:solidFill>
                  <a:schemeClr val="bg2">
                    <a:lumMod val="25000"/>
                  </a:schemeClr>
                </a:solidFill>
              </a:rPr>
              <a:t>О государственной гражданской службе Российской Федерации</a:t>
            </a:r>
            <a:r>
              <a:rPr lang="ru-RU" sz="2800" b="1" dirty="0" smtClean="0">
                <a:solidFill>
                  <a:schemeClr val="bg2">
                    <a:lumMod val="25000"/>
                  </a:schemeClr>
                </a:solidFill>
              </a:rPr>
              <a:t>»</a:t>
            </a:r>
            <a:endParaRPr lang="ru-RU" sz="2800" b="1" dirty="0">
              <a:solidFill>
                <a:schemeClr val="bg2">
                  <a:lumMod val="25000"/>
                </a:schemeClr>
              </a:solidFill>
            </a:endParaRPr>
          </a:p>
        </p:txBody>
      </p:sp>
    </p:spTree>
    <p:extLst>
      <p:ext uri="{BB962C8B-B14F-4D97-AF65-F5344CB8AC3E}">
        <p14:creationId xmlns:p14="http://schemas.microsoft.com/office/powerpoint/2010/main" val="33047793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spcAft>
                <a:spcPts val="600"/>
              </a:spcAft>
            </a:pPr>
            <a:r>
              <a:rPr lang="ru-RU" sz="2200" b="1" dirty="0" smtClean="0">
                <a:solidFill>
                  <a:srgbClr val="FF0000"/>
                </a:solidFill>
                <a:effectLst>
                  <a:outerShdw blurRad="38100" dist="38100" dir="2700000" algn="tl">
                    <a:srgbClr val="000000">
                      <a:alpha val="43137"/>
                    </a:srgbClr>
                  </a:outerShdw>
                </a:effectLst>
              </a:rPr>
              <a:t>Ограничения,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179512" y="923199"/>
            <a:ext cx="8892480" cy="43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2">
                    <a:lumMod val="60000"/>
                    <a:lumOff val="40000"/>
                  </a:schemeClr>
                </a:solidFill>
              </a:rPr>
              <a:t>Гражданский служащий не может находиться на гражданской службе </a:t>
            </a:r>
            <a:r>
              <a:rPr lang="ru-RU" b="1" dirty="0" smtClean="0">
                <a:solidFill>
                  <a:schemeClr val="tx2">
                    <a:lumMod val="60000"/>
                    <a:lumOff val="40000"/>
                  </a:schemeClr>
                </a:solidFill>
              </a:rPr>
              <a:t>в случае</a:t>
            </a:r>
            <a:endParaRPr lang="ru-RU" b="1" dirty="0">
              <a:solidFill>
                <a:schemeClr val="tx2">
                  <a:lumMod val="60000"/>
                  <a:lumOff val="40000"/>
                </a:schemeClr>
              </a:solidFill>
            </a:endParaRPr>
          </a:p>
        </p:txBody>
      </p:sp>
      <p:sp>
        <p:nvSpPr>
          <p:cNvPr id="6" name="Прямоугольник 5"/>
          <p:cNvSpPr/>
          <p:nvPr/>
        </p:nvSpPr>
        <p:spPr>
          <a:xfrm>
            <a:off x="377280" y="1477392"/>
            <a:ext cx="8496944" cy="5112568"/>
          </a:xfrm>
          <a:prstGeom prst="rect">
            <a:avLst/>
          </a:prstGeom>
          <a:solidFill>
            <a:schemeClr val="accent6">
              <a:lumMod val="20000"/>
              <a:lumOff val="80000"/>
            </a:schemeClr>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000" b="1" dirty="0" smtClean="0">
                <a:solidFill>
                  <a:srgbClr val="FF0000"/>
                </a:solidFill>
              </a:rPr>
              <a:t>близкого родства </a:t>
            </a:r>
            <a:r>
              <a:rPr lang="ru-RU" sz="2000" b="1" dirty="0">
                <a:solidFill>
                  <a:srgbClr val="FF0000"/>
                </a:solidFill>
              </a:rPr>
              <a:t>или </a:t>
            </a:r>
            <a:r>
              <a:rPr lang="ru-RU" sz="2000" b="1" dirty="0" smtClean="0">
                <a:solidFill>
                  <a:srgbClr val="FF0000"/>
                </a:solidFill>
              </a:rPr>
              <a:t>свойства </a:t>
            </a:r>
            <a:r>
              <a:rPr lang="ru-RU" sz="2000" b="1" dirty="0" smtClean="0">
                <a:solidFill>
                  <a:schemeClr val="bg2">
                    <a:lumMod val="25000"/>
                  </a:schemeClr>
                </a:solidFill>
              </a:rPr>
              <a:t>(</a:t>
            </a:r>
            <a:r>
              <a:rPr lang="ru-RU" sz="2000" b="1" dirty="0">
                <a:solidFill>
                  <a:schemeClr val="bg2">
                    <a:lumMod val="25000"/>
                  </a:schemeClr>
                </a:solidFill>
              </a:rPr>
              <a:t>родители, супруги, дети, братья, сестры, а также братья, сестры, родители, дети супругов и супруги детей) </a:t>
            </a:r>
            <a:endParaRPr lang="ru-RU" sz="2000" b="1" dirty="0" smtClean="0">
              <a:solidFill>
                <a:schemeClr val="bg2">
                  <a:lumMod val="25000"/>
                </a:schemeClr>
              </a:solidFill>
            </a:endParaRPr>
          </a:p>
          <a:p>
            <a:pPr lvl="0"/>
            <a:r>
              <a:rPr lang="ru-RU" sz="2000" b="1" dirty="0" smtClean="0">
                <a:solidFill>
                  <a:srgbClr val="FF0000"/>
                </a:solidFill>
              </a:rPr>
              <a:t>с </a:t>
            </a:r>
            <a:r>
              <a:rPr lang="ru-RU" sz="2000" b="1" dirty="0">
                <a:solidFill>
                  <a:srgbClr val="FF0000"/>
                </a:solidFill>
              </a:rPr>
              <a:t>гражданским служащим, если замещение должности гражданской службы связано с непосредственной подчиненностью или подконтрольностью одного из них другому. </a:t>
            </a:r>
            <a:endParaRPr lang="ru-RU" sz="2000" b="1" dirty="0" smtClean="0">
              <a:solidFill>
                <a:srgbClr val="FF0000"/>
              </a:solidFill>
            </a:endParaRPr>
          </a:p>
          <a:p>
            <a:pPr>
              <a:spcBef>
                <a:spcPts val="1200"/>
              </a:spcBef>
            </a:pPr>
            <a:r>
              <a:rPr lang="ru-RU" sz="2000" b="1" dirty="0">
                <a:solidFill>
                  <a:srgbClr val="FF0000"/>
                </a:solidFill>
              </a:rPr>
              <a:t>наличия заболевания</a:t>
            </a:r>
            <a:r>
              <a:rPr lang="ru-RU" sz="2000" b="1" dirty="0">
                <a:solidFill>
                  <a:schemeClr val="tx1"/>
                </a:solidFill>
              </a:rPr>
              <a:t>, </a:t>
            </a:r>
            <a:r>
              <a:rPr lang="ru-RU" sz="2000" b="1" dirty="0">
                <a:solidFill>
                  <a:schemeClr val="bg2">
                    <a:lumMod val="25000"/>
                  </a:schemeClr>
                </a:solidFill>
              </a:rPr>
              <a:t>препятствующего поступлению на гражданскую службу или ее прохождению и подтвержденного заключением медицинской организации</a:t>
            </a:r>
          </a:p>
          <a:p>
            <a:pPr>
              <a:spcBef>
                <a:spcPts val="1200"/>
              </a:spcBef>
            </a:pPr>
            <a:r>
              <a:rPr lang="ru-RU" sz="2000" b="1" dirty="0" smtClean="0">
                <a:solidFill>
                  <a:srgbClr val="FF0000"/>
                </a:solidFill>
              </a:rPr>
              <a:t>утраты </a:t>
            </a:r>
            <a:r>
              <a:rPr lang="ru-RU" sz="2000" b="1" dirty="0">
                <a:solidFill>
                  <a:srgbClr val="FF0000"/>
                </a:solidFill>
              </a:rPr>
              <a:t>представителем нанимателя доверия </a:t>
            </a:r>
            <a:r>
              <a:rPr lang="ru-RU" sz="2000" b="1" dirty="0">
                <a:solidFill>
                  <a:schemeClr val="bg2">
                    <a:lumMod val="25000"/>
                  </a:schemeClr>
                </a:solidFill>
              </a:rPr>
              <a:t>к гражданскому служащему в случаях несоблюдения ограничений и запретов, требований о предотвращении или об урегулировании конфликта интересов и неисполнения обязанностей, установленных в целях противодействия коррупции настоящим Федеральным законом, </a:t>
            </a:r>
            <a:r>
              <a:rPr lang="ru-RU" sz="2000" b="1" dirty="0" smtClean="0">
                <a:solidFill>
                  <a:schemeClr val="bg2">
                    <a:lumMod val="25000"/>
                  </a:schemeClr>
                </a:solidFill>
              </a:rPr>
              <a:t>Федеральным законом от 25 декабря 2008 года № 273-ФЗ «О противодействии коррупции» и другими федеральными законами</a:t>
            </a:r>
            <a:r>
              <a:rPr lang="ru-RU" sz="2000" b="1" dirty="0" smtClean="0">
                <a:solidFill>
                  <a:schemeClr val="bg2">
                    <a:lumMod val="25000"/>
                  </a:schemeClr>
                </a:solidFill>
                <a:hlinkClick r:id="rId2"/>
              </a:rPr>
              <a:t>;</a:t>
            </a:r>
            <a:endParaRPr lang="ru-RU" sz="2000" b="1" dirty="0">
              <a:solidFill>
                <a:schemeClr val="bg2">
                  <a:lumMod val="25000"/>
                </a:schemeClr>
              </a:solidFill>
              <a:hlinkClick r:id="rId2"/>
            </a:endParaRPr>
          </a:p>
          <a:p>
            <a:pPr lvl="0"/>
            <a:endParaRPr lang="ru-RU" sz="2000" dirty="0" smtClean="0">
              <a:solidFill>
                <a:schemeClr val="tx1"/>
              </a:solidFill>
            </a:endParaRPr>
          </a:p>
        </p:txBody>
      </p:sp>
    </p:spTree>
    <p:extLst>
      <p:ext uri="{BB962C8B-B14F-4D97-AF65-F5344CB8AC3E}">
        <p14:creationId xmlns:p14="http://schemas.microsoft.com/office/powerpoint/2010/main" val="7695599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spcAft>
                <a:spcPts val="600"/>
              </a:spcAft>
            </a:pPr>
            <a:r>
              <a:rPr lang="ru-RU" sz="2200" b="1" dirty="0" smtClean="0">
                <a:solidFill>
                  <a:srgbClr val="FF0000"/>
                </a:solidFill>
                <a:effectLst>
                  <a:outerShdw blurRad="38100" dist="38100" dir="2700000" algn="tl">
                    <a:srgbClr val="000000">
                      <a:alpha val="43137"/>
                    </a:srgbClr>
                  </a:outerShdw>
                </a:effectLst>
              </a:rPr>
              <a:t>Ограничения,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179512" y="923199"/>
            <a:ext cx="8892480" cy="43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2">
                    <a:lumMod val="60000"/>
                    <a:lumOff val="40000"/>
                  </a:schemeClr>
                </a:solidFill>
              </a:rPr>
              <a:t>Гражданский служащий не может находиться на гражданской службе </a:t>
            </a:r>
            <a:r>
              <a:rPr lang="ru-RU" b="1" dirty="0" smtClean="0">
                <a:solidFill>
                  <a:schemeClr val="tx2">
                    <a:lumMod val="60000"/>
                    <a:lumOff val="40000"/>
                  </a:schemeClr>
                </a:solidFill>
              </a:rPr>
              <a:t>в случае</a:t>
            </a:r>
            <a:endParaRPr lang="ru-RU" dirty="0">
              <a:solidFill>
                <a:schemeClr val="tx2">
                  <a:lumMod val="60000"/>
                  <a:lumOff val="40000"/>
                </a:schemeClr>
              </a:solidFill>
            </a:endParaRPr>
          </a:p>
        </p:txBody>
      </p:sp>
      <p:sp>
        <p:nvSpPr>
          <p:cNvPr id="6" name="Прямоугольник 5"/>
          <p:cNvSpPr/>
          <p:nvPr/>
        </p:nvSpPr>
        <p:spPr>
          <a:xfrm>
            <a:off x="251520" y="1513545"/>
            <a:ext cx="8496944" cy="5112568"/>
          </a:xfrm>
          <a:prstGeom prst="rect">
            <a:avLst/>
          </a:prstGeom>
          <a:solidFill>
            <a:schemeClr val="accent6">
              <a:lumMod val="20000"/>
              <a:lumOff val="80000"/>
            </a:schemeClr>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r>
              <a:rPr lang="ru-RU" sz="2000" b="1" dirty="0" smtClean="0">
                <a:solidFill>
                  <a:srgbClr val="FF0000"/>
                </a:solidFill>
              </a:rPr>
              <a:t>признания </a:t>
            </a:r>
            <a:r>
              <a:rPr lang="ru-RU" sz="2000" b="1" dirty="0">
                <a:solidFill>
                  <a:srgbClr val="FF0000"/>
                </a:solidFill>
              </a:rPr>
              <a:t>недееспособным или ограниченно дееспособным </a:t>
            </a:r>
            <a:r>
              <a:rPr lang="ru-RU" sz="2000" b="1" dirty="0">
                <a:solidFill>
                  <a:schemeClr val="bg2">
                    <a:lumMod val="25000"/>
                  </a:schemeClr>
                </a:solidFill>
              </a:rPr>
              <a:t>решением суда, вступившим в законную </a:t>
            </a:r>
            <a:r>
              <a:rPr lang="ru-RU" sz="2000" b="1" dirty="0" smtClean="0">
                <a:solidFill>
                  <a:schemeClr val="bg2">
                    <a:lumMod val="25000"/>
                  </a:schemeClr>
                </a:solidFill>
              </a:rPr>
              <a:t>силу</a:t>
            </a:r>
          </a:p>
          <a:p>
            <a:pPr>
              <a:spcAft>
                <a:spcPts val="1200"/>
              </a:spcAft>
            </a:pPr>
            <a:r>
              <a:rPr lang="ru-RU" sz="2000" b="1" dirty="0">
                <a:solidFill>
                  <a:srgbClr val="FF0000"/>
                </a:solidFill>
              </a:rPr>
              <a:t>осуждения </a:t>
            </a:r>
            <a:r>
              <a:rPr lang="ru-RU" sz="2000" b="1" dirty="0" smtClean="0">
                <a:solidFill>
                  <a:srgbClr val="FF0000"/>
                </a:solidFill>
              </a:rPr>
              <a:t>к </a:t>
            </a:r>
            <a:r>
              <a:rPr lang="ru-RU" sz="2000" b="1" dirty="0">
                <a:solidFill>
                  <a:srgbClr val="FF0000"/>
                </a:solidFill>
              </a:rPr>
              <a:t>наказанию</a:t>
            </a:r>
            <a:r>
              <a:rPr lang="ru-RU" sz="2000" b="1" dirty="0">
                <a:solidFill>
                  <a:schemeClr val="bg2">
                    <a:lumMod val="25000"/>
                  </a:schemeClr>
                </a:solidFill>
              </a:rPr>
              <a:t>, исключающему возможность исполнения должностных обязанностей по должности государственной </a:t>
            </a:r>
            <a:r>
              <a:rPr lang="ru-RU" sz="2000" b="1" dirty="0" smtClean="0">
                <a:solidFill>
                  <a:schemeClr val="bg2">
                    <a:lumMod val="25000"/>
                  </a:schemeClr>
                </a:solidFill>
              </a:rPr>
              <a:t>службы, </a:t>
            </a:r>
            <a:r>
              <a:rPr lang="ru-RU" sz="2000" b="1" dirty="0">
                <a:solidFill>
                  <a:schemeClr val="bg2">
                    <a:lumMod val="25000"/>
                  </a:schemeClr>
                </a:solidFill>
              </a:rPr>
              <a:t>по приговору суда, вступившему в законную силу, а также в случае наличия не снятой или не погашенной в установленном федеральным законом порядке </a:t>
            </a:r>
            <a:r>
              <a:rPr lang="ru-RU" sz="2000" b="1" dirty="0" smtClean="0">
                <a:solidFill>
                  <a:schemeClr val="bg2">
                    <a:lumMod val="25000"/>
                  </a:schemeClr>
                </a:solidFill>
              </a:rPr>
              <a:t>судимости</a:t>
            </a:r>
          </a:p>
          <a:p>
            <a:r>
              <a:rPr lang="ru-RU" sz="2000" b="1" dirty="0">
                <a:solidFill>
                  <a:srgbClr val="FF0000"/>
                </a:solidFill>
              </a:rPr>
              <a:t>отказа от прохождения процедуры оформления допуска к сведениям, составляющим государственную</a:t>
            </a:r>
            <a:r>
              <a:rPr lang="ru-RU" sz="2000" b="1" dirty="0">
                <a:solidFill>
                  <a:schemeClr val="bg2">
                    <a:lumMod val="25000"/>
                  </a:schemeClr>
                </a:solidFill>
              </a:rPr>
              <a:t> и иную охраняемую </a:t>
            </a:r>
            <a:r>
              <a:rPr lang="ru-RU" sz="2000" b="1" dirty="0" smtClean="0">
                <a:solidFill>
                  <a:schemeClr val="bg2">
                    <a:lumMod val="25000"/>
                  </a:schemeClr>
                </a:solidFill>
              </a:rPr>
              <a:t>федеральным законом </a:t>
            </a:r>
            <a:r>
              <a:rPr lang="ru-RU" sz="2000" b="1" dirty="0" smtClean="0">
                <a:solidFill>
                  <a:srgbClr val="FF0000"/>
                </a:solidFill>
              </a:rPr>
              <a:t>тайну</a:t>
            </a:r>
            <a:r>
              <a:rPr lang="ru-RU" sz="2000" b="1" dirty="0">
                <a:solidFill>
                  <a:schemeClr val="bg2">
                    <a:lumMod val="25000"/>
                  </a:schemeClr>
                </a:solidFill>
              </a:rPr>
              <a:t>, если исполнение должностных обязанностей по должности гражданской службы, на замещение которой претендует гражданин, или по замещаемой гражданским служащим должности гражданской службы связано с использованием таких сведений</a:t>
            </a:r>
          </a:p>
          <a:p>
            <a:r>
              <a:rPr lang="ru-RU" sz="2000" dirty="0" smtClean="0">
                <a:solidFill>
                  <a:schemeClr val="tx1"/>
                </a:solidFill>
              </a:rPr>
              <a:t> </a:t>
            </a:r>
            <a:endParaRPr lang="ru-RU" sz="2000" dirty="0">
              <a:solidFill>
                <a:schemeClr val="tx1"/>
              </a:solidFill>
              <a:hlinkClick r:id="rId2"/>
            </a:endParaRPr>
          </a:p>
        </p:txBody>
      </p:sp>
    </p:spTree>
    <p:extLst>
      <p:ext uri="{BB962C8B-B14F-4D97-AF65-F5344CB8AC3E}">
        <p14:creationId xmlns:p14="http://schemas.microsoft.com/office/powerpoint/2010/main" val="2727056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spcAft>
                <a:spcPts val="600"/>
              </a:spcAft>
            </a:pPr>
            <a:r>
              <a:rPr lang="ru-RU" sz="2200" b="1" dirty="0" smtClean="0">
                <a:solidFill>
                  <a:srgbClr val="FF0000"/>
                </a:solidFill>
                <a:effectLst>
                  <a:outerShdw blurRad="38100" dist="38100" dir="2700000" algn="tl">
                    <a:srgbClr val="000000">
                      <a:alpha val="43137"/>
                    </a:srgbClr>
                  </a:outerShdw>
                </a:effectLst>
              </a:rPr>
              <a:t>Ограничения,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3" name="Прямоугольник 2"/>
          <p:cNvSpPr/>
          <p:nvPr/>
        </p:nvSpPr>
        <p:spPr>
          <a:xfrm>
            <a:off x="179512" y="923199"/>
            <a:ext cx="8892480" cy="43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tx2">
                    <a:lumMod val="60000"/>
                    <a:lumOff val="40000"/>
                  </a:schemeClr>
                </a:solidFill>
              </a:rPr>
              <a:t>Гражданский служащий не может находиться на гражданской службе </a:t>
            </a:r>
            <a:r>
              <a:rPr lang="ru-RU" b="1" dirty="0" smtClean="0">
                <a:solidFill>
                  <a:schemeClr val="tx2">
                    <a:lumMod val="60000"/>
                    <a:lumOff val="40000"/>
                  </a:schemeClr>
                </a:solidFill>
              </a:rPr>
              <a:t>в случае</a:t>
            </a:r>
            <a:endParaRPr lang="ru-RU" dirty="0">
              <a:solidFill>
                <a:schemeClr val="tx2">
                  <a:lumMod val="60000"/>
                  <a:lumOff val="40000"/>
                </a:schemeClr>
              </a:solidFill>
            </a:endParaRPr>
          </a:p>
        </p:txBody>
      </p:sp>
      <p:sp>
        <p:nvSpPr>
          <p:cNvPr id="6" name="Прямоугольник 5"/>
          <p:cNvSpPr/>
          <p:nvPr/>
        </p:nvSpPr>
        <p:spPr>
          <a:xfrm>
            <a:off x="395536" y="1477391"/>
            <a:ext cx="8424935" cy="5047953"/>
          </a:xfrm>
          <a:prstGeom prst="rect">
            <a:avLst/>
          </a:prstGeom>
          <a:solidFill>
            <a:schemeClr val="accent6">
              <a:lumMod val="20000"/>
              <a:lumOff val="80000"/>
            </a:schemeClr>
          </a:solidFill>
          <a:ln>
            <a:solidFill>
              <a:srgbClr val="7030A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r>
              <a:rPr lang="ru-RU" sz="2000" b="1" dirty="0">
                <a:solidFill>
                  <a:srgbClr val="FF0000"/>
                </a:solidFill>
              </a:rPr>
              <a:t>выхода из гражданства Российской Федерации </a:t>
            </a:r>
            <a:r>
              <a:rPr lang="ru-RU" sz="2000" b="1" dirty="0">
                <a:solidFill>
                  <a:schemeClr val="bg2">
                    <a:lumMod val="25000"/>
                  </a:schemeClr>
                </a:solidFill>
              </a:rPr>
              <a:t>или приобретения гражданства другого государства;</a:t>
            </a:r>
          </a:p>
          <a:p>
            <a:pPr>
              <a:spcAft>
                <a:spcPts val="1200"/>
              </a:spcAft>
            </a:pPr>
            <a:r>
              <a:rPr lang="ru-RU" sz="2000" b="1" dirty="0" smtClean="0">
                <a:solidFill>
                  <a:srgbClr val="FF0000"/>
                </a:solidFill>
              </a:rPr>
              <a:t>наличия </a:t>
            </a:r>
            <a:r>
              <a:rPr lang="ru-RU" sz="2000" b="1" dirty="0">
                <a:solidFill>
                  <a:srgbClr val="FF0000"/>
                </a:solidFill>
              </a:rPr>
              <a:t>гражданства другого государства </a:t>
            </a:r>
            <a:r>
              <a:rPr lang="ru-RU" sz="2000" b="1" dirty="0">
                <a:solidFill>
                  <a:schemeClr val="bg2">
                    <a:lumMod val="25000"/>
                  </a:schemeClr>
                </a:solidFill>
              </a:rPr>
              <a:t>(других государств), если иное не предусмотрено международным договором Российской Федерации;</a:t>
            </a:r>
          </a:p>
          <a:p>
            <a:pPr>
              <a:spcAft>
                <a:spcPts val="1200"/>
              </a:spcAft>
            </a:pPr>
            <a:r>
              <a:rPr lang="ru-RU" sz="2000" b="1" dirty="0" smtClean="0">
                <a:solidFill>
                  <a:srgbClr val="FF0000"/>
                </a:solidFill>
              </a:rPr>
              <a:t>представления </a:t>
            </a:r>
            <a:r>
              <a:rPr lang="ru-RU" sz="2000" b="1" dirty="0">
                <a:solidFill>
                  <a:srgbClr val="FF0000"/>
                </a:solidFill>
              </a:rPr>
              <a:t>подложных</a:t>
            </a:r>
            <a:r>
              <a:rPr lang="ru-RU" sz="2000" b="1" dirty="0">
                <a:solidFill>
                  <a:schemeClr val="bg2">
                    <a:lumMod val="25000"/>
                  </a:schemeClr>
                </a:solidFill>
              </a:rPr>
              <a:t> документов или </a:t>
            </a:r>
            <a:r>
              <a:rPr lang="ru-RU" sz="2000" b="1" dirty="0">
                <a:solidFill>
                  <a:srgbClr val="FF0000"/>
                </a:solidFill>
              </a:rPr>
              <a:t>заведомо ложных сведений </a:t>
            </a:r>
            <a:r>
              <a:rPr lang="ru-RU" sz="2000" b="1" dirty="0">
                <a:solidFill>
                  <a:schemeClr val="bg2">
                    <a:lumMod val="25000"/>
                  </a:schemeClr>
                </a:solidFill>
              </a:rPr>
              <a:t>при поступлении на гражданскую службу;</a:t>
            </a:r>
          </a:p>
          <a:p>
            <a:pPr>
              <a:spcAft>
                <a:spcPts val="1200"/>
              </a:spcAft>
            </a:pPr>
            <a:r>
              <a:rPr lang="ru-RU" sz="2000" b="1" dirty="0" smtClean="0">
                <a:solidFill>
                  <a:srgbClr val="FF0000"/>
                </a:solidFill>
              </a:rPr>
              <a:t>непредставления</a:t>
            </a:r>
            <a:r>
              <a:rPr lang="ru-RU" sz="2000" b="1" dirty="0" smtClean="0">
                <a:solidFill>
                  <a:schemeClr val="bg2">
                    <a:lumMod val="25000"/>
                  </a:schemeClr>
                </a:solidFill>
              </a:rPr>
              <a:t> </a:t>
            </a:r>
            <a:r>
              <a:rPr lang="ru-RU" sz="2000" b="1" dirty="0">
                <a:solidFill>
                  <a:schemeClr val="bg2">
                    <a:lumMod val="25000"/>
                  </a:schemeClr>
                </a:solidFill>
              </a:rPr>
              <a:t>установленных </a:t>
            </a:r>
            <a:r>
              <a:rPr lang="ru-RU" sz="2000" b="1" dirty="0" smtClean="0">
                <a:solidFill>
                  <a:schemeClr val="bg2">
                    <a:lumMod val="25000"/>
                  </a:schemeClr>
                </a:solidFill>
              </a:rPr>
              <a:t>Федеральным </a:t>
            </a:r>
            <a:r>
              <a:rPr lang="ru-RU" sz="2000" b="1" dirty="0">
                <a:solidFill>
                  <a:schemeClr val="bg2">
                    <a:lumMod val="25000"/>
                  </a:schemeClr>
                </a:solidFill>
              </a:rPr>
              <a:t>законом </a:t>
            </a:r>
            <a:r>
              <a:rPr lang="ru-RU" sz="2000" b="1" dirty="0">
                <a:solidFill>
                  <a:srgbClr val="FF0000"/>
                </a:solidFill>
              </a:rPr>
              <a:t>сведений или представления заведомо ложных сведений о доходах</a:t>
            </a:r>
            <a:r>
              <a:rPr lang="ru-RU" sz="2000" b="1" dirty="0">
                <a:solidFill>
                  <a:schemeClr val="bg2">
                    <a:lumMod val="25000"/>
                  </a:schemeClr>
                </a:solidFill>
              </a:rPr>
              <a:t>, об имуществе и обязательствах имущественного характера </a:t>
            </a:r>
            <a:r>
              <a:rPr lang="ru-RU" sz="2000" b="1" dirty="0">
                <a:solidFill>
                  <a:srgbClr val="FF0000"/>
                </a:solidFill>
              </a:rPr>
              <a:t>при поступлении</a:t>
            </a:r>
            <a:r>
              <a:rPr lang="ru-RU" sz="2000" b="1" dirty="0">
                <a:solidFill>
                  <a:schemeClr val="bg2">
                    <a:lumMod val="25000"/>
                  </a:schemeClr>
                </a:solidFill>
              </a:rPr>
              <a:t> на гражданскую службу;</a:t>
            </a:r>
          </a:p>
          <a:p>
            <a:r>
              <a:rPr lang="ru-RU" sz="2000" b="1" dirty="0" smtClean="0">
                <a:solidFill>
                  <a:schemeClr val="bg2">
                    <a:lumMod val="25000"/>
                  </a:schemeClr>
                </a:solidFill>
              </a:rPr>
              <a:t> </a:t>
            </a:r>
            <a:r>
              <a:rPr lang="ru-RU" sz="2000" b="1" dirty="0">
                <a:solidFill>
                  <a:srgbClr val="FF0000"/>
                </a:solidFill>
              </a:rPr>
              <a:t>признания </a:t>
            </a:r>
            <a:r>
              <a:rPr lang="ru-RU" sz="2000" b="1" dirty="0" smtClean="0">
                <a:solidFill>
                  <a:srgbClr val="FF0000"/>
                </a:solidFill>
              </a:rPr>
              <a:t>не </a:t>
            </a:r>
            <a:r>
              <a:rPr lang="ru-RU" sz="2000" b="1" dirty="0">
                <a:solidFill>
                  <a:srgbClr val="FF0000"/>
                </a:solidFill>
              </a:rPr>
              <a:t>прошедшим военную службу по призыву</a:t>
            </a:r>
            <a:r>
              <a:rPr lang="ru-RU" sz="2000" b="1" dirty="0">
                <a:solidFill>
                  <a:schemeClr val="bg2">
                    <a:lumMod val="25000"/>
                  </a:schemeClr>
                </a:solidFill>
              </a:rPr>
              <a:t>, не имея на то законных оснований, в соответствии с заключением призывной комиссии (за исключением граждан, прошедших военную службу по контракту</a:t>
            </a:r>
            <a:r>
              <a:rPr lang="ru-RU" sz="2000" b="1" dirty="0" smtClean="0">
                <a:solidFill>
                  <a:schemeClr val="bg2">
                    <a:lumMod val="25000"/>
                  </a:schemeClr>
                </a:solidFill>
              </a:rPr>
              <a:t>).</a:t>
            </a:r>
            <a:endParaRPr lang="ru-RU" sz="2000" b="1" dirty="0">
              <a:solidFill>
                <a:schemeClr val="bg2">
                  <a:lumMod val="25000"/>
                </a:schemeClr>
              </a:solidFill>
            </a:endParaRPr>
          </a:p>
        </p:txBody>
      </p:sp>
    </p:spTree>
    <p:extLst>
      <p:ext uri="{BB962C8B-B14F-4D97-AF65-F5344CB8AC3E}">
        <p14:creationId xmlns:p14="http://schemas.microsoft.com/office/powerpoint/2010/main" val="4723763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983" y="548680"/>
            <a:ext cx="8208914" cy="8010674"/>
          </a:xfrm>
          <a:prstGeom prst="rect">
            <a:avLst/>
          </a:prstGeom>
          <a:solidFill>
            <a:schemeClr val="accent6">
              <a:lumMod val="20000"/>
              <a:lumOff val="80000"/>
            </a:schemeClr>
          </a:solidFill>
          <a:ln>
            <a:solidFill>
              <a:schemeClr val="tx2">
                <a:lumMod val="60000"/>
                <a:lumOff val="40000"/>
              </a:schemeClr>
            </a:solidFill>
          </a:ln>
          <a:effectLst>
            <a:glow rad="101600">
              <a:schemeClr val="accent2">
                <a:satMod val="175000"/>
                <a:alpha val="40000"/>
              </a:schemeClr>
            </a:glow>
          </a:effectLst>
        </p:spPr>
      </p:pic>
    </p:spTree>
    <p:extLst>
      <p:ext uri="{BB962C8B-B14F-4D97-AF65-F5344CB8AC3E}">
        <p14:creationId xmlns:p14="http://schemas.microsoft.com/office/powerpoint/2010/main" val="1897433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63388" y="837292"/>
            <a:ext cx="9036496" cy="892552"/>
          </a:xfrm>
          <a:prstGeom prst="rect">
            <a:avLst/>
          </a:prstGeom>
        </p:spPr>
        <p:txBody>
          <a:bodyPr wrap="square">
            <a:spAutoFit/>
          </a:bodyPr>
          <a:lstStyle/>
          <a:p>
            <a:pPr algn="ctr"/>
            <a:r>
              <a:rPr lang="ru-RU" sz="2600" b="1" dirty="0" smtClean="0">
                <a:solidFill>
                  <a:srgbClr val="FF0000"/>
                </a:solidFill>
                <a:effectLst>
                  <a:outerShdw blurRad="38100" dist="38100" dir="2700000" algn="tl">
                    <a:srgbClr val="000000">
                      <a:alpha val="43137"/>
                    </a:srgbClr>
                  </a:outerShdw>
                </a:effectLst>
              </a:rPr>
              <a:t>Запреты, </a:t>
            </a:r>
            <a:r>
              <a:rPr lang="ru-RU" sz="2600" b="1" dirty="0">
                <a:solidFill>
                  <a:srgbClr val="FF0000"/>
                </a:solidFill>
                <a:effectLst>
                  <a:outerShdw blurRad="38100" dist="38100" dir="2700000" algn="tl">
                    <a:srgbClr val="000000">
                      <a:alpha val="43137"/>
                    </a:srgbClr>
                  </a:outerShdw>
                </a:effectLst>
              </a:rPr>
              <a:t>связанные </a:t>
            </a:r>
            <a:endParaRPr lang="ru-RU" sz="2600" b="1" dirty="0" smtClean="0">
              <a:solidFill>
                <a:srgbClr val="FF0000"/>
              </a:solidFill>
              <a:effectLst>
                <a:outerShdw blurRad="38100" dist="38100" dir="2700000" algn="tl">
                  <a:srgbClr val="000000">
                    <a:alpha val="43137"/>
                  </a:srgbClr>
                </a:outerShdw>
              </a:effectLst>
            </a:endParaRPr>
          </a:p>
          <a:p>
            <a:pPr algn="ctr"/>
            <a:r>
              <a:rPr lang="ru-RU" sz="2600" b="1" dirty="0" smtClean="0">
                <a:solidFill>
                  <a:srgbClr val="FF0000"/>
                </a:solidFill>
                <a:effectLst>
                  <a:outerShdw blurRad="38100" dist="38100" dir="2700000" algn="tl">
                    <a:srgbClr val="000000">
                      <a:alpha val="43137"/>
                    </a:srgbClr>
                  </a:outerShdw>
                </a:effectLst>
              </a:rPr>
              <a:t>с </a:t>
            </a:r>
            <a:r>
              <a:rPr lang="ru-RU" sz="2600" b="1" dirty="0">
                <a:solidFill>
                  <a:srgbClr val="FF0000"/>
                </a:solidFill>
                <a:effectLst>
                  <a:outerShdw blurRad="38100" dist="38100" dir="2700000" algn="tl">
                    <a:srgbClr val="000000">
                      <a:alpha val="43137"/>
                    </a:srgbClr>
                  </a:outerShdw>
                </a:effectLst>
              </a:rPr>
              <a:t>государственной гражданской службой</a:t>
            </a:r>
            <a:endParaRPr lang="ru-RU" sz="26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827584" y="2132856"/>
            <a:ext cx="7632848" cy="3024336"/>
          </a:xfrm>
          <a:prstGeom prst="rect">
            <a:avLst/>
          </a:prstGeom>
          <a:solidFill>
            <a:schemeClr val="accent4">
              <a:lumMod val="40000"/>
              <a:lumOff val="60000"/>
            </a:schemeClr>
          </a:solidFill>
          <a:ln>
            <a:solidFill>
              <a:schemeClr val="bg2">
                <a:lumMod val="25000"/>
              </a:schemeClr>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a:solidFill>
                  <a:schemeClr val="bg2">
                    <a:lumMod val="25000"/>
                  </a:schemeClr>
                </a:solidFill>
              </a:rPr>
              <a:t>Государственный гражданский служащий </a:t>
            </a:r>
            <a:endParaRPr lang="ru-RU" sz="2800" b="1" dirty="0" smtClean="0">
              <a:solidFill>
                <a:schemeClr val="bg2">
                  <a:lumMod val="25000"/>
                </a:schemeClr>
              </a:solidFill>
            </a:endParaRPr>
          </a:p>
          <a:p>
            <a:pPr algn="ctr"/>
            <a:r>
              <a:rPr lang="ru-RU" sz="2800" b="1" dirty="0" smtClean="0">
                <a:solidFill>
                  <a:schemeClr val="bg2">
                    <a:lumMod val="25000"/>
                  </a:schemeClr>
                </a:solidFill>
              </a:rPr>
              <a:t>обязан </a:t>
            </a:r>
            <a:r>
              <a:rPr lang="ru-RU" sz="2800" b="1" dirty="0">
                <a:solidFill>
                  <a:schemeClr val="bg2">
                    <a:lumMod val="25000"/>
                  </a:schemeClr>
                </a:solidFill>
              </a:rPr>
              <a:t>соблюдать запреты, </a:t>
            </a:r>
            <a:endParaRPr lang="ru-RU" sz="2800" b="1" dirty="0" smtClean="0">
              <a:solidFill>
                <a:schemeClr val="bg2">
                  <a:lumMod val="25000"/>
                </a:schemeClr>
              </a:solidFill>
            </a:endParaRPr>
          </a:p>
          <a:p>
            <a:pPr algn="ctr"/>
            <a:r>
              <a:rPr lang="ru-RU" sz="2800" b="1" dirty="0" smtClean="0">
                <a:solidFill>
                  <a:schemeClr val="bg2">
                    <a:lumMod val="25000"/>
                  </a:schemeClr>
                </a:solidFill>
              </a:rPr>
              <a:t>установленные</a:t>
            </a:r>
            <a:r>
              <a:rPr lang="ru-RU" sz="2800" b="1" dirty="0" smtClean="0">
                <a:solidFill>
                  <a:schemeClr val="tx2">
                    <a:lumMod val="60000"/>
                    <a:lumOff val="40000"/>
                  </a:schemeClr>
                </a:solidFill>
              </a:rPr>
              <a:t> </a:t>
            </a:r>
            <a:r>
              <a:rPr lang="ru-RU" sz="2800" b="1" u="sng" dirty="0">
                <a:solidFill>
                  <a:srgbClr val="FF0000"/>
                </a:solidFill>
                <a:effectLst>
                  <a:outerShdw blurRad="38100" dist="38100" dir="2700000" algn="tl">
                    <a:srgbClr val="000000">
                      <a:alpha val="43137"/>
                    </a:srgbClr>
                  </a:outerShdw>
                </a:effectLst>
              </a:rPr>
              <a:t>статьей 17 </a:t>
            </a:r>
            <a:endParaRPr lang="ru-RU" sz="2800" b="1" u="sng" dirty="0" smtClean="0">
              <a:solidFill>
                <a:srgbClr val="FF0000"/>
              </a:solidFill>
              <a:effectLst>
                <a:outerShdw blurRad="38100" dist="38100" dir="2700000" algn="tl">
                  <a:srgbClr val="000000">
                    <a:alpha val="43137"/>
                  </a:srgbClr>
                </a:outerShdw>
              </a:effectLst>
            </a:endParaRPr>
          </a:p>
          <a:p>
            <a:pPr algn="ctr"/>
            <a:r>
              <a:rPr lang="ru-RU" sz="2800" b="1" dirty="0" smtClean="0">
                <a:solidFill>
                  <a:srgbClr val="FF0000"/>
                </a:solidFill>
              </a:rPr>
              <a:t>Федерального </a:t>
            </a:r>
            <a:r>
              <a:rPr lang="ru-RU" sz="2800" b="1" dirty="0">
                <a:solidFill>
                  <a:srgbClr val="FF0000"/>
                </a:solidFill>
              </a:rPr>
              <a:t>закона от 27.07.2004 № </a:t>
            </a:r>
            <a:r>
              <a:rPr lang="ru-RU" sz="2800" b="1" dirty="0" smtClean="0">
                <a:solidFill>
                  <a:srgbClr val="FF0000"/>
                </a:solidFill>
              </a:rPr>
              <a:t>79-ФЗ</a:t>
            </a:r>
          </a:p>
          <a:p>
            <a:pPr algn="ctr"/>
            <a:r>
              <a:rPr lang="ru-RU" sz="2800" b="1" dirty="0" smtClean="0">
                <a:solidFill>
                  <a:schemeClr val="bg2">
                    <a:lumMod val="25000"/>
                  </a:schemeClr>
                </a:solidFill>
              </a:rPr>
              <a:t>«</a:t>
            </a:r>
            <a:r>
              <a:rPr lang="ru-RU" sz="2800" b="1" dirty="0">
                <a:solidFill>
                  <a:schemeClr val="bg2">
                    <a:lumMod val="25000"/>
                  </a:schemeClr>
                </a:solidFill>
              </a:rPr>
              <a:t>О государственной гражданской службе Российской Федерации».</a:t>
            </a:r>
          </a:p>
        </p:txBody>
      </p:sp>
    </p:spTree>
    <p:extLst>
      <p:ext uri="{BB962C8B-B14F-4D97-AF65-F5344CB8AC3E}">
        <p14:creationId xmlns:p14="http://schemas.microsoft.com/office/powerpoint/2010/main" val="23380278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1080098"/>
            <a:ext cx="7974632" cy="9825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9552" y="2204864"/>
            <a:ext cx="8424936" cy="4320480"/>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indent="354013" algn="just"/>
            <a:r>
              <a:rPr lang="ru-RU" sz="2000" b="1" dirty="0" smtClean="0">
                <a:solidFill>
                  <a:srgbClr val="FF0000"/>
                </a:solidFill>
              </a:rPr>
              <a:t>Получать </a:t>
            </a:r>
            <a:r>
              <a:rPr lang="ru-RU" sz="2000" b="1" dirty="0">
                <a:solidFill>
                  <a:srgbClr val="FF0000"/>
                </a:solidFill>
              </a:rPr>
              <a:t>в связи с исполнением должностных обязанностей вознаграждения от физических и юридических лиц (подарки, денежное вознаграждение, ссуды, услуги, оплату развлечений, отдыха, транспортных расходов и иные вознаграждения</a:t>
            </a:r>
            <a:r>
              <a:rPr lang="ru-RU" sz="2000" b="1" dirty="0" smtClean="0">
                <a:solidFill>
                  <a:srgbClr val="FF0000"/>
                </a:solidFill>
              </a:rPr>
              <a:t>) </a:t>
            </a:r>
          </a:p>
          <a:p>
            <a:pPr lvl="0" indent="541338" algn="just"/>
            <a:r>
              <a:rPr lang="ru-RU" sz="2000" b="1" dirty="0" smtClean="0">
                <a:solidFill>
                  <a:schemeClr val="bg2">
                    <a:lumMod val="25000"/>
                  </a:schemeClr>
                </a:solidFill>
              </a:rPr>
              <a:t>Подарки</a:t>
            </a:r>
            <a:r>
              <a:rPr lang="ru-RU" sz="2000" b="1" dirty="0">
                <a:solidFill>
                  <a:schemeClr val="bg2">
                    <a:lumMod val="25000"/>
                  </a:schemeClr>
                </a:solidFill>
              </a:rPr>
              <a:t>, полученные </a:t>
            </a:r>
            <a:r>
              <a:rPr lang="ru-RU" sz="2000" b="1" dirty="0" smtClean="0">
                <a:solidFill>
                  <a:schemeClr val="bg2">
                    <a:lumMod val="25000"/>
                  </a:schemeClr>
                </a:solidFill>
              </a:rPr>
              <a:t>в </a:t>
            </a:r>
            <a:r>
              <a:rPr lang="ru-RU" sz="2000" b="1" dirty="0">
                <a:solidFill>
                  <a:schemeClr val="bg2">
                    <a:lumMod val="25000"/>
                  </a:schemeClr>
                </a:solidFill>
              </a:rPr>
              <a:t>связи с протокольными мероприятиями, со служебными командировками и с другими официальными мероприятиями, признаются </a:t>
            </a:r>
            <a:r>
              <a:rPr lang="ru-RU" sz="2000" b="1" dirty="0" smtClean="0">
                <a:solidFill>
                  <a:schemeClr val="bg2">
                    <a:lumMod val="25000"/>
                  </a:schemeClr>
                </a:solidFill>
              </a:rPr>
              <a:t>собственностью </a:t>
            </a:r>
            <a:r>
              <a:rPr lang="ru-RU" sz="2000" b="1" dirty="0">
                <a:solidFill>
                  <a:schemeClr val="bg2">
                    <a:lumMod val="25000"/>
                  </a:schemeClr>
                </a:solidFill>
              </a:rPr>
              <a:t>субъекта Российской Федерации и передаются гражданским служащим по акту в государственный орган, в котором он замещает должность гражданской службы, за исключением случаев, установленных </a:t>
            </a:r>
            <a:endParaRPr lang="ru-RU" sz="2000" b="1" dirty="0" smtClean="0">
              <a:solidFill>
                <a:schemeClr val="bg2">
                  <a:lumMod val="25000"/>
                </a:schemeClr>
              </a:solidFill>
            </a:endParaRPr>
          </a:p>
          <a:p>
            <a:pPr lvl="0" algn="just"/>
            <a:r>
              <a:rPr lang="ru-RU" sz="2000" b="1" dirty="0" smtClean="0">
                <a:solidFill>
                  <a:schemeClr val="bg2">
                    <a:lumMod val="25000"/>
                  </a:schemeClr>
                </a:solidFill>
              </a:rPr>
              <a:t>Гражданским </a:t>
            </a:r>
            <a:r>
              <a:rPr lang="ru-RU" sz="2000" b="1" dirty="0">
                <a:solidFill>
                  <a:schemeClr val="bg2">
                    <a:lumMod val="25000"/>
                  </a:schemeClr>
                </a:solidFill>
              </a:rPr>
              <a:t>кодексом Российской Федерации. </a:t>
            </a:r>
            <a:endParaRPr lang="ru-RU" sz="2000" b="1" dirty="0" smtClean="0">
              <a:solidFill>
                <a:schemeClr val="bg2">
                  <a:lumMod val="25000"/>
                </a:schemeClr>
              </a:solidFill>
            </a:endParaRPr>
          </a:p>
          <a:p>
            <a:pPr lvl="0" algn="just"/>
            <a:r>
              <a:rPr lang="ru-RU" sz="2000" b="1" dirty="0" smtClean="0">
                <a:solidFill>
                  <a:schemeClr val="bg2">
                    <a:lumMod val="25000"/>
                  </a:schemeClr>
                </a:solidFill>
              </a:rPr>
              <a:t>Гражданский </a:t>
            </a:r>
            <a:r>
              <a:rPr lang="ru-RU" sz="2000" b="1" dirty="0">
                <a:solidFill>
                  <a:schemeClr val="bg2">
                    <a:lumMod val="25000"/>
                  </a:schemeClr>
                </a:solidFill>
              </a:rPr>
              <a:t>служащий, сдавший подарок, </a:t>
            </a:r>
            <a:r>
              <a:rPr lang="ru-RU" sz="2000" b="1" dirty="0" smtClean="0">
                <a:solidFill>
                  <a:schemeClr val="bg2">
                    <a:lumMod val="25000"/>
                  </a:schemeClr>
                </a:solidFill>
              </a:rPr>
              <a:t>может </a:t>
            </a:r>
            <a:r>
              <a:rPr lang="ru-RU" sz="2000" b="1" dirty="0">
                <a:solidFill>
                  <a:schemeClr val="bg2">
                    <a:lumMod val="25000"/>
                  </a:schemeClr>
                </a:solidFill>
              </a:rPr>
              <a:t>его выкупить в порядке, устанавливаемом нормативными правовыми актами Российской Федерации.</a:t>
            </a:r>
          </a:p>
        </p:txBody>
      </p:sp>
    </p:spTree>
    <p:extLst>
      <p:ext uri="{BB962C8B-B14F-4D97-AF65-F5344CB8AC3E}">
        <p14:creationId xmlns:p14="http://schemas.microsoft.com/office/powerpoint/2010/main" val="35175098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1080098"/>
            <a:ext cx="7974632" cy="7647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9552" y="1902048"/>
            <a:ext cx="8424936" cy="4623296"/>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endParaRPr lang="ru-RU" sz="2000" b="1" dirty="0" smtClean="0">
              <a:solidFill>
                <a:srgbClr val="FF0000"/>
              </a:solidFill>
            </a:endParaRPr>
          </a:p>
          <a:p>
            <a:pPr>
              <a:spcAft>
                <a:spcPts val="1200"/>
              </a:spcAft>
            </a:pPr>
            <a:r>
              <a:rPr lang="ru-RU" sz="2000" b="1" dirty="0" smtClean="0">
                <a:solidFill>
                  <a:srgbClr val="FF0000"/>
                </a:solidFill>
              </a:rPr>
              <a:t>участвовать </a:t>
            </a:r>
            <a:r>
              <a:rPr lang="ru-RU" sz="2000" b="1" dirty="0">
                <a:solidFill>
                  <a:srgbClr val="FF0000"/>
                </a:solidFill>
              </a:rPr>
              <a:t>на платной основе в деятельности</a:t>
            </a:r>
            <a:r>
              <a:rPr lang="ru-RU" sz="2000" b="1" dirty="0">
                <a:solidFill>
                  <a:schemeClr val="bg2">
                    <a:lumMod val="25000"/>
                  </a:schemeClr>
                </a:solidFill>
              </a:rPr>
              <a:t> органа </a:t>
            </a:r>
            <a:r>
              <a:rPr lang="ru-RU" sz="2000" b="1" dirty="0">
                <a:solidFill>
                  <a:srgbClr val="FF0000"/>
                </a:solidFill>
              </a:rPr>
              <a:t>управления коммерческой организацией</a:t>
            </a:r>
            <a:r>
              <a:rPr lang="ru-RU" sz="2000" b="1" dirty="0">
                <a:solidFill>
                  <a:schemeClr val="bg2">
                    <a:lumMod val="25000"/>
                  </a:schemeClr>
                </a:solidFill>
              </a:rPr>
              <a:t>, за исключением случаев, установленных </a:t>
            </a:r>
            <a:r>
              <a:rPr lang="ru-RU" sz="2000" b="1" dirty="0" smtClean="0">
                <a:solidFill>
                  <a:schemeClr val="bg2">
                    <a:lumMod val="25000"/>
                  </a:schemeClr>
                </a:solidFill>
              </a:rPr>
              <a:t>федеральным законом</a:t>
            </a:r>
            <a:endParaRPr lang="ru-RU" sz="2000" b="1" dirty="0">
              <a:solidFill>
                <a:schemeClr val="bg2">
                  <a:lumMod val="25000"/>
                </a:schemeClr>
              </a:solidFill>
              <a:hlinkClick r:id="rId2"/>
            </a:endParaRPr>
          </a:p>
          <a:p>
            <a:r>
              <a:rPr lang="ru-RU" sz="2000" b="1" dirty="0" smtClean="0">
                <a:solidFill>
                  <a:srgbClr val="FF0000"/>
                </a:solidFill>
              </a:rPr>
              <a:t>замещать </a:t>
            </a:r>
            <a:r>
              <a:rPr lang="ru-RU" sz="2000" b="1" dirty="0">
                <a:solidFill>
                  <a:srgbClr val="FF0000"/>
                </a:solidFill>
              </a:rPr>
              <a:t>должность гражданской службы </a:t>
            </a:r>
            <a:r>
              <a:rPr lang="ru-RU" sz="2000" b="1" dirty="0">
                <a:solidFill>
                  <a:schemeClr val="bg2">
                    <a:lumMod val="25000"/>
                  </a:schemeClr>
                </a:solidFill>
              </a:rPr>
              <a:t>в случае:</a:t>
            </a:r>
          </a:p>
          <a:p>
            <a:r>
              <a:rPr lang="ru-RU" sz="2000" b="1" dirty="0" smtClean="0">
                <a:solidFill>
                  <a:schemeClr val="bg2">
                    <a:lumMod val="25000"/>
                  </a:schemeClr>
                </a:solidFill>
              </a:rPr>
              <a:t>а) избрания или назначения на государственную должность;</a:t>
            </a:r>
            <a:endParaRPr lang="ru-RU" sz="2000" b="1" dirty="0" smtClean="0">
              <a:solidFill>
                <a:schemeClr val="bg2">
                  <a:lumMod val="25000"/>
                </a:schemeClr>
              </a:solidFill>
              <a:hlinkClick r:id="rId3"/>
            </a:endParaRPr>
          </a:p>
          <a:p>
            <a:r>
              <a:rPr lang="ru-RU" sz="2000" b="1" dirty="0" smtClean="0">
                <a:solidFill>
                  <a:schemeClr val="bg2">
                    <a:lumMod val="25000"/>
                  </a:schemeClr>
                </a:solidFill>
              </a:rPr>
              <a:t>б</a:t>
            </a:r>
            <a:r>
              <a:rPr lang="ru-RU" sz="2000" b="1" dirty="0">
                <a:solidFill>
                  <a:schemeClr val="bg2">
                    <a:lumMod val="25000"/>
                  </a:schemeClr>
                </a:solidFill>
              </a:rPr>
              <a:t>) избрания на выборную должность в органе местного самоуправления;</a:t>
            </a:r>
          </a:p>
          <a:p>
            <a:pPr>
              <a:spcAft>
                <a:spcPts val="1200"/>
              </a:spcAft>
            </a:pPr>
            <a:r>
              <a:rPr lang="ru-RU" sz="2000" b="1" dirty="0">
                <a:solidFill>
                  <a:schemeClr val="bg2">
                    <a:lumMod val="25000"/>
                  </a:schemeClr>
                </a:solidFill>
              </a:rPr>
              <a:t>в) избрания на оплачиваемую выборную должность в органе профессионального союза, в том числе в выборном органе первичной профсоюзной организации, созданной в государственном органе</a:t>
            </a:r>
            <a:r>
              <a:rPr lang="ru-RU" sz="2000" b="1" dirty="0" smtClean="0">
                <a:solidFill>
                  <a:schemeClr val="bg2">
                    <a:lumMod val="25000"/>
                  </a:schemeClr>
                </a:solidFill>
              </a:rPr>
              <a:t>;</a:t>
            </a:r>
          </a:p>
          <a:p>
            <a:pPr>
              <a:spcAft>
                <a:spcPts val="1200"/>
              </a:spcAft>
            </a:pPr>
            <a:r>
              <a:rPr lang="ru-RU" sz="2000" b="1" dirty="0">
                <a:solidFill>
                  <a:srgbClr val="FF0000"/>
                </a:solidFill>
              </a:rPr>
              <a:t>осуществлять предпринимательскую деятельность;</a:t>
            </a:r>
          </a:p>
          <a:p>
            <a:r>
              <a:rPr lang="ru-RU" sz="2000" b="1" dirty="0" smtClean="0">
                <a:solidFill>
                  <a:srgbClr val="FF0000"/>
                </a:solidFill>
              </a:rPr>
              <a:t>приобретать</a:t>
            </a:r>
            <a:r>
              <a:rPr lang="ru-RU" sz="2000" b="1" dirty="0" smtClean="0">
                <a:solidFill>
                  <a:schemeClr val="bg2">
                    <a:lumMod val="25000"/>
                  </a:schemeClr>
                </a:solidFill>
              </a:rPr>
              <a:t> </a:t>
            </a:r>
            <a:r>
              <a:rPr lang="ru-RU" sz="2000" b="1" dirty="0">
                <a:solidFill>
                  <a:schemeClr val="bg2">
                    <a:lumMod val="25000"/>
                  </a:schemeClr>
                </a:solidFill>
              </a:rPr>
              <a:t>в случаях, установленных федеральным законом, </a:t>
            </a:r>
            <a:r>
              <a:rPr lang="ru-RU" sz="2000" b="1" dirty="0">
                <a:solidFill>
                  <a:srgbClr val="FF0000"/>
                </a:solidFill>
              </a:rPr>
              <a:t>ценные бумаги, по которым может быть получен доход;</a:t>
            </a:r>
          </a:p>
          <a:p>
            <a:endParaRPr lang="ru-RU" sz="2000" b="1" dirty="0">
              <a:solidFill>
                <a:schemeClr val="tx1"/>
              </a:solidFill>
            </a:endParaRPr>
          </a:p>
        </p:txBody>
      </p:sp>
    </p:spTree>
    <p:extLst>
      <p:ext uri="{BB962C8B-B14F-4D97-AF65-F5344CB8AC3E}">
        <p14:creationId xmlns:p14="http://schemas.microsoft.com/office/powerpoint/2010/main" val="37196538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907559"/>
            <a:ext cx="7974632" cy="9825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323528" y="1890075"/>
            <a:ext cx="8640960" cy="4635269"/>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endParaRPr lang="ru-RU" sz="2000" b="1" dirty="0" smtClean="0">
              <a:solidFill>
                <a:srgbClr val="FF0000"/>
              </a:solidFill>
            </a:endParaRPr>
          </a:p>
          <a:p>
            <a:pPr>
              <a:spcAft>
                <a:spcPts val="1200"/>
              </a:spcAft>
            </a:pPr>
            <a:r>
              <a:rPr lang="ru-RU" sz="2000" b="1" dirty="0" smtClean="0">
                <a:solidFill>
                  <a:srgbClr val="FF0000"/>
                </a:solidFill>
              </a:rPr>
              <a:t>быть </a:t>
            </a:r>
            <a:r>
              <a:rPr lang="ru-RU" sz="2000" b="1" dirty="0">
                <a:solidFill>
                  <a:srgbClr val="FF0000"/>
                </a:solidFill>
              </a:rPr>
              <a:t>поверенным или представителем по делам третьих лиц в государственном органе</a:t>
            </a:r>
            <a:r>
              <a:rPr lang="ru-RU" sz="2000" b="1" dirty="0">
                <a:solidFill>
                  <a:schemeClr val="bg2">
                    <a:lumMod val="25000"/>
                  </a:schemeClr>
                </a:solidFill>
              </a:rPr>
              <a:t>, в котором он замещает должность гражданской службы, если иное не предусмотрено </a:t>
            </a:r>
            <a:r>
              <a:rPr lang="ru-RU" sz="2000" b="1" dirty="0" smtClean="0">
                <a:solidFill>
                  <a:schemeClr val="bg2">
                    <a:lumMod val="25000"/>
                  </a:schemeClr>
                </a:solidFill>
              </a:rPr>
              <a:t>Федеральным законом</a:t>
            </a:r>
            <a:r>
              <a:rPr lang="ru-RU" sz="2000" b="1" dirty="0" smtClean="0">
                <a:solidFill>
                  <a:schemeClr val="bg2">
                    <a:lumMod val="25000"/>
                  </a:schemeClr>
                </a:solidFill>
                <a:hlinkClick r:id="rId2"/>
              </a:rPr>
              <a:t>;</a:t>
            </a:r>
            <a:endParaRPr lang="ru-RU" sz="2000" b="1" dirty="0">
              <a:solidFill>
                <a:schemeClr val="bg2">
                  <a:lumMod val="25000"/>
                </a:schemeClr>
              </a:solidFill>
              <a:hlinkClick r:id="rId2"/>
            </a:endParaRPr>
          </a:p>
          <a:p>
            <a:pPr>
              <a:spcAft>
                <a:spcPts val="1200"/>
              </a:spcAft>
            </a:pPr>
            <a:r>
              <a:rPr lang="ru-RU" sz="2000" b="1" dirty="0">
                <a:solidFill>
                  <a:srgbClr val="FF0000"/>
                </a:solidFill>
              </a:rPr>
              <a:t>выезжать в связи с исполнением должностных обязанностей за пределы территории Российской Федерации за счет средств физических и юридических лиц</a:t>
            </a:r>
            <a:r>
              <a:rPr lang="ru-RU" sz="2000" b="1" dirty="0">
                <a:solidFill>
                  <a:schemeClr val="bg2">
                    <a:lumMod val="25000"/>
                  </a:schemeClr>
                </a:solidFill>
              </a:rPr>
              <a:t>, за исключением служебных командировок, осуществляемых в соответствии с законодательством Российской Федерации, по договоренности государственных органов Российской Федерации, государственных органов субъектов Российской Федерации </a:t>
            </a:r>
            <a:r>
              <a:rPr lang="ru-RU" sz="2000" b="1" dirty="0" smtClean="0">
                <a:solidFill>
                  <a:schemeClr val="bg2">
                    <a:lumMod val="25000"/>
                  </a:schemeClr>
                </a:solidFill>
              </a:rPr>
              <a:t>с </a:t>
            </a:r>
            <a:r>
              <a:rPr lang="ru-RU" sz="2000" b="1" dirty="0">
                <a:solidFill>
                  <a:schemeClr val="bg2">
                    <a:lumMod val="25000"/>
                  </a:schemeClr>
                </a:solidFill>
              </a:rPr>
              <a:t>государственными или муниципальными органами иностранных государств, международными или иностранными организациями;</a:t>
            </a:r>
          </a:p>
          <a:p>
            <a:r>
              <a:rPr lang="ru-RU" sz="2000" b="1" dirty="0" smtClean="0">
                <a:solidFill>
                  <a:srgbClr val="FF0000"/>
                </a:solidFill>
              </a:rPr>
              <a:t>использовать </a:t>
            </a:r>
            <a:r>
              <a:rPr lang="ru-RU" sz="2000" b="1" dirty="0">
                <a:solidFill>
                  <a:srgbClr val="FF0000"/>
                </a:solidFill>
              </a:rPr>
              <a:t>в целях, не связанных с исполнением должностных обязанностей, средства материально-технического</a:t>
            </a:r>
            <a:r>
              <a:rPr lang="ru-RU" sz="2000" b="1" dirty="0">
                <a:solidFill>
                  <a:schemeClr val="bg2">
                    <a:lumMod val="25000"/>
                  </a:schemeClr>
                </a:solidFill>
              </a:rPr>
              <a:t> и иного </a:t>
            </a:r>
            <a:r>
              <a:rPr lang="ru-RU" sz="2000" b="1" dirty="0">
                <a:solidFill>
                  <a:srgbClr val="FF0000"/>
                </a:solidFill>
              </a:rPr>
              <a:t>обеспечения, </a:t>
            </a:r>
            <a:r>
              <a:rPr lang="ru-RU" sz="2000" b="1" dirty="0">
                <a:solidFill>
                  <a:schemeClr val="bg2">
                    <a:lumMod val="25000"/>
                  </a:schemeClr>
                </a:solidFill>
              </a:rPr>
              <a:t>другое государственное имущество, а также передавать их другим лицам;</a:t>
            </a:r>
          </a:p>
          <a:p>
            <a:endParaRPr lang="ru-RU" sz="2000" dirty="0">
              <a:solidFill>
                <a:schemeClr val="tx1"/>
              </a:solidFill>
            </a:endParaRPr>
          </a:p>
        </p:txBody>
      </p:sp>
    </p:spTree>
    <p:extLst>
      <p:ext uri="{BB962C8B-B14F-4D97-AF65-F5344CB8AC3E}">
        <p14:creationId xmlns:p14="http://schemas.microsoft.com/office/powerpoint/2010/main" val="19036858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1080098"/>
            <a:ext cx="7974632" cy="9825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9552" y="2204864"/>
            <a:ext cx="8424936" cy="4320480"/>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r>
              <a:rPr lang="ru-RU" sz="2000" dirty="0">
                <a:solidFill>
                  <a:schemeClr val="tx1"/>
                </a:solidFill>
              </a:rPr>
              <a:t> </a:t>
            </a:r>
            <a:r>
              <a:rPr lang="ru-RU" sz="2000" b="1" dirty="0">
                <a:solidFill>
                  <a:srgbClr val="FF0000"/>
                </a:solidFill>
              </a:rPr>
              <a:t>разглашать или использовать в целях, не связанных с гражданской </a:t>
            </a:r>
            <a:r>
              <a:rPr lang="ru-RU" sz="2000" b="1" dirty="0" smtClean="0">
                <a:solidFill>
                  <a:srgbClr val="FF0000"/>
                </a:solidFill>
              </a:rPr>
              <a:t>службой</a:t>
            </a:r>
            <a:r>
              <a:rPr lang="ru-RU" sz="2000" b="1" dirty="0">
                <a:solidFill>
                  <a:srgbClr val="FF0000"/>
                </a:solidFill>
              </a:rPr>
              <a:t> </a:t>
            </a:r>
            <a:r>
              <a:rPr lang="ru-RU" sz="2000" b="1" dirty="0" smtClean="0">
                <a:solidFill>
                  <a:srgbClr val="FF0000"/>
                </a:solidFill>
              </a:rPr>
              <a:t>сведения</a:t>
            </a:r>
            <a:r>
              <a:rPr lang="ru-RU" sz="2000" b="1" dirty="0" smtClean="0">
                <a:solidFill>
                  <a:schemeClr val="bg2">
                    <a:lumMod val="25000"/>
                  </a:schemeClr>
                </a:solidFill>
              </a:rPr>
              <a:t>, </a:t>
            </a:r>
            <a:r>
              <a:rPr lang="ru-RU" sz="2000" b="1" dirty="0">
                <a:solidFill>
                  <a:schemeClr val="bg2">
                    <a:lumMod val="25000"/>
                  </a:schemeClr>
                </a:solidFill>
              </a:rPr>
              <a:t>отнесенные в соответствии с федеральным законом к сведениям конфиденциального характера, или служебную информацию, ставшие ему известными в связи с исполнением должностных обязанностей;</a:t>
            </a:r>
          </a:p>
          <a:p>
            <a:r>
              <a:rPr lang="ru-RU" sz="2000" b="1" dirty="0">
                <a:solidFill>
                  <a:schemeClr val="bg2">
                    <a:lumMod val="25000"/>
                  </a:schemeClr>
                </a:solidFill>
              </a:rPr>
              <a:t> </a:t>
            </a:r>
            <a:r>
              <a:rPr lang="ru-RU" sz="2000" b="1" dirty="0">
                <a:solidFill>
                  <a:srgbClr val="FF0000"/>
                </a:solidFill>
              </a:rPr>
              <a:t>допускать публичные высказывания, суждения и оценки</a:t>
            </a:r>
            <a:r>
              <a:rPr lang="ru-RU" sz="2000" b="1" dirty="0">
                <a:solidFill>
                  <a:schemeClr val="bg2">
                    <a:lumMod val="25000"/>
                  </a:schemeClr>
                </a:solidFill>
              </a:rPr>
              <a:t>, в том числе в средствах массовой информации, в отношении деятельности государственных органов, их руководителей, включая решения вышестоящего государственного органа либо государственного органа, в котором гражданский служащий замещает должность гражданской службы, если это не входит в его должностные обязанности;</a:t>
            </a:r>
          </a:p>
          <a:p>
            <a:endParaRPr lang="ru-RU" sz="2000" dirty="0">
              <a:solidFill>
                <a:schemeClr val="tx1"/>
              </a:solidFill>
            </a:endParaRPr>
          </a:p>
        </p:txBody>
      </p:sp>
    </p:spTree>
    <p:extLst>
      <p:ext uri="{BB962C8B-B14F-4D97-AF65-F5344CB8AC3E}">
        <p14:creationId xmlns:p14="http://schemas.microsoft.com/office/powerpoint/2010/main" val="12762986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1080098"/>
            <a:ext cx="7974632" cy="8219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9552" y="1902048"/>
            <a:ext cx="8424936" cy="4623296"/>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r>
              <a:rPr lang="ru-RU" sz="2000" b="1" dirty="0" smtClean="0">
                <a:solidFill>
                  <a:srgbClr val="FF0000"/>
                </a:solidFill>
              </a:rPr>
              <a:t>принимать </a:t>
            </a:r>
            <a:r>
              <a:rPr lang="ru-RU" sz="2000" b="1" dirty="0">
                <a:solidFill>
                  <a:srgbClr val="FF0000"/>
                </a:solidFill>
              </a:rPr>
              <a:t>без письменного разрешения </a:t>
            </a:r>
            <a:r>
              <a:rPr lang="ru-RU" sz="2000" b="1" dirty="0">
                <a:solidFill>
                  <a:schemeClr val="bg2">
                    <a:lumMod val="25000"/>
                  </a:schemeClr>
                </a:solidFill>
              </a:rPr>
              <a:t>представителя нанимателя </a:t>
            </a:r>
            <a:r>
              <a:rPr lang="ru-RU" sz="2000" b="1" dirty="0">
                <a:solidFill>
                  <a:srgbClr val="FF0000"/>
                </a:solidFill>
              </a:rPr>
              <a:t>награды, почетные и специальные звания </a:t>
            </a:r>
            <a:r>
              <a:rPr lang="ru-RU" sz="2000" b="1" dirty="0">
                <a:solidFill>
                  <a:schemeClr val="bg2">
                    <a:lumMod val="25000"/>
                  </a:schemeClr>
                </a:solidFill>
              </a:rPr>
              <a:t>(за исключением научных) иностранных государств, международных организаций, а также политических партий, других общественных объединений и религиозных объединений, если в его должностные обязанности входит взаимодействие с указанными организациями и объединениями;</a:t>
            </a:r>
          </a:p>
          <a:p>
            <a:pPr>
              <a:spcAft>
                <a:spcPts val="1200"/>
              </a:spcAft>
            </a:pPr>
            <a:r>
              <a:rPr lang="ru-RU" sz="2000" b="1" dirty="0" smtClean="0">
                <a:solidFill>
                  <a:srgbClr val="FF0000"/>
                </a:solidFill>
              </a:rPr>
              <a:t>использовать </a:t>
            </a:r>
            <a:r>
              <a:rPr lang="ru-RU" sz="2000" b="1" dirty="0">
                <a:solidFill>
                  <a:srgbClr val="FF0000"/>
                </a:solidFill>
              </a:rPr>
              <a:t>преимущества должностного положения для предвыборной агитации</a:t>
            </a:r>
            <a:r>
              <a:rPr lang="ru-RU" sz="2000" b="1" dirty="0">
                <a:solidFill>
                  <a:schemeClr val="bg2">
                    <a:lumMod val="25000"/>
                  </a:schemeClr>
                </a:solidFill>
              </a:rPr>
              <a:t>, а также для агитации по вопросам референдума</a:t>
            </a:r>
            <a:r>
              <a:rPr lang="ru-RU" sz="2000" b="1" dirty="0" smtClean="0">
                <a:solidFill>
                  <a:schemeClr val="bg2">
                    <a:lumMod val="25000"/>
                  </a:schemeClr>
                </a:solidFill>
              </a:rPr>
              <a:t>;</a:t>
            </a:r>
          </a:p>
          <a:p>
            <a:r>
              <a:rPr lang="ru-RU" sz="2000" b="1" dirty="0">
                <a:solidFill>
                  <a:srgbClr val="FF0000"/>
                </a:solidFill>
              </a:rPr>
              <a:t>использовать должностные полномочия в интересах политических партий</a:t>
            </a:r>
            <a:r>
              <a:rPr lang="ru-RU" sz="2000" b="1" dirty="0">
                <a:solidFill>
                  <a:schemeClr val="bg2">
                    <a:lumMod val="25000"/>
                  </a:schemeClr>
                </a:solidFill>
              </a:rPr>
              <a:t>, других общественных объединений, религиозных объединений и иных организаций, а также публично выражать отношение к указанным объединениям и организациям в качестве гражданского служащего, если это не входит в его должностные обязанности</a:t>
            </a:r>
            <a:r>
              <a:rPr lang="ru-RU" sz="2000" b="1" dirty="0" smtClean="0">
                <a:solidFill>
                  <a:schemeClr val="bg2">
                    <a:lumMod val="25000"/>
                  </a:schemeClr>
                </a:solidFill>
              </a:rPr>
              <a:t>;</a:t>
            </a:r>
            <a:endParaRPr lang="ru-RU" sz="2000" b="1" dirty="0">
              <a:solidFill>
                <a:schemeClr val="bg2">
                  <a:lumMod val="25000"/>
                </a:schemeClr>
              </a:solidFill>
            </a:endParaRPr>
          </a:p>
        </p:txBody>
      </p:sp>
    </p:spTree>
    <p:extLst>
      <p:ext uri="{BB962C8B-B14F-4D97-AF65-F5344CB8AC3E}">
        <p14:creationId xmlns:p14="http://schemas.microsoft.com/office/powerpoint/2010/main" val="26692642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64704" y="1080098"/>
            <a:ext cx="7974632" cy="9825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9552" y="2204864"/>
            <a:ext cx="8424936" cy="4320480"/>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1200"/>
              </a:spcAft>
            </a:pPr>
            <a:r>
              <a:rPr lang="ru-RU" sz="2000" b="1" dirty="0">
                <a:solidFill>
                  <a:srgbClr val="FF0000"/>
                </a:solidFill>
              </a:rPr>
              <a:t>создавать в государственных органах структуры политических партий</a:t>
            </a:r>
            <a:r>
              <a:rPr lang="ru-RU" sz="2000" b="1" dirty="0">
                <a:solidFill>
                  <a:schemeClr val="bg2">
                    <a:lumMod val="25000"/>
                  </a:schemeClr>
                </a:solidFill>
              </a:rPr>
              <a:t>, других общественных объединений (за исключением профессиональных союзов, ветеранских и иных органов общественной самодеятельности) и религиозных объединений или способствовать созданию указанных структур;</a:t>
            </a:r>
          </a:p>
          <a:p>
            <a:pPr>
              <a:spcAft>
                <a:spcPts val="1200"/>
              </a:spcAft>
            </a:pPr>
            <a:r>
              <a:rPr lang="ru-RU" sz="2000" b="1" dirty="0" smtClean="0">
                <a:solidFill>
                  <a:srgbClr val="FF0000"/>
                </a:solidFill>
              </a:rPr>
              <a:t>прекращать </a:t>
            </a:r>
            <a:r>
              <a:rPr lang="ru-RU" sz="2000" b="1" dirty="0">
                <a:solidFill>
                  <a:srgbClr val="FF0000"/>
                </a:solidFill>
              </a:rPr>
              <a:t>исполнение должностных обязанностей в целях урегулирования служебного спора</a:t>
            </a:r>
            <a:r>
              <a:rPr lang="ru-RU" sz="2000" b="1" dirty="0">
                <a:solidFill>
                  <a:schemeClr val="bg2">
                    <a:lumMod val="25000"/>
                  </a:schemeClr>
                </a:solidFill>
              </a:rPr>
              <a:t>;</a:t>
            </a:r>
          </a:p>
          <a:p>
            <a:r>
              <a:rPr lang="ru-RU" sz="2000" b="1" dirty="0" smtClean="0">
                <a:solidFill>
                  <a:srgbClr val="FF0000"/>
                </a:solidFill>
              </a:rPr>
              <a:t>входить </a:t>
            </a:r>
            <a:r>
              <a:rPr lang="ru-RU" sz="2000" b="1" dirty="0">
                <a:solidFill>
                  <a:srgbClr val="FF0000"/>
                </a:solidFill>
              </a:rPr>
              <a:t>в состав органов управления, попечительских или наблюдательных советов</a:t>
            </a:r>
            <a:r>
              <a:rPr lang="ru-RU" sz="2000" b="1" dirty="0">
                <a:solidFill>
                  <a:schemeClr val="bg2">
                    <a:lumMod val="25000"/>
                  </a:schemeClr>
                </a:solidFill>
              </a:rPr>
              <a:t>, иных органов иностранных некоммерческих неправительственных организаций и действующих на территории Российской Федерации их структурных подразделений, если иное не предусмотрено международным договором Российской Федерации или законодательством Российской Федерации</a:t>
            </a:r>
            <a:r>
              <a:rPr lang="ru-RU" sz="2000" b="1" dirty="0" smtClean="0">
                <a:solidFill>
                  <a:schemeClr val="bg2">
                    <a:lumMod val="25000"/>
                  </a:schemeClr>
                </a:solidFill>
              </a:rPr>
              <a:t>;</a:t>
            </a:r>
            <a:endParaRPr lang="ru-RU" sz="2000" b="1" dirty="0">
              <a:solidFill>
                <a:schemeClr val="bg2">
                  <a:lumMod val="25000"/>
                </a:schemeClr>
              </a:solidFill>
            </a:endParaRPr>
          </a:p>
        </p:txBody>
      </p:sp>
    </p:spTree>
    <p:extLst>
      <p:ext uri="{BB962C8B-B14F-4D97-AF65-F5344CB8AC3E}">
        <p14:creationId xmlns:p14="http://schemas.microsoft.com/office/powerpoint/2010/main" val="2929249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5" name="Прямоугольник 4"/>
          <p:cNvSpPr/>
          <p:nvPr/>
        </p:nvSpPr>
        <p:spPr>
          <a:xfrm>
            <a:off x="755576" y="1080098"/>
            <a:ext cx="7974632" cy="9825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200" dirty="0">
                <a:solidFill>
                  <a:schemeClr val="accent3">
                    <a:lumMod val="75000"/>
                  </a:schemeClr>
                </a:solidFill>
                <a:effectLst>
                  <a:outerShdw blurRad="38100" dist="38100" dir="2700000" algn="tl">
                    <a:srgbClr val="000000">
                      <a:alpha val="43137"/>
                    </a:srgbClr>
                  </a:outerShdw>
                </a:effectLst>
              </a:rPr>
              <a:t>В связи с прохождением гражданской службы гражданскому служащему </a:t>
            </a:r>
            <a:r>
              <a:rPr lang="ru-RU" sz="2200" dirty="0" smtClean="0">
                <a:solidFill>
                  <a:schemeClr val="accent3">
                    <a:lumMod val="75000"/>
                  </a:schemeClr>
                </a:solidFill>
                <a:effectLst>
                  <a:outerShdw blurRad="38100" dist="38100" dir="2700000" algn="tl">
                    <a:srgbClr val="000000">
                      <a:alpha val="43137"/>
                    </a:srgbClr>
                  </a:outerShdw>
                </a:effectLst>
              </a:rPr>
              <a:t>запрещается:</a:t>
            </a:r>
            <a:endParaRPr lang="ru-RU" sz="2200" dirty="0">
              <a:solidFill>
                <a:schemeClr val="accent3">
                  <a:lumMod val="75000"/>
                </a:schemeClr>
              </a:solidFill>
              <a:effectLst>
                <a:outerShdw blurRad="38100" dist="38100" dir="2700000" algn="tl">
                  <a:srgbClr val="000000">
                    <a:alpha val="43137"/>
                  </a:srgbClr>
                </a:outerShdw>
              </a:effectLst>
            </a:endParaRPr>
          </a:p>
        </p:txBody>
      </p:sp>
      <p:sp>
        <p:nvSpPr>
          <p:cNvPr id="7" name="Прямоугольник 6"/>
          <p:cNvSpPr/>
          <p:nvPr/>
        </p:nvSpPr>
        <p:spPr>
          <a:xfrm>
            <a:off x="530424" y="2235153"/>
            <a:ext cx="8424936" cy="4002159"/>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dirty="0" smtClean="0">
                <a:solidFill>
                  <a:srgbClr val="FF0000"/>
                </a:solidFill>
              </a:rPr>
              <a:t>заниматься </a:t>
            </a:r>
            <a:r>
              <a:rPr lang="ru-RU" sz="2000" b="1" dirty="0">
                <a:solidFill>
                  <a:srgbClr val="FF0000"/>
                </a:solidFill>
              </a:rPr>
              <a:t>без письменного разрешения представителя нанимателя оплачиваемой деятельностью</a:t>
            </a:r>
            <a:r>
              <a:rPr lang="ru-RU" sz="2000" b="1" dirty="0">
                <a:solidFill>
                  <a:schemeClr val="bg2">
                    <a:lumMod val="25000"/>
                  </a:schemeClr>
                </a:solidFill>
              </a:rPr>
              <a:t>, финансируемой исключительно за счет средств иностранных государств, международных и иностранных организаций, иностранных граждан и лиц без гражданства, если иное не предусмотрено международным договором Российской Федерации или законодательством Российской Федерации</a:t>
            </a:r>
            <a:r>
              <a:rPr lang="ru-RU" sz="2000" b="1" dirty="0" smtClean="0">
                <a:solidFill>
                  <a:schemeClr val="bg2">
                    <a:lumMod val="25000"/>
                  </a:schemeClr>
                </a:solidFill>
              </a:rPr>
              <a:t>.</a:t>
            </a:r>
          </a:p>
          <a:p>
            <a:endParaRPr lang="ru-RU" sz="2000" b="1" dirty="0" smtClean="0">
              <a:solidFill>
                <a:schemeClr val="bg2">
                  <a:lumMod val="25000"/>
                </a:schemeClr>
              </a:solidFill>
            </a:endParaRPr>
          </a:p>
          <a:p>
            <a:r>
              <a:rPr lang="ru-RU" sz="2000" b="1" dirty="0">
                <a:solidFill>
                  <a:schemeClr val="bg2">
                    <a:lumMod val="25000"/>
                  </a:schemeClr>
                </a:solidFill>
              </a:rPr>
              <a:t> </a:t>
            </a:r>
            <a:r>
              <a:rPr lang="ru-RU" sz="2000" b="1" dirty="0">
                <a:solidFill>
                  <a:srgbClr val="FF0000"/>
                </a:solidFill>
              </a:rPr>
              <a:t>после увольнения с</a:t>
            </a:r>
            <a:r>
              <a:rPr lang="ru-RU" sz="2000" b="1" dirty="0">
                <a:solidFill>
                  <a:schemeClr val="bg2">
                    <a:lumMod val="25000"/>
                  </a:schemeClr>
                </a:solidFill>
              </a:rPr>
              <a:t> гражданской </a:t>
            </a:r>
            <a:r>
              <a:rPr lang="ru-RU" sz="2000" b="1" dirty="0" smtClean="0">
                <a:solidFill>
                  <a:schemeClr val="bg2">
                    <a:lumMod val="25000"/>
                  </a:schemeClr>
                </a:solidFill>
              </a:rPr>
              <a:t>службы </a:t>
            </a:r>
            <a:r>
              <a:rPr lang="ru-RU" sz="2000" b="1" dirty="0" smtClean="0">
                <a:solidFill>
                  <a:srgbClr val="FF0000"/>
                </a:solidFill>
              </a:rPr>
              <a:t>разглашать</a:t>
            </a:r>
            <a:r>
              <a:rPr lang="ru-RU" sz="2000" b="1" dirty="0" smtClean="0">
                <a:solidFill>
                  <a:schemeClr val="bg2">
                    <a:lumMod val="25000"/>
                  </a:schemeClr>
                </a:solidFill>
              </a:rPr>
              <a:t> </a:t>
            </a:r>
            <a:r>
              <a:rPr lang="ru-RU" sz="2000" b="1" dirty="0">
                <a:solidFill>
                  <a:schemeClr val="bg2">
                    <a:lumMod val="25000"/>
                  </a:schemeClr>
                </a:solidFill>
              </a:rPr>
              <a:t>или использовать в интересах организаций либо физических </a:t>
            </a:r>
            <a:r>
              <a:rPr lang="ru-RU" sz="2000" b="1" dirty="0" smtClean="0">
                <a:solidFill>
                  <a:schemeClr val="bg2">
                    <a:lumMod val="25000"/>
                  </a:schemeClr>
                </a:solidFill>
              </a:rPr>
              <a:t>лиц </a:t>
            </a:r>
            <a:r>
              <a:rPr lang="ru-RU" sz="2000" b="1" dirty="0" smtClean="0">
                <a:solidFill>
                  <a:srgbClr val="FF0000"/>
                </a:solidFill>
              </a:rPr>
              <a:t>сведения конфиденциального </a:t>
            </a:r>
            <a:r>
              <a:rPr lang="ru-RU" sz="2000" b="1" dirty="0">
                <a:solidFill>
                  <a:srgbClr val="FF0000"/>
                </a:solidFill>
              </a:rPr>
              <a:t>характера</a:t>
            </a:r>
            <a:r>
              <a:rPr lang="ru-RU" sz="2000" b="1" dirty="0">
                <a:solidFill>
                  <a:schemeClr val="bg2">
                    <a:lumMod val="25000"/>
                  </a:schemeClr>
                </a:solidFill>
              </a:rPr>
              <a:t> или служебную информацию, ставшие ему известными в связи с исполнением должностных обязанносте</a:t>
            </a:r>
            <a:r>
              <a:rPr lang="ru-RU" sz="2000" dirty="0">
                <a:solidFill>
                  <a:schemeClr val="tx1"/>
                </a:solidFill>
              </a:rPr>
              <a:t>й</a:t>
            </a:r>
          </a:p>
          <a:p>
            <a:endParaRPr lang="ru-RU" sz="2000" dirty="0">
              <a:solidFill>
                <a:schemeClr val="tx1"/>
              </a:solidFill>
            </a:endParaRPr>
          </a:p>
        </p:txBody>
      </p:sp>
    </p:spTree>
    <p:extLst>
      <p:ext uri="{BB962C8B-B14F-4D97-AF65-F5344CB8AC3E}">
        <p14:creationId xmlns:p14="http://schemas.microsoft.com/office/powerpoint/2010/main" val="26209820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07504" y="476672"/>
            <a:ext cx="9036496" cy="430887"/>
          </a:xfrm>
          <a:prstGeom prst="rect">
            <a:avLst/>
          </a:prstGeom>
        </p:spPr>
        <p:txBody>
          <a:bodyPr wrap="square">
            <a:spAutoFit/>
          </a:bodyPr>
          <a:lstStyle/>
          <a:p>
            <a:pPr algn="ctr"/>
            <a:r>
              <a:rPr lang="ru-RU" sz="2200" b="1" dirty="0" smtClean="0">
                <a:solidFill>
                  <a:srgbClr val="FF0000"/>
                </a:solidFill>
                <a:effectLst>
                  <a:outerShdw blurRad="38100" dist="38100" dir="2700000" algn="tl">
                    <a:srgbClr val="000000">
                      <a:alpha val="43137"/>
                    </a:srgbClr>
                  </a:outerShdw>
                </a:effectLst>
              </a:rPr>
              <a:t>Запреты, </a:t>
            </a:r>
            <a:r>
              <a:rPr lang="ru-RU" sz="2200" b="1" dirty="0">
                <a:solidFill>
                  <a:srgbClr val="FF0000"/>
                </a:solidFill>
                <a:effectLst>
                  <a:outerShdw blurRad="38100" dist="38100" dir="2700000" algn="tl">
                    <a:srgbClr val="000000">
                      <a:alpha val="43137"/>
                    </a:srgbClr>
                  </a:outerShdw>
                </a:effectLst>
              </a:rPr>
              <a:t>связанные с государственной гражданской службой</a:t>
            </a:r>
            <a:endParaRPr lang="ru-RU" sz="2200" dirty="0">
              <a:solidFill>
                <a:srgbClr val="FF0000"/>
              </a:solidFill>
              <a:effectLst>
                <a:outerShdw blurRad="38100" dist="38100" dir="2700000" algn="tl">
                  <a:srgbClr val="000000">
                    <a:alpha val="43137"/>
                  </a:srgbClr>
                </a:outerShdw>
              </a:effectLst>
            </a:endParaRPr>
          </a:p>
        </p:txBody>
      </p:sp>
      <p:sp>
        <p:nvSpPr>
          <p:cNvPr id="7" name="Прямоугольник 6"/>
          <p:cNvSpPr/>
          <p:nvPr/>
        </p:nvSpPr>
        <p:spPr>
          <a:xfrm>
            <a:off x="413284" y="1556792"/>
            <a:ext cx="8424936" cy="4320480"/>
          </a:xfrm>
          <a:prstGeom prst="rect">
            <a:avLst/>
          </a:prstGeom>
          <a:solidFill>
            <a:schemeClr val="accent4">
              <a:lumMod val="40000"/>
              <a:lumOff val="60000"/>
            </a:schemeClr>
          </a:solidFill>
          <a:ln>
            <a:solidFill>
              <a:srgbClr val="7030A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54013" algn="just"/>
            <a:r>
              <a:rPr lang="ru-RU" sz="2000" b="1" dirty="0" smtClean="0">
                <a:solidFill>
                  <a:schemeClr val="bg2">
                    <a:lumMod val="25000"/>
                  </a:schemeClr>
                </a:solidFill>
              </a:rPr>
              <a:t>Если</a:t>
            </a:r>
            <a:r>
              <a:rPr lang="ru-RU" sz="2000" dirty="0" smtClean="0">
                <a:solidFill>
                  <a:schemeClr val="tx1"/>
                </a:solidFill>
              </a:rPr>
              <a:t> </a:t>
            </a:r>
            <a:r>
              <a:rPr lang="ru-RU" sz="2000" b="1" dirty="0">
                <a:solidFill>
                  <a:srgbClr val="FF0000"/>
                </a:solidFill>
              </a:rPr>
              <a:t>владение гражданским служащим ценными бумагами, акциями </a:t>
            </a:r>
            <a:r>
              <a:rPr lang="ru-RU" sz="2000" b="1" dirty="0">
                <a:solidFill>
                  <a:schemeClr val="bg2">
                    <a:lumMod val="25000"/>
                  </a:schemeClr>
                </a:solidFill>
              </a:rPr>
              <a:t>(долями участия, паями в уставных (складочных) капиталах организаций) </a:t>
            </a:r>
            <a:r>
              <a:rPr lang="ru-RU" sz="2000" b="1" dirty="0">
                <a:solidFill>
                  <a:srgbClr val="FF0000"/>
                </a:solidFill>
              </a:rPr>
              <a:t>приводит или может привести к конфликту интересов,</a:t>
            </a:r>
            <a:r>
              <a:rPr lang="ru-RU" sz="2000" b="1" dirty="0">
                <a:solidFill>
                  <a:schemeClr val="tx1"/>
                </a:solidFill>
              </a:rPr>
              <a:t> </a:t>
            </a:r>
            <a:r>
              <a:rPr lang="ru-RU" sz="2000" b="1" dirty="0">
                <a:solidFill>
                  <a:schemeClr val="bg2">
                    <a:lumMod val="25000"/>
                  </a:schemeClr>
                </a:solidFill>
              </a:rPr>
              <a:t>он обязан в целях предотвращения конфликта интересов</a:t>
            </a:r>
            <a:r>
              <a:rPr lang="ru-RU" sz="2000" dirty="0">
                <a:solidFill>
                  <a:schemeClr val="tx1"/>
                </a:solidFill>
              </a:rPr>
              <a:t> </a:t>
            </a:r>
            <a:r>
              <a:rPr lang="ru-RU" sz="2000" b="1" dirty="0">
                <a:solidFill>
                  <a:srgbClr val="FF0000"/>
                </a:solidFill>
              </a:rPr>
              <a:t>передать принадлежащие ему ценные бумаги, акции</a:t>
            </a:r>
            <a:r>
              <a:rPr lang="ru-RU" sz="2000" b="1" dirty="0">
                <a:solidFill>
                  <a:schemeClr val="tx1"/>
                </a:solidFill>
              </a:rPr>
              <a:t> </a:t>
            </a:r>
            <a:r>
              <a:rPr lang="ru-RU" sz="2000" b="1" dirty="0">
                <a:solidFill>
                  <a:schemeClr val="bg2">
                    <a:lumMod val="25000"/>
                  </a:schemeClr>
                </a:solidFill>
              </a:rPr>
              <a:t>(доли участия, паи в уставных (складочных) капиталах организаций)</a:t>
            </a:r>
            <a:r>
              <a:rPr lang="ru-RU" sz="2000" b="1" dirty="0">
                <a:solidFill>
                  <a:schemeClr val="tx1"/>
                </a:solidFill>
              </a:rPr>
              <a:t> </a:t>
            </a:r>
            <a:r>
              <a:rPr lang="ru-RU" sz="2000" b="1" dirty="0">
                <a:solidFill>
                  <a:srgbClr val="FF0000"/>
                </a:solidFill>
              </a:rPr>
              <a:t>в доверительное управление </a:t>
            </a:r>
            <a:r>
              <a:rPr lang="ru-RU" sz="2000" b="1" dirty="0">
                <a:solidFill>
                  <a:schemeClr val="bg2">
                    <a:lumMod val="25000"/>
                  </a:schemeClr>
                </a:solidFill>
              </a:rPr>
              <a:t>в соответствии с законодательством Российской Федерации.</a:t>
            </a:r>
          </a:p>
          <a:p>
            <a:endParaRPr lang="ru-RU" sz="2000" b="1" dirty="0" smtClean="0">
              <a:solidFill>
                <a:srgbClr val="FF0000"/>
              </a:solidFill>
            </a:endParaRPr>
          </a:p>
          <a:p>
            <a:r>
              <a:rPr lang="ru-RU" sz="2000" b="1" dirty="0" smtClean="0">
                <a:solidFill>
                  <a:srgbClr val="FF0000"/>
                </a:solidFill>
              </a:rPr>
              <a:t>Часть </a:t>
            </a:r>
            <a:r>
              <a:rPr lang="ru-RU" sz="2000" b="1" dirty="0">
                <a:solidFill>
                  <a:srgbClr val="FF0000"/>
                </a:solidFill>
              </a:rPr>
              <a:t>6 статьи 11 Федерального закона от 25 декабря 2008 года № 273-ФЗ «О противодействии коррупции», часть 2 статьи 17 Федерального закона от 27.07.2004 № 79-ФЗ «О государственной гражданской службе Российской Федерации».</a:t>
            </a:r>
            <a:endParaRPr lang="ru-RU" sz="2000" dirty="0">
              <a:solidFill>
                <a:srgbClr val="FF0000"/>
              </a:solidFill>
            </a:endParaRPr>
          </a:p>
        </p:txBody>
      </p:sp>
    </p:spTree>
    <p:extLst>
      <p:ext uri="{BB962C8B-B14F-4D97-AF65-F5344CB8AC3E}">
        <p14:creationId xmlns:p14="http://schemas.microsoft.com/office/powerpoint/2010/main" val="21429367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67544" y="1340768"/>
            <a:ext cx="8229600" cy="1872208"/>
          </a:xfrm>
        </p:spPr>
        <p:txBody>
          <a:bodyPr>
            <a:normAutofit/>
          </a:bodyPr>
          <a:lstStyle/>
          <a:p>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Благодарю за внимание</a:t>
            </a:r>
          </a:p>
        </p:txBody>
      </p:sp>
      <p:sp>
        <p:nvSpPr>
          <p:cNvPr id="2" name="Номер слайда 1"/>
          <p:cNvSpPr>
            <a:spLocks noGrp="1"/>
          </p:cNvSpPr>
          <p:nvPr>
            <p:ph type="sldNum" sz="quarter" idx="4294967295"/>
          </p:nvPr>
        </p:nvSpPr>
        <p:spPr>
          <a:xfrm>
            <a:off x="7991932" y="6636891"/>
            <a:ext cx="1161826" cy="221109"/>
          </a:xfrm>
          <a:prstGeom prst="rect">
            <a:avLst/>
          </a:prstGeom>
        </p:spPr>
        <p:txBody>
          <a:bodyPr/>
          <a:lstStyle/>
          <a:p>
            <a:pPr algn="r"/>
            <a:fld id="{52A6A2ED-C77A-46D0-9BDA-59A15A90B5E2}" type="slidenum">
              <a:rPr lang="ru-RU" sz="900" smtClean="0">
                <a:latin typeface="Arial" pitchFamily="34" charset="0"/>
                <a:cs typeface="Arial" pitchFamily="34" charset="0"/>
              </a:rPr>
              <a:pPr algn="r"/>
              <a:t>27</a:t>
            </a:fld>
            <a:endParaRPr lang="ru-RU" sz="900"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428206"/>
            <a:ext cx="3960440" cy="2449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451352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Шаблон презентации на 14082013(2)">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Шаблон презентации на 14082013(2)</Template>
  <TotalTime>4475</TotalTime>
  <Words>1773</Words>
  <Application>Microsoft Office PowerPoint</Application>
  <PresentationFormat>Экран (4:3)</PresentationFormat>
  <Paragraphs>126</Paragraphs>
  <Slides>27</Slides>
  <Notes>3</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27</vt:i4>
      </vt:variant>
    </vt:vector>
  </HeadingPairs>
  <TitlesOfParts>
    <vt:vector size="34" baseType="lpstr">
      <vt:lpstr>Arial</vt:lpstr>
      <vt:lpstr>Arial Black</vt:lpstr>
      <vt:lpstr>Calibri</vt:lpstr>
      <vt:lpstr>Candara</vt:lpstr>
      <vt:lpstr>Symbol</vt:lpstr>
      <vt:lpstr>Times New Roman</vt:lpstr>
      <vt:lpstr>Шаблон презентации на 14082013(2)</vt:lpstr>
      <vt:lpstr>9 декабря   Международный день борьбы  с коррупцией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Благодарю за внимание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«Переход к программно-целевому принципу формирования бюджета Свердловской области»</dc:title>
  <dc:creator>User</dc:creator>
  <cp:lastModifiedBy>Антон Макридин</cp:lastModifiedBy>
  <cp:revision>450</cp:revision>
  <cp:lastPrinted>2014-01-31T04:56:33Z</cp:lastPrinted>
  <dcterms:created xsi:type="dcterms:W3CDTF">2013-09-24T14:29:11Z</dcterms:created>
  <dcterms:modified xsi:type="dcterms:W3CDTF">2019-07-30T06:12:51Z</dcterms:modified>
</cp:coreProperties>
</file>