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s/slide89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9"/>
  </p:notesMasterIdLst>
  <p:sldIdLst>
    <p:sldId id="256" r:id="rId2"/>
    <p:sldId id="257" r:id="rId3"/>
    <p:sldId id="545" r:id="rId4"/>
    <p:sldId id="549" r:id="rId5"/>
    <p:sldId id="546" r:id="rId6"/>
    <p:sldId id="547" r:id="rId7"/>
    <p:sldId id="565" r:id="rId8"/>
    <p:sldId id="548" r:id="rId9"/>
    <p:sldId id="573" r:id="rId10"/>
    <p:sldId id="544" r:id="rId11"/>
    <p:sldId id="480" r:id="rId12"/>
    <p:sldId id="542" r:id="rId13"/>
    <p:sldId id="426" r:id="rId14"/>
    <p:sldId id="419" r:id="rId15"/>
    <p:sldId id="543" r:id="rId16"/>
    <p:sldId id="484" r:id="rId17"/>
    <p:sldId id="364" r:id="rId18"/>
    <p:sldId id="314" r:id="rId19"/>
    <p:sldId id="431" r:id="rId20"/>
    <p:sldId id="502" r:id="rId21"/>
    <p:sldId id="442" r:id="rId22"/>
    <p:sldId id="550" r:id="rId23"/>
    <p:sldId id="551" r:id="rId24"/>
    <p:sldId id="577" r:id="rId25"/>
    <p:sldId id="441" r:id="rId26"/>
    <p:sldId id="553" r:id="rId27"/>
    <p:sldId id="555" r:id="rId28"/>
    <p:sldId id="556" r:id="rId29"/>
    <p:sldId id="557" r:id="rId30"/>
    <p:sldId id="558" r:id="rId31"/>
    <p:sldId id="559" r:id="rId32"/>
    <p:sldId id="578" r:id="rId33"/>
    <p:sldId id="579" r:id="rId34"/>
    <p:sldId id="581" r:id="rId35"/>
    <p:sldId id="580" r:id="rId36"/>
    <p:sldId id="582" r:id="rId37"/>
    <p:sldId id="583" r:id="rId38"/>
    <p:sldId id="411" r:id="rId39"/>
    <p:sldId id="487" r:id="rId40"/>
    <p:sldId id="418" r:id="rId41"/>
    <p:sldId id="525" r:id="rId42"/>
    <p:sldId id="468" r:id="rId43"/>
    <p:sldId id="560" r:id="rId44"/>
    <p:sldId id="561" r:id="rId45"/>
    <p:sldId id="562" r:id="rId46"/>
    <p:sldId id="563" r:id="rId47"/>
    <p:sldId id="485" r:id="rId48"/>
    <p:sldId id="569" r:id="rId49"/>
    <p:sldId id="412" r:id="rId50"/>
    <p:sldId id="564" r:id="rId51"/>
    <p:sldId id="572" r:id="rId52"/>
    <p:sldId id="566" r:id="rId53"/>
    <p:sldId id="567" r:id="rId54"/>
    <p:sldId id="486" r:id="rId55"/>
    <p:sldId id="571" r:id="rId56"/>
    <p:sldId id="570" r:id="rId57"/>
    <p:sldId id="469" r:id="rId58"/>
    <p:sldId id="470" r:id="rId59"/>
    <p:sldId id="273" r:id="rId60"/>
    <p:sldId id="308" r:id="rId61"/>
    <p:sldId id="307" r:id="rId62"/>
    <p:sldId id="574" r:id="rId63"/>
    <p:sldId id="310" r:id="rId64"/>
    <p:sldId id="521" r:id="rId65"/>
    <p:sldId id="505" r:id="rId66"/>
    <p:sldId id="506" r:id="rId67"/>
    <p:sldId id="507" r:id="rId68"/>
    <p:sldId id="327" r:id="rId69"/>
    <p:sldId id="309" r:id="rId70"/>
    <p:sldId id="576" r:id="rId71"/>
    <p:sldId id="329" r:id="rId72"/>
    <p:sldId id="421" r:id="rId73"/>
    <p:sldId id="415" r:id="rId74"/>
    <p:sldId id="422" r:id="rId75"/>
    <p:sldId id="427" r:id="rId76"/>
    <p:sldId id="428" r:id="rId77"/>
    <p:sldId id="439" r:id="rId78"/>
    <p:sldId id="399" r:id="rId79"/>
    <p:sldId id="532" r:id="rId80"/>
    <p:sldId id="533" r:id="rId81"/>
    <p:sldId id="534" r:id="rId82"/>
    <p:sldId id="535" r:id="rId83"/>
    <p:sldId id="536" r:id="rId84"/>
    <p:sldId id="537" r:id="rId85"/>
    <p:sldId id="541" r:id="rId86"/>
    <p:sldId id="333" r:id="rId87"/>
    <p:sldId id="503" r:id="rId88"/>
    <p:sldId id="519" r:id="rId89"/>
    <p:sldId id="473" r:id="rId90"/>
    <p:sldId id="472" r:id="rId91"/>
    <p:sldId id="490" r:id="rId92"/>
    <p:sldId id="448" r:id="rId93"/>
    <p:sldId id="474" r:id="rId94"/>
    <p:sldId id="447" r:id="rId95"/>
    <p:sldId id="458" r:id="rId96"/>
    <p:sldId id="575" r:id="rId97"/>
    <p:sldId id="410" r:id="rId9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265" autoAdjust="0"/>
  </p:normalViewPr>
  <p:slideViewPr>
    <p:cSldViewPr>
      <p:cViewPr varScale="1">
        <p:scale>
          <a:sx n="80" d="100"/>
          <a:sy n="80" d="100"/>
        </p:scale>
        <p:origin x="-1445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5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image" Target="../media/image5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F1447-10CE-41DE-A076-79DA0218AA06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2AB10-6EB3-4AB1-82F9-6700CE9F2A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2AB10-6EB3-4AB1-82F9-6700CE9F2A5D}" type="slidenum">
              <a:rPr lang="ru-RU" smtClean="0"/>
              <a:pPr/>
              <a:t>74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jpeg"/><Relationship Id="rId7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5.jpeg"/><Relationship Id="rId7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5.jpeg"/><Relationship Id="rId7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5.jpeg"/><Relationship Id="rId7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5.jpeg"/><Relationship Id="rId7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2.gif"/><Relationship Id="rId4" Type="http://schemas.openxmlformats.org/officeDocument/2006/relationships/image" Target="../media/image3.gif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5.jpeg"/><Relationship Id="rId7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2.gif"/><Relationship Id="rId4" Type="http://schemas.openxmlformats.org/officeDocument/2006/relationships/image" Target="../media/image3.gif"/><Relationship Id="rId9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5.jpeg"/><Relationship Id="rId7" Type="http://schemas.openxmlformats.org/officeDocument/2006/relationships/image" Target="../media/image25.jpeg"/><Relationship Id="rId12" Type="http://schemas.openxmlformats.org/officeDocument/2006/relationships/image" Target="../media/image3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gif"/><Relationship Id="rId5" Type="http://schemas.openxmlformats.org/officeDocument/2006/relationships/image" Target="../media/image2.gif"/><Relationship Id="rId10" Type="http://schemas.openxmlformats.org/officeDocument/2006/relationships/image" Target="../media/image28.jpeg"/><Relationship Id="rId4" Type="http://schemas.openxmlformats.org/officeDocument/2006/relationships/image" Target="../media/image3.gif"/><Relationship Id="rId9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2.gif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5.jpeg"/><Relationship Id="rId7" Type="http://schemas.openxmlformats.org/officeDocument/2006/relationships/image" Target="../media/image33.jpeg"/><Relationship Id="rId12" Type="http://schemas.openxmlformats.org/officeDocument/2006/relationships/image" Target="../media/image3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6.gif"/><Relationship Id="rId5" Type="http://schemas.openxmlformats.org/officeDocument/2006/relationships/image" Target="../media/image31.jpeg"/><Relationship Id="rId10" Type="http://schemas.openxmlformats.org/officeDocument/2006/relationships/image" Target="../media/image35.gif"/><Relationship Id="rId4" Type="http://schemas.openxmlformats.org/officeDocument/2006/relationships/image" Target="../media/image3.gif"/><Relationship Id="rId9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5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37.gif"/><Relationship Id="rId5" Type="http://schemas.openxmlformats.org/officeDocument/2006/relationships/image" Target="../media/image2.gif"/><Relationship Id="rId10" Type="http://schemas.openxmlformats.org/officeDocument/2006/relationships/image" Target="../media/image42.gif"/><Relationship Id="rId4" Type="http://schemas.openxmlformats.org/officeDocument/2006/relationships/image" Target="../media/image3.gif"/><Relationship Id="rId9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3" Type="http://schemas.openxmlformats.org/officeDocument/2006/relationships/image" Target="../media/image5.jpeg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10" Type="http://schemas.openxmlformats.org/officeDocument/2006/relationships/image" Target="../media/image48.png"/><Relationship Id="rId4" Type="http://schemas.openxmlformats.org/officeDocument/2006/relationships/image" Target="../media/image3.gif"/><Relationship Id="rId9" Type="http://schemas.openxmlformats.org/officeDocument/2006/relationships/image" Target="../media/image4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3" Type="http://schemas.openxmlformats.org/officeDocument/2006/relationships/image" Target="../media/image5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.gif"/><Relationship Id="rId4" Type="http://schemas.openxmlformats.org/officeDocument/2006/relationships/image" Target="../media/image3.gif"/><Relationship Id="rId9" Type="http://schemas.openxmlformats.org/officeDocument/2006/relationships/image" Target="../media/image5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gif"/><Relationship Id="rId10" Type="http://schemas.openxmlformats.org/officeDocument/2006/relationships/image" Target="../media/image51.gif"/><Relationship Id="rId4" Type="http://schemas.openxmlformats.org/officeDocument/2006/relationships/image" Target="../media/image3.gif"/><Relationship Id="rId9" Type="http://schemas.openxmlformats.org/officeDocument/2006/relationships/image" Target="../media/image5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4.gif"/><Relationship Id="rId7" Type="http://schemas.openxmlformats.org/officeDocument/2006/relationships/image" Target="../media/image5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3.gif"/><Relationship Id="rId9" Type="http://schemas.openxmlformats.org/officeDocument/2006/relationships/image" Target="../media/image6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image" Target="../media/image5.jpeg"/><Relationship Id="rId7" Type="http://schemas.openxmlformats.org/officeDocument/2006/relationships/image" Target="../media/image5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.gif"/><Relationship Id="rId10" Type="http://schemas.openxmlformats.org/officeDocument/2006/relationships/image" Target="../media/image64.gif"/><Relationship Id="rId4" Type="http://schemas.openxmlformats.org/officeDocument/2006/relationships/image" Target="../media/image2.gif"/><Relationship Id="rId9" Type="http://schemas.openxmlformats.org/officeDocument/2006/relationships/image" Target="../media/image60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4.gif"/><Relationship Id="rId7" Type="http://schemas.openxmlformats.org/officeDocument/2006/relationships/image" Target="../media/image6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11" Type="http://schemas.openxmlformats.org/officeDocument/2006/relationships/image" Target="../media/image36.gif"/><Relationship Id="rId5" Type="http://schemas.openxmlformats.org/officeDocument/2006/relationships/image" Target="../media/image66.jpeg"/><Relationship Id="rId10" Type="http://schemas.openxmlformats.org/officeDocument/2006/relationships/image" Target="../media/image23.gif"/><Relationship Id="rId4" Type="http://schemas.openxmlformats.org/officeDocument/2006/relationships/image" Target="../media/image65.gif"/><Relationship Id="rId9" Type="http://schemas.openxmlformats.org/officeDocument/2006/relationships/image" Target="../media/image7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75.jpeg"/><Relationship Id="rId7" Type="http://schemas.openxmlformats.org/officeDocument/2006/relationships/image" Target="../media/image56.gif"/><Relationship Id="rId12" Type="http://schemas.openxmlformats.org/officeDocument/2006/relationships/image" Target="../media/image37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11" Type="http://schemas.openxmlformats.org/officeDocument/2006/relationships/image" Target="../media/image4.gif"/><Relationship Id="rId5" Type="http://schemas.openxmlformats.org/officeDocument/2006/relationships/image" Target="../media/image77.jpeg"/><Relationship Id="rId10" Type="http://schemas.openxmlformats.org/officeDocument/2006/relationships/image" Target="../media/image79.gif"/><Relationship Id="rId4" Type="http://schemas.openxmlformats.org/officeDocument/2006/relationships/image" Target="../media/image76.jpeg"/><Relationship Id="rId9" Type="http://schemas.openxmlformats.org/officeDocument/2006/relationships/image" Target="../media/image5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56.gif"/><Relationship Id="rId7" Type="http://schemas.openxmlformats.org/officeDocument/2006/relationships/image" Target="../media/image8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7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8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70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56.gif"/><Relationship Id="rId7" Type="http://schemas.openxmlformats.org/officeDocument/2006/relationships/image" Target="../media/image9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70.gif"/><Relationship Id="rId9" Type="http://schemas.openxmlformats.org/officeDocument/2006/relationships/image" Target="../media/image93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56.gif"/><Relationship Id="rId7" Type="http://schemas.openxmlformats.org/officeDocument/2006/relationships/image" Target="../media/image9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10" Type="http://schemas.openxmlformats.org/officeDocument/2006/relationships/image" Target="../media/image99.gif"/><Relationship Id="rId4" Type="http://schemas.openxmlformats.org/officeDocument/2006/relationships/image" Target="../media/image70.gif"/><Relationship Id="rId9" Type="http://schemas.openxmlformats.org/officeDocument/2006/relationships/image" Target="../media/image98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3" Type="http://schemas.openxmlformats.org/officeDocument/2006/relationships/image" Target="../media/image56.gif"/><Relationship Id="rId7" Type="http://schemas.openxmlformats.org/officeDocument/2006/relationships/image" Target="../media/image10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jpeg"/><Relationship Id="rId5" Type="http://schemas.openxmlformats.org/officeDocument/2006/relationships/image" Target="../media/image99.gif"/><Relationship Id="rId4" Type="http://schemas.openxmlformats.org/officeDocument/2006/relationships/image" Target="../media/image70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56.gif"/><Relationship Id="rId7" Type="http://schemas.openxmlformats.org/officeDocument/2006/relationships/image" Target="../media/image10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jpeg"/><Relationship Id="rId5" Type="http://schemas.openxmlformats.org/officeDocument/2006/relationships/image" Target="../media/image99.gif"/><Relationship Id="rId4" Type="http://schemas.openxmlformats.org/officeDocument/2006/relationships/image" Target="../media/image70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56.gif"/><Relationship Id="rId7" Type="http://schemas.openxmlformats.org/officeDocument/2006/relationships/image" Target="../media/image9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jpeg"/><Relationship Id="rId5" Type="http://schemas.openxmlformats.org/officeDocument/2006/relationships/image" Target="../media/image99.gif"/><Relationship Id="rId4" Type="http://schemas.openxmlformats.org/officeDocument/2006/relationships/image" Target="../media/image7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51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3.gif"/><Relationship Id="rId7" Type="http://schemas.openxmlformats.org/officeDocument/2006/relationships/image" Target="../media/image4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10" Type="http://schemas.openxmlformats.org/officeDocument/2006/relationships/image" Target="../media/image4.gif"/><Relationship Id="rId4" Type="http://schemas.openxmlformats.org/officeDocument/2006/relationships/image" Target="../media/image106.jpeg"/><Relationship Id="rId9" Type="http://schemas.openxmlformats.org/officeDocument/2006/relationships/image" Target="../media/image56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.gif"/><Relationship Id="rId7" Type="http://schemas.openxmlformats.org/officeDocument/2006/relationships/image" Target="../media/image5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3" Type="http://schemas.openxmlformats.org/officeDocument/2006/relationships/image" Target="../media/image3.gif"/><Relationship Id="rId7" Type="http://schemas.openxmlformats.org/officeDocument/2006/relationships/image" Target="../media/image11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gif"/><Relationship Id="rId3" Type="http://schemas.openxmlformats.org/officeDocument/2006/relationships/image" Target="../media/image3.gif"/><Relationship Id="rId7" Type="http://schemas.openxmlformats.org/officeDocument/2006/relationships/image" Target="../media/image118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117.jpeg"/><Relationship Id="rId4" Type="http://schemas.openxmlformats.org/officeDocument/2006/relationships/image" Target="../media/image116.gif"/><Relationship Id="rId9" Type="http://schemas.openxmlformats.org/officeDocument/2006/relationships/image" Target="../media/image12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84.gif"/><Relationship Id="rId4" Type="http://schemas.openxmlformats.org/officeDocument/2006/relationships/image" Target="../media/image51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.gif"/><Relationship Id="rId7" Type="http://schemas.openxmlformats.org/officeDocument/2006/relationships/image" Target="../media/image7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png"/><Relationship Id="rId5" Type="http://schemas.openxmlformats.org/officeDocument/2006/relationships/image" Target="../media/image121.png"/><Relationship Id="rId4" Type="http://schemas.openxmlformats.org/officeDocument/2006/relationships/image" Target="../media/image56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gif"/><Relationship Id="rId3" Type="http://schemas.openxmlformats.org/officeDocument/2006/relationships/image" Target="../media/image5.jpeg"/><Relationship Id="rId7" Type="http://schemas.openxmlformats.org/officeDocument/2006/relationships/image" Target="../media/image1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70.gif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jpeg"/><Relationship Id="rId3" Type="http://schemas.openxmlformats.org/officeDocument/2006/relationships/image" Target="../media/image4.gif"/><Relationship Id="rId7" Type="http://schemas.openxmlformats.org/officeDocument/2006/relationships/image" Target="../media/image126.jpeg"/><Relationship Id="rId12" Type="http://schemas.openxmlformats.org/officeDocument/2006/relationships/image" Target="../media/image4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jpeg"/><Relationship Id="rId11" Type="http://schemas.openxmlformats.org/officeDocument/2006/relationships/image" Target="../media/image52.gif"/><Relationship Id="rId5" Type="http://schemas.openxmlformats.org/officeDocument/2006/relationships/image" Target="../media/image124.jpeg"/><Relationship Id="rId10" Type="http://schemas.openxmlformats.org/officeDocument/2006/relationships/image" Target="../media/image46.gif"/><Relationship Id="rId4" Type="http://schemas.openxmlformats.org/officeDocument/2006/relationships/image" Target="../media/image3.gif"/><Relationship Id="rId9" Type="http://schemas.openxmlformats.org/officeDocument/2006/relationships/image" Target="../media/image45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jpeg"/><Relationship Id="rId3" Type="http://schemas.openxmlformats.org/officeDocument/2006/relationships/image" Target="../media/image4.gif"/><Relationship Id="rId7" Type="http://schemas.openxmlformats.org/officeDocument/2006/relationships/image" Target="../media/image12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jpeg"/><Relationship Id="rId11" Type="http://schemas.openxmlformats.org/officeDocument/2006/relationships/image" Target="../media/image48.png"/><Relationship Id="rId5" Type="http://schemas.openxmlformats.org/officeDocument/2006/relationships/image" Target="../media/image45.gif"/><Relationship Id="rId10" Type="http://schemas.openxmlformats.org/officeDocument/2006/relationships/image" Target="../media/image47.gif"/><Relationship Id="rId4" Type="http://schemas.openxmlformats.org/officeDocument/2006/relationships/image" Target="../media/image3.gif"/><Relationship Id="rId9" Type="http://schemas.openxmlformats.org/officeDocument/2006/relationships/image" Target="../media/image131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jpeg"/><Relationship Id="rId3" Type="http://schemas.openxmlformats.org/officeDocument/2006/relationships/image" Target="../media/image4.gif"/><Relationship Id="rId7" Type="http://schemas.openxmlformats.org/officeDocument/2006/relationships/image" Target="../media/image13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jpeg"/><Relationship Id="rId5" Type="http://schemas.openxmlformats.org/officeDocument/2006/relationships/image" Target="../media/image132.jpeg"/><Relationship Id="rId10" Type="http://schemas.openxmlformats.org/officeDocument/2006/relationships/image" Target="../media/image136.jpeg"/><Relationship Id="rId4" Type="http://schemas.openxmlformats.org/officeDocument/2006/relationships/image" Target="../media/image3.gif"/><Relationship Id="rId9" Type="http://schemas.openxmlformats.org/officeDocument/2006/relationships/image" Target="../media/image46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jpeg"/><Relationship Id="rId3" Type="http://schemas.openxmlformats.org/officeDocument/2006/relationships/image" Target="../media/image4.gif"/><Relationship Id="rId7" Type="http://schemas.openxmlformats.org/officeDocument/2006/relationships/image" Target="../media/image45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jpeg"/><Relationship Id="rId5" Type="http://schemas.openxmlformats.org/officeDocument/2006/relationships/image" Target="../media/image134.gif"/><Relationship Id="rId4" Type="http://schemas.openxmlformats.org/officeDocument/2006/relationships/image" Target="../media/image3.gif"/><Relationship Id="rId9" Type="http://schemas.openxmlformats.org/officeDocument/2006/relationships/image" Target="../media/image139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3" Type="http://schemas.openxmlformats.org/officeDocument/2006/relationships/image" Target="../media/image4.gif"/><Relationship Id="rId7" Type="http://schemas.openxmlformats.org/officeDocument/2006/relationships/image" Target="../media/image14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jpeg"/><Relationship Id="rId5" Type="http://schemas.openxmlformats.org/officeDocument/2006/relationships/image" Target="../media/image45.gif"/><Relationship Id="rId4" Type="http://schemas.openxmlformats.org/officeDocument/2006/relationships/image" Target="../media/image3.gif"/><Relationship Id="rId9" Type="http://schemas.openxmlformats.org/officeDocument/2006/relationships/image" Target="../media/image143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jpeg"/><Relationship Id="rId3" Type="http://schemas.openxmlformats.org/officeDocument/2006/relationships/image" Target="../media/image3.gif"/><Relationship Id="rId7" Type="http://schemas.openxmlformats.org/officeDocument/2006/relationships/image" Target="../media/image14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jpeg"/><Relationship Id="rId5" Type="http://schemas.openxmlformats.org/officeDocument/2006/relationships/image" Target="../media/image144.jpeg"/><Relationship Id="rId4" Type="http://schemas.openxmlformats.org/officeDocument/2006/relationships/image" Target="../media/image45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jpeg"/><Relationship Id="rId3" Type="http://schemas.openxmlformats.org/officeDocument/2006/relationships/image" Target="../media/image5.jpeg"/><Relationship Id="rId7" Type="http://schemas.openxmlformats.org/officeDocument/2006/relationships/image" Target="../media/image149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8.jpeg"/><Relationship Id="rId11" Type="http://schemas.openxmlformats.org/officeDocument/2006/relationships/image" Target="../media/image36.gif"/><Relationship Id="rId5" Type="http://schemas.openxmlformats.org/officeDocument/2006/relationships/image" Target="../media/image3.gif"/><Relationship Id="rId10" Type="http://schemas.openxmlformats.org/officeDocument/2006/relationships/image" Target="../media/image60.gif"/><Relationship Id="rId4" Type="http://schemas.openxmlformats.org/officeDocument/2006/relationships/image" Target="../media/image4.gif"/><Relationship Id="rId9" Type="http://schemas.openxmlformats.org/officeDocument/2006/relationships/image" Target="../media/image151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image" Target="../media/image4.gif"/><Relationship Id="rId7" Type="http://schemas.openxmlformats.org/officeDocument/2006/relationships/image" Target="../media/image15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3.jpeg"/><Relationship Id="rId5" Type="http://schemas.openxmlformats.org/officeDocument/2006/relationships/image" Target="../media/image152.jpeg"/><Relationship Id="rId4" Type="http://schemas.openxmlformats.org/officeDocument/2006/relationships/image" Target="../media/image3.gif"/><Relationship Id="rId9" Type="http://schemas.openxmlformats.org/officeDocument/2006/relationships/image" Target="../media/image156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gif"/><Relationship Id="rId3" Type="http://schemas.openxmlformats.org/officeDocument/2006/relationships/image" Target="../media/image4.gif"/><Relationship Id="rId7" Type="http://schemas.openxmlformats.org/officeDocument/2006/relationships/image" Target="../media/image15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jpeg"/><Relationship Id="rId5" Type="http://schemas.openxmlformats.org/officeDocument/2006/relationships/image" Target="../media/image157.jpeg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jpeg"/><Relationship Id="rId3" Type="http://schemas.openxmlformats.org/officeDocument/2006/relationships/image" Target="../media/image5.jpeg"/><Relationship Id="rId7" Type="http://schemas.openxmlformats.org/officeDocument/2006/relationships/image" Target="../media/image162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1.jpeg"/><Relationship Id="rId11" Type="http://schemas.openxmlformats.org/officeDocument/2006/relationships/image" Target="../media/image166.gif"/><Relationship Id="rId5" Type="http://schemas.openxmlformats.org/officeDocument/2006/relationships/image" Target="../media/image3.gif"/><Relationship Id="rId10" Type="http://schemas.openxmlformats.org/officeDocument/2006/relationships/image" Target="../media/image165.gif"/><Relationship Id="rId4" Type="http://schemas.openxmlformats.org/officeDocument/2006/relationships/image" Target="../media/image4.gif"/><Relationship Id="rId9" Type="http://schemas.openxmlformats.org/officeDocument/2006/relationships/image" Target="../media/image164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4.gif"/><Relationship Id="rId7" Type="http://schemas.openxmlformats.org/officeDocument/2006/relationships/image" Target="../media/image16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jpeg"/><Relationship Id="rId5" Type="http://schemas.openxmlformats.org/officeDocument/2006/relationships/image" Target="../media/image84.gif"/><Relationship Id="rId4" Type="http://schemas.openxmlformats.org/officeDocument/2006/relationships/image" Target="../media/image3.gif"/><Relationship Id="rId9" Type="http://schemas.openxmlformats.org/officeDocument/2006/relationships/image" Target="../media/image166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jpeg"/><Relationship Id="rId13" Type="http://schemas.openxmlformats.org/officeDocument/2006/relationships/image" Target="../media/image175.jpeg"/><Relationship Id="rId3" Type="http://schemas.openxmlformats.org/officeDocument/2006/relationships/image" Target="../media/image168.jpeg"/><Relationship Id="rId7" Type="http://schemas.openxmlformats.org/officeDocument/2006/relationships/image" Target="../media/image169.gif"/><Relationship Id="rId12" Type="http://schemas.openxmlformats.org/officeDocument/2006/relationships/image" Target="../media/image17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173.jpeg"/><Relationship Id="rId5" Type="http://schemas.openxmlformats.org/officeDocument/2006/relationships/image" Target="../media/image4.gif"/><Relationship Id="rId10" Type="http://schemas.openxmlformats.org/officeDocument/2006/relationships/image" Target="../media/image172.jpeg"/><Relationship Id="rId4" Type="http://schemas.openxmlformats.org/officeDocument/2006/relationships/image" Target="../media/image5.jpeg"/><Relationship Id="rId9" Type="http://schemas.openxmlformats.org/officeDocument/2006/relationships/image" Target="../media/image171.jpeg"/><Relationship Id="rId14" Type="http://schemas.openxmlformats.org/officeDocument/2006/relationships/image" Target="../media/image116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7.jpeg"/><Relationship Id="rId3" Type="http://schemas.openxmlformats.org/officeDocument/2006/relationships/image" Target="../media/image168.jpeg"/><Relationship Id="rId7" Type="http://schemas.openxmlformats.org/officeDocument/2006/relationships/image" Target="../media/image176.jpeg"/><Relationship Id="rId12" Type="http://schemas.openxmlformats.org/officeDocument/2006/relationships/image" Target="../media/image16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180.png"/><Relationship Id="rId5" Type="http://schemas.openxmlformats.org/officeDocument/2006/relationships/image" Target="../media/image4.gif"/><Relationship Id="rId10" Type="http://schemas.openxmlformats.org/officeDocument/2006/relationships/image" Target="../media/image179.png"/><Relationship Id="rId4" Type="http://schemas.openxmlformats.org/officeDocument/2006/relationships/image" Target="../media/image5.jpeg"/><Relationship Id="rId9" Type="http://schemas.openxmlformats.org/officeDocument/2006/relationships/image" Target="../media/image178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jpeg"/><Relationship Id="rId13" Type="http://schemas.openxmlformats.org/officeDocument/2006/relationships/image" Target="../media/image187.jpeg"/><Relationship Id="rId3" Type="http://schemas.openxmlformats.org/officeDocument/2006/relationships/image" Target="../media/image168.jpeg"/><Relationship Id="rId7" Type="http://schemas.openxmlformats.org/officeDocument/2006/relationships/image" Target="../media/image181.jpeg"/><Relationship Id="rId12" Type="http://schemas.openxmlformats.org/officeDocument/2006/relationships/image" Target="../media/image18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185.jpeg"/><Relationship Id="rId5" Type="http://schemas.openxmlformats.org/officeDocument/2006/relationships/image" Target="../media/image4.gif"/><Relationship Id="rId10" Type="http://schemas.openxmlformats.org/officeDocument/2006/relationships/image" Target="../media/image184.jpeg"/><Relationship Id="rId4" Type="http://schemas.openxmlformats.org/officeDocument/2006/relationships/image" Target="../media/image5.jpeg"/><Relationship Id="rId9" Type="http://schemas.openxmlformats.org/officeDocument/2006/relationships/image" Target="../media/image183.jpeg"/><Relationship Id="rId14" Type="http://schemas.openxmlformats.org/officeDocument/2006/relationships/image" Target="../media/image188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2.jpeg"/><Relationship Id="rId3" Type="http://schemas.openxmlformats.org/officeDocument/2006/relationships/image" Target="../media/image4.gif"/><Relationship Id="rId7" Type="http://schemas.openxmlformats.org/officeDocument/2006/relationships/image" Target="../media/image19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0.jpeg"/><Relationship Id="rId5" Type="http://schemas.openxmlformats.org/officeDocument/2006/relationships/image" Target="../media/image189.jpeg"/><Relationship Id="rId10" Type="http://schemas.openxmlformats.org/officeDocument/2006/relationships/image" Target="../media/image166.gif"/><Relationship Id="rId4" Type="http://schemas.openxmlformats.org/officeDocument/2006/relationships/image" Target="../media/image3.gif"/><Relationship Id="rId9" Type="http://schemas.openxmlformats.org/officeDocument/2006/relationships/image" Target="../media/image193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gif"/><Relationship Id="rId3" Type="http://schemas.openxmlformats.org/officeDocument/2006/relationships/image" Target="../media/image4.gif"/><Relationship Id="rId7" Type="http://schemas.openxmlformats.org/officeDocument/2006/relationships/image" Target="../media/image19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jpeg"/><Relationship Id="rId5" Type="http://schemas.openxmlformats.org/officeDocument/2006/relationships/image" Target="../media/image194.jpeg"/><Relationship Id="rId10" Type="http://schemas.openxmlformats.org/officeDocument/2006/relationships/image" Target="../media/image166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3.gif"/><Relationship Id="rId7" Type="http://schemas.openxmlformats.org/officeDocument/2006/relationships/image" Target="../media/image45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199.gif"/><Relationship Id="rId4" Type="http://schemas.openxmlformats.org/officeDocument/2006/relationships/image" Target="../media/image198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0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1.jpeg"/><Relationship Id="rId5" Type="http://schemas.openxmlformats.org/officeDocument/2006/relationships/image" Target="../media/image200.jpeg"/><Relationship Id="rId4" Type="http://schemas.openxmlformats.org/officeDocument/2006/relationships/image" Target="../media/image3.gi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4.gif"/><Relationship Id="rId7" Type="http://schemas.openxmlformats.org/officeDocument/2006/relationships/image" Target="../media/image20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4.jpeg"/><Relationship Id="rId5" Type="http://schemas.openxmlformats.org/officeDocument/2006/relationships/image" Target="../media/image203.gif"/><Relationship Id="rId4" Type="http://schemas.openxmlformats.org/officeDocument/2006/relationships/image" Target="../media/image3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0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6.jpeg"/><Relationship Id="rId5" Type="http://schemas.openxmlformats.org/officeDocument/2006/relationships/image" Target="../media/image56.gif"/><Relationship Id="rId4" Type="http://schemas.openxmlformats.org/officeDocument/2006/relationships/image" Target="../media/image3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208.gif"/><Relationship Id="rId4" Type="http://schemas.openxmlformats.org/officeDocument/2006/relationships/image" Target="../media/image3.gi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1.jpeg"/><Relationship Id="rId3" Type="http://schemas.openxmlformats.org/officeDocument/2006/relationships/image" Target="../media/image4.gif"/><Relationship Id="rId7" Type="http://schemas.openxmlformats.org/officeDocument/2006/relationships/image" Target="../media/image210.jpeg"/><Relationship Id="rId12" Type="http://schemas.openxmlformats.org/officeDocument/2006/relationships/image" Target="../media/image16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9.jpeg"/><Relationship Id="rId11" Type="http://schemas.openxmlformats.org/officeDocument/2006/relationships/image" Target="../media/image70.gif"/><Relationship Id="rId5" Type="http://schemas.openxmlformats.org/officeDocument/2006/relationships/image" Target="../media/image208.gif"/><Relationship Id="rId10" Type="http://schemas.openxmlformats.org/officeDocument/2006/relationships/image" Target="../media/image83.gif"/><Relationship Id="rId4" Type="http://schemas.openxmlformats.org/officeDocument/2006/relationships/image" Target="../media/image3.gif"/><Relationship Id="rId9" Type="http://schemas.openxmlformats.org/officeDocument/2006/relationships/image" Target="../media/image165.gi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4.gif"/><Relationship Id="rId7" Type="http://schemas.openxmlformats.org/officeDocument/2006/relationships/image" Target="../media/image2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3.jpeg"/><Relationship Id="rId5" Type="http://schemas.openxmlformats.org/officeDocument/2006/relationships/image" Target="../media/image212.jpeg"/><Relationship Id="rId4" Type="http://schemas.openxmlformats.org/officeDocument/2006/relationships/image" Target="../media/image3.gi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gif"/><Relationship Id="rId3" Type="http://schemas.openxmlformats.org/officeDocument/2006/relationships/image" Target="../media/image5.jpeg"/><Relationship Id="rId7" Type="http://schemas.openxmlformats.org/officeDocument/2006/relationships/image" Target="../media/image217.jpeg"/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6.gif"/><Relationship Id="rId5" Type="http://schemas.openxmlformats.org/officeDocument/2006/relationships/image" Target="../media/image3.gif"/><Relationship Id="rId4" Type="http://schemas.openxmlformats.org/officeDocument/2006/relationships/image" Target="../media/image4.gif"/><Relationship Id="rId9" Type="http://schemas.openxmlformats.org/officeDocument/2006/relationships/image" Target="../media/image36.gi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8.gif"/><Relationship Id="rId5" Type="http://schemas.openxmlformats.org/officeDocument/2006/relationships/image" Target="../media/image208.gif"/><Relationship Id="rId4" Type="http://schemas.openxmlformats.org/officeDocument/2006/relationships/image" Target="../media/image3.gi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0.jpeg"/><Relationship Id="rId4" Type="http://schemas.openxmlformats.org/officeDocument/2006/relationships/image" Target="../media/image219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1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2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2.jpeg"/><Relationship Id="rId5" Type="http://schemas.openxmlformats.org/officeDocument/2006/relationships/image" Target="../media/image70.gif"/><Relationship Id="rId4" Type="http://schemas.openxmlformats.org/officeDocument/2006/relationships/image" Target="../media/image3.gi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5.jpeg"/><Relationship Id="rId4" Type="http://schemas.openxmlformats.org/officeDocument/2006/relationships/image" Target="../media/image224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7.jpeg"/><Relationship Id="rId4" Type="http://schemas.openxmlformats.org/officeDocument/2006/relationships/image" Target="../media/image226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9.jpeg"/><Relationship Id="rId4" Type="http://schemas.openxmlformats.org/officeDocument/2006/relationships/image" Target="../media/image228.gi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1.jpeg"/><Relationship Id="rId5" Type="http://schemas.openxmlformats.org/officeDocument/2006/relationships/image" Target="../media/image230.jpeg"/><Relationship Id="rId4" Type="http://schemas.openxmlformats.org/officeDocument/2006/relationships/image" Target="../media/image4.gi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2.jpeg"/><Relationship Id="rId4" Type="http://schemas.openxmlformats.org/officeDocument/2006/relationships/image" Target="../media/image4.gi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3.jpeg"/><Relationship Id="rId4" Type="http://schemas.openxmlformats.org/officeDocument/2006/relationships/image" Target="../media/image4.gi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4.jpeg"/><Relationship Id="rId4" Type="http://schemas.openxmlformats.org/officeDocument/2006/relationships/image" Target="../media/image4.gi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5.jpeg"/><Relationship Id="rId4" Type="http://schemas.openxmlformats.org/officeDocument/2006/relationships/image" Target="../media/image4.gi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6.jpeg"/><Relationship Id="rId4" Type="http://schemas.openxmlformats.org/officeDocument/2006/relationships/image" Target="../media/image4.gi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k.com/moment_studio_ku" TargetMode="External"/><Relationship Id="rId4" Type="http://schemas.openxmlformats.org/officeDocument/2006/relationships/image" Target="../media/image4.gi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37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8.jpeg"/><Relationship Id="rId5" Type="http://schemas.openxmlformats.org/officeDocument/2006/relationships/image" Target="../media/image10.gif"/><Relationship Id="rId4" Type="http://schemas.openxmlformats.org/officeDocument/2006/relationships/image" Target="../media/image3.gif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4.gif"/><Relationship Id="rId7" Type="http://schemas.openxmlformats.org/officeDocument/2006/relationships/image" Target="../media/image238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gif"/><Relationship Id="rId5" Type="http://schemas.openxmlformats.org/officeDocument/2006/relationships/image" Target="../media/image52.gif"/><Relationship Id="rId4" Type="http://schemas.openxmlformats.org/officeDocument/2006/relationships/image" Target="../media/image3.gi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9.jpeg"/><Relationship Id="rId4" Type="http://schemas.openxmlformats.org/officeDocument/2006/relationships/image" Target="../media/image3.gi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8.jpeg"/><Relationship Id="rId4" Type="http://schemas.openxmlformats.org/officeDocument/2006/relationships/image" Target="../media/image3.gi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gif"/><Relationship Id="rId4" Type="http://schemas.openxmlformats.org/officeDocument/2006/relationships/image" Target="../media/image3.gif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image" Target="../media/image3.gif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3.gif"/><Relationship Id="rId3" Type="http://schemas.openxmlformats.org/officeDocument/2006/relationships/image" Target="../media/image4.gif"/><Relationship Id="rId7" Type="http://schemas.openxmlformats.org/officeDocument/2006/relationships/image" Target="../media/image24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1.jpeg"/><Relationship Id="rId5" Type="http://schemas.openxmlformats.org/officeDocument/2006/relationships/image" Target="../media/image240.jpeg"/><Relationship Id="rId4" Type="http://schemas.openxmlformats.org/officeDocument/2006/relationships/image" Target="../media/image3.gif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4.jpeg"/><Relationship Id="rId4" Type="http://schemas.openxmlformats.org/officeDocument/2006/relationships/image" Target="../media/image3.gif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jpeg"/><Relationship Id="rId13" Type="http://schemas.openxmlformats.org/officeDocument/2006/relationships/image" Target="../media/image253.jpeg"/><Relationship Id="rId3" Type="http://schemas.openxmlformats.org/officeDocument/2006/relationships/image" Target="../media/image4.gif"/><Relationship Id="rId7" Type="http://schemas.openxmlformats.org/officeDocument/2006/relationships/image" Target="../media/image247.jpeg"/><Relationship Id="rId12" Type="http://schemas.openxmlformats.org/officeDocument/2006/relationships/image" Target="../media/image25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6.jpeg"/><Relationship Id="rId11" Type="http://schemas.openxmlformats.org/officeDocument/2006/relationships/image" Target="../media/image251.jpeg"/><Relationship Id="rId5" Type="http://schemas.openxmlformats.org/officeDocument/2006/relationships/image" Target="../media/image245.jpeg"/><Relationship Id="rId10" Type="http://schemas.openxmlformats.org/officeDocument/2006/relationships/image" Target="../media/image250.jpeg"/><Relationship Id="rId4" Type="http://schemas.openxmlformats.org/officeDocument/2006/relationships/image" Target="../media/image3.gif"/><Relationship Id="rId9" Type="http://schemas.openxmlformats.org/officeDocument/2006/relationships/image" Target="../media/image249.jpeg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4.gif"/><Relationship Id="rId7" Type="http://schemas.openxmlformats.org/officeDocument/2006/relationships/image" Target="../media/image6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5.jpeg"/><Relationship Id="rId5" Type="http://schemas.openxmlformats.org/officeDocument/2006/relationships/image" Target="../media/image25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2018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524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381000"/>
            <a:ext cx="762000" cy="852055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81600" y="4038600"/>
            <a:ext cx="297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  <a:cs typeface="Times New Roman" pitchFamily="18" charset="0"/>
              </a:rPr>
              <a:t>Директор ГАУ «КЦСОН г. Каменска – Уральского  Гапанович </a:t>
            </a:r>
          </a:p>
          <a:p>
            <a:pPr algn="ctr"/>
            <a:r>
              <a:rPr lang="ru-RU" b="1" dirty="0" smtClean="0">
                <a:latin typeface="+mj-lt"/>
                <a:cs typeface="Times New Roman" pitchFamily="18" charset="0"/>
              </a:rPr>
              <a:t>Ирина Сергеевна</a:t>
            </a:r>
            <a:endParaRPr lang="ru-RU" b="1" dirty="0">
              <a:latin typeface="+mj-lt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990600" y="1295400"/>
            <a:ext cx="3657600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Добро творить –</a:t>
            </a:r>
            <a:endParaRPr lang="ru-RU" sz="2400" dirty="0" smtClean="0"/>
          </a:p>
          <a:p>
            <a:r>
              <a:rPr lang="ru-RU" sz="2400" b="1" dirty="0" smtClean="0"/>
              <a:t>Как воздухом дышать,</a:t>
            </a:r>
            <a:endParaRPr lang="ru-RU" sz="2400" dirty="0" smtClean="0"/>
          </a:p>
          <a:p>
            <a:r>
              <a:rPr lang="ru-RU" sz="2400" b="1" dirty="0" smtClean="0"/>
              <a:t>Потребность людям</a:t>
            </a:r>
            <a:endParaRPr lang="ru-RU" sz="2400" dirty="0" smtClean="0"/>
          </a:p>
          <a:p>
            <a:r>
              <a:rPr lang="ru-RU" sz="2400" b="1" dirty="0" smtClean="0"/>
              <a:t>данная от бога.</a:t>
            </a:r>
            <a:endParaRPr lang="ru-RU" sz="2400" dirty="0" smtClean="0"/>
          </a:p>
          <a:p>
            <a:r>
              <a:rPr lang="ru-RU" sz="2400" b="1" dirty="0" smtClean="0"/>
              <a:t> </a:t>
            </a:r>
            <a:endParaRPr lang="ru-RU" sz="2400" dirty="0" smtClean="0"/>
          </a:p>
          <a:p>
            <a:r>
              <a:rPr lang="ru-RU" sz="2400" b="1" dirty="0" smtClean="0"/>
              <a:t>Лучами сердца</a:t>
            </a:r>
            <a:endParaRPr lang="ru-RU" sz="2400" dirty="0" smtClean="0"/>
          </a:p>
          <a:p>
            <a:r>
              <a:rPr lang="ru-RU" sz="2400" b="1" dirty="0" smtClean="0"/>
              <a:t>мир отогревать,</a:t>
            </a:r>
            <a:endParaRPr lang="ru-RU" sz="2400" dirty="0" smtClean="0"/>
          </a:p>
          <a:p>
            <a:r>
              <a:rPr lang="ru-RU" sz="2400" b="1" dirty="0" smtClean="0"/>
              <a:t> и отдавать, и не считать,</a:t>
            </a:r>
            <a:endParaRPr lang="ru-RU" sz="2400" dirty="0" smtClean="0"/>
          </a:p>
          <a:p>
            <a:r>
              <a:rPr lang="ru-RU" sz="2400" b="1" dirty="0" smtClean="0"/>
              <a:t>что отдал много…</a:t>
            </a:r>
            <a:endParaRPr lang="ru-RU" sz="2400" dirty="0" smtClean="0"/>
          </a:p>
          <a:p>
            <a:pPr>
              <a:spcBef>
                <a:spcPts val="600"/>
              </a:spcBef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6" name="Picture 2" descr="&amp;Gcy;&amp;acy;&amp;pcy;&amp;acy;&amp;ncy;&amp;ocy;&amp;vcy;&amp;icy;&amp;chcy; &amp;Icy;&amp;rcy;&amp;icy;&amp;ncy;&amp;acy; &amp;Scy;&amp;iecy;&amp;rcy;&amp;gcy;&amp;iecy;&amp;iecy;&amp;vcy;&amp;ncy;&amp;acy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295400"/>
            <a:ext cx="3066267" cy="2238376"/>
          </a:xfrm>
          <a:prstGeom prst="rect">
            <a:avLst/>
          </a:prstGeom>
          <a:noFill/>
        </p:spPr>
      </p:pic>
      <p:pic>
        <p:nvPicPr>
          <p:cNvPr id="8196" name="Picture 4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276600"/>
            <a:ext cx="617838" cy="457200"/>
          </a:xfrm>
          <a:prstGeom prst="rect">
            <a:avLst/>
          </a:prstGeom>
          <a:noFill/>
        </p:spPr>
      </p:pic>
      <p:pic>
        <p:nvPicPr>
          <p:cNvPr id="23" name="Picture 4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0" y="1143000"/>
            <a:ext cx="617838" cy="457200"/>
          </a:xfrm>
          <a:prstGeom prst="rect">
            <a:avLst/>
          </a:prstGeom>
          <a:noFill/>
        </p:spPr>
      </p:pic>
      <p:pic>
        <p:nvPicPr>
          <p:cNvPr id="24" name="Picture 4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1400" y="990600"/>
            <a:ext cx="617838" cy="457200"/>
          </a:xfrm>
          <a:prstGeom prst="rect">
            <a:avLst/>
          </a:prstGeom>
          <a:noFill/>
        </p:spPr>
      </p:pic>
      <p:pic>
        <p:nvPicPr>
          <p:cNvPr id="25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410200"/>
            <a:ext cx="2286001" cy="8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800600"/>
            <a:ext cx="30480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599" y="4269055"/>
            <a:ext cx="2789275" cy="18571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10668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4572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533400"/>
            <a:ext cx="533400" cy="5334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762000" y="1981200"/>
            <a:ext cx="777240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2800" dirty="0" smtClean="0"/>
              <a:t>Сотрудники Государственного автономного учреждения социального обслуживания населения Свердловской области «Комплексный центр социального обслуживания населения города Каменска - Уральского»</a:t>
            </a:r>
          </a:p>
          <a:p>
            <a:pPr algn="ctr"/>
            <a:r>
              <a:rPr lang="ru-RU" sz="2800" dirty="0" smtClean="0"/>
              <a:t> за</a:t>
            </a:r>
            <a:r>
              <a:rPr lang="ru-RU" sz="2800" b="1" dirty="0" smtClean="0"/>
              <a:t> 2018 год</a:t>
            </a:r>
            <a:r>
              <a:rPr lang="ru-RU" sz="2800" dirty="0" smtClean="0"/>
              <a:t> обслужили  </a:t>
            </a:r>
            <a:r>
              <a:rPr lang="ru-RU" sz="2800" b="1" dirty="0" smtClean="0"/>
              <a:t>8 699</a:t>
            </a:r>
            <a:r>
              <a:rPr lang="ru-RU" sz="2800" dirty="0" smtClean="0"/>
              <a:t> </a:t>
            </a:r>
            <a:r>
              <a:rPr lang="ru-RU" sz="2800" b="1" dirty="0" smtClean="0"/>
              <a:t>человек</a:t>
            </a:r>
            <a:r>
              <a:rPr lang="ru-RU" sz="2800" dirty="0" smtClean="0"/>
              <a:t>,</a:t>
            </a:r>
          </a:p>
          <a:p>
            <a:pPr algn="ctr"/>
            <a:r>
              <a:rPr lang="ru-RU" sz="2800" dirty="0" smtClean="0"/>
              <a:t> оказали </a:t>
            </a:r>
            <a:r>
              <a:rPr lang="ru-RU" sz="2800" b="1" dirty="0" smtClean="0"/>
              <a:t>392 986  услуг.</a:t>
            </a:r>
            <a:endParaRPr lang="ru-RU" sz="2800" dirty="0" smtClean="0"/>
          </a:p>
          <a:p>
            <a:pPr algn="just"/>
            <a:endParaRPr lang="ru-RU" dirty="0"/>
          </a:p>
        </p:txBody>
      </p:sp>
      <p:pic>
        <p:nvPicPr>
          <p:cNvPr id="22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181600"/>
            <a:ext cx="2971801" cy="109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105400"/>
            <a:ext cx="2971800" cy="109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http://magnitiza.ru/wp-content/uploads/2014/09/animaciya_2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62200" y="685800"/>
            <a:ext cx="1524097" cy="1295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599" y="4269055"/>
            <a:ext cx="2789275" cy="18571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838201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Корпоративные мероприятия</a:t>
            </a:r>
            <a:endParaRPr lang="ru-RU" sz="2000" b="1" dirty="0" smtClean="0"/>
          </a:p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5905500"/>
            <a:ext cx="952500" cy="952500"/>
          </a:xfrm>
          <a:prstGeom prst="rect">
            <a:avLst/>
          </a:prstGeom>
          <a:noFill/>
        </p:spPr>
      </p:pic>
      <p:pic>
        <p:nvPicPr>
          <p:cNvPr id="1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57912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4572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533400"/>
            <a:ext cx="533400" cy="53340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 rot="10800000" flipV="1">
            <a:off x="3505200" y="1199269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/>
              <a:t>Юбилей  Центра  </a:t>
            </a:r>
            <a:endParaRPr lang="ru-RU" sz="20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524001"/>
            <a:ext cx="7772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sz="1400" dirty="0" smtClean="0"/>
              <a:t>31 января 2018 года  состоялось торжественное мероприятие, посвященное </a:t>
            </a:r>
            <a:r>
              <a:rPr lang="ru-RU" sz="1400" b="1" dirty="0" smtClean="0"/>
              <a:t>15-летию Центра и 30-летию</a:t>
            </a:r>
            <a:r>
              <a:rPr lang="ru-RU" sz="1400" dirty="0" smtClean="0"/>
              <a:t> работы отделений социального обслуживания на дому. </a:t>
            </a:r>
          </a:p>
          <a:p>
            <a:pPr algn="just"/>
            <a:r>
              <a:rPr lang="ru-RU" sz="1400" dirty="0" smtClean="0"/>
              <a:t>Праздник прошел в Детском культурном центре, в холле была организована «Выставка достижений деятельности  Центра социального обслуживания населения города Каменска – Уральского» за 15 лет, на которой был представлен опыт работы всех структурных подразделений. </a:t>
            </a:r>
          </a:p>
          <a:p>
            <a:pPr algn="just"/>
            <a:r>
              <a:rPr lang="ru-RU" sz="1400" dirty="0" smtClean="0"/>
              <a:t>На празднике присутствовали сотрудники и гости – ветераны, бывшие сотрудники Центра, руководители центров Единого социального комплекса, представители Администрации города и Каменского района, общественные организации.</a:t>
            </a:r>
          </a:p>
          <a:p>
            <a:pPr algn="just"/>
            <a:r>
              <a:rPr lang="ru-RU" sz="1400" dirty="0" smtClean="0"/>
              <a:t>Был подготовлен интересный сценарий, все присутствующие побывали в полете идей, инноваций, результатов и планов компании под названием «Центр социального обслуживания населения города Каменска – Уральского».</a:t>
            </a:r>
          </a:p>
          <a:p>
            <a:pPr algn="just"/>
            <a:endParaRPr lang="ru-RU" dirty="0"/>
          </a:p>
        </p:txBody>
      </p:sp>
      <p:pic>
        <p:nvPicPr>
          <p:cNvPr id="20" name="Рисунок 19" descr="IMG_252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62946" y="4038600"/>
            <a:ext cx="3204550" cy="2133600"/>
          </a:xfrm>
          <a:prstGeom prst="rect">
            <a:avLst/>
          </a:prstGeom>
        </p:spPr>
      </p:pic>
      <p:pic>
        <p:nvPicPr>
          <p:cNvPr id="21" name="Рисунок 20" descr="IMG_670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29200" y="4038600"/>
            <a:ext cx="3200400" cy="2133600"/>
          </a:xfrm>
          <a:prstGeom prst="rect">
            <a:avLst/>
          </a:prstGeom>
        </p:spPr>
      </p:pic>
      <p:pic>
        <p:nvPicPr>
          <p:cNvPr id="22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4856" y="4608544"/>
            <a:ext cx="2286001" cy="8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599" y="4269055"/>
            <a:ext cx="2789275" cy="18571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838201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Корпоративные мероприятия</a:t>
            </a:r>
            <a:endParaRPr lang="ru-RU" sz="2000" b="1" dirty="0" smtClean="0"/>
          </a:p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4800" y="5905500"/>
            <a:ext cx="800100" cy="800100"/>
          </a:xfrm>
          <a:prstGeom prst="rect">
            <a:avLst/>
          </a:prstGeom>
          <a:noFill/>
        </p:spPr>
      </p:pic>
      <p:pic>
        <p:nvPicPr>
          <p:cNvPr id="1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5867400"/>
            <a:ext cx="800100" cy="8001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4572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533400"/>
            <a:ext cx="533400" cy="53340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 rot="10800000" flipV="1">
            <a:off x="3505200" y="1199269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/>
              <a:t>Юбилей  Центра  </a:t>
            </a:r>
            <a:endParaRPr lang="ru-RU" sz="20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524001"/>
            <a:ext cx="7772400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1400" dirty="0" smtClean="0"/>
              <a:t> Для гостей был продемонстрирован фильм о Центре, о его сотрудниках и клиентах, о том, для кого делаются добрые дела, о том, как изменилась жизнь людей, которым была оказана помощь сотрудниками Центра.</a:t>
            </a:r>
          </a:p>
          <a:p>
            <a:r>
              <a:rPr lang="ru-RU" sz="1400" dirty="0" smtClean="0"/>
              <a:t>Юбилей - одна из итоговых страниц деятельности замечательного, творческого, работоспособного коллектива. Много уже сделано, но еще больше предстоит сделать на благо людей нашего города и Каменского района. Коллектив во главе с директором Центра Ириной Сергеевной Гапанович готовы продолжать свой полет идей и инноваций, готовы в любой момент прийти на помощь, нуждающимся в социальной поддержке людям.</a:t>
            </a:r>
          </a:p>
          <a:p>
            <a:pPr algn="just"/>
            <a:endParaRPr lang="ru-RU" dirty="0"/>
          </a:p>
        </p:txBody>
      </p:sp>
      <p:pic>
        <p:nvPicPr>
          <p:cNvPr id="22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9196" y="4611406"/>
            <a:ext cx="2901324" cy="8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35656" y="4608544"/>
            <a:ext cx="2743201" cy="8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 descr="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09800" y="3429000"/>
            <a:ext cx="4724400" cy="31496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599" y="4269055"/>
            <a:ext cx="2789275" cy="18571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838201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Корпоративные мероприятия</a:t>
            </a:r>
            <a:endParaRPr lang="ru-RU" sz="2000" b="1" dirty="0" smtClean="0"/>
          </a:p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4800" y="5905500"/>
            <a:ext cx="800100" cy="800100"/>
          </a:xfrm>
          <a:prstGeom prst="rect">
            <a:avLst/>
          </a:prstGeom>
          <a:noFill/>
        </p:spPr>
      </p:pic>
      <p:pic>
        <p:nvPicPr>
          <p:cNvPr id="1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5867400"/>
            <a:ext cx="800100" cy="8001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4572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533400"/>
            <a:ext cx="533400" cy="53340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 rot="10800000" flipV="1">
            <a:off x="838200" y="1199269"/>
            <a:ext cx="762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Организация и проведение Дня социального работника</a:t>
            </a:r>
            <a:endParaRPr lang="ru-RU" sz="20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524001"/>
            <a:ext cx="7772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1400" dirty="0" smtClean="0"/>
              <a:t>  9 июня 2018 года сотрудники Центра праздновали свой профессиональный праздник – </a:t>
            </a:r>
            <a:r>
              <a:rPr lang="ru-RU" sz="1400" b="1" dirty="0" smtClean="0"/>
              <a:t>День социального работника.</a:t>
            </a:r>
          </a:p>
          <a:p>
            <a:r>
              <a:rPr lang="ru-RU" sz="1400" dirty="0" smtClean="0"/>
              <a:t>Праздник прошел в ДК «Юность», присутствовали на нем более 100 социальных работников и специалистов по социальной работе Центра. Директор Центра Ирина Сергеевна Гапанович поздравила всех присутствующих с профессиональным праздником, пожелала всем здоровья, успехов в работе.</a:t>
            </a:r>
          </a:p>
          <a:p>
            <a:r>
              <a:rPr lang="ru-RU" sz="1400" dirty="0" smtClean="0"/>
              <a:t>Праздник прошел в форме КВН, заведующие отделениями социального обслуживания на дому и социальные работники организовали 3 команды: Красногорского, </a:t>
            </a:r>
            <a:r>
              <a:rPr lang="ru-RU" sz="1400" dirty="0" err="1" smtClean="0"/>
              <a:t>Синарского</a:t>
            </a:r>
            <a:r>
              <a:rPr lang="ru-RU" sz="1400" dirty="0" smtClean="0"/>
              <a:t> и Каменского районов. Оказалось, что социальные работники не только хорошие работники, они еще очень артистичны и находчивы юмористически. Весело было всем.</a:t>
            </a:r>
          </a:p>
          <a:p>
            <a:pPr algn="just"/>
            <a:endParaRPr lang="ru-RU" sz="1400" dirty="0" smtClean="0"/>
          </a:p>
          <a:p>
            <a:pPr algn="just"/>
            <a:endParaRPr lang="ru-RU" dirty="0"/>
          </a:p>
        </p:txBody>
      </p:sp>
      <p:pic>
        <p:nvPicPr>
          <p:cNvPr id="22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180921" y="4687261"/>
            <a:ext cx="2971931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D:\фото 2018г\фото день соц работника 2018\IMG_406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0" y="3886200"/>
            <a:ext cx="3202845" cy="2361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D:\фото 2018г\фото день соц работника 2018\IMG_4081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66800" y="3886200"/>
            <a:ext cx="3276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599" y="4269055"/>
            <a:ext cx="2789275" cy="18571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533401"/>
            <a:ext cx="777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4572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533400"/>
            <a:ext cx="533400" cy="53340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 rot="10800000" flipV="1">
            <a:off x="838200" y="603814"/>
            <a:ext cx="7620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«Спартакиада – 2018» </a:t>
            </a:r>
          </a:p>
          <a:p>
            <a:pPr algn="ctr"/>
            <a:r>
              <a:rPr lang="ru-RU" b="1" dirty="0" smtClean="0"/>
              <a:t>посвященная празднованию Единого дня пенсионера</a:t>
            </a:r>
            <a:endParaRPr lang="ru-RU" dirty="0" smtClean="0"/>
          </a:p>
          <a:p>
            <a:pPr algn="ctr"/>
            <a:endParaRPr lang="ru-RU" sz="20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219200"/>
            <a:ext cx="7772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1400" dirty="0" smtClean="0"/>
              <a:t> </a:t>
            </a:r>
          </a:p>
          <a:p>
            <a:pPr algn="just"/>
            <a:endParaRPr lang="ru-RU" sz="1400" dirty="0" smtClean="0"/>
          </a:p>
          <a:p>
            <a:pPr algn="just"/>
            <a:endParaRPr lang="ru-RU" dirty="0"/>
          </a:p>
        </p:txBody>
      </p:sp>
      <p:pic>
        <p:nvPicPr>
          <p:cNvPr id="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6096000"/>
            <a:ext cx="533400" cy="533401"/>
          </a:xfrm>
          <a:prstGeom prst="rect">
            <a:avLst/>
          </a:prstGeom>
          <a:noFill/>
        </p:spPr>
      </p:pic>
      <p:pic>
        <p:nvPicPr>
          <p:cNvPr id="2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0" y="6096000"/>
            <a:ext cx="533400" cy="533401"/>
          </a:xfrm>
          <a:prstGeom prst="rect">
            <a:avLst/>
          </a:prstGeom>
          <a:noFill/>
        </p:spPr>
      </p:pic>
      <p:pic>
        <p:nvPicPr>
          <p:cNvPr id="2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6096000"/>
            <a:ext cx="533400" cy="533401"/>
          </a:xfrm>
          <a:prstGeom prst="rect">
            <a:avLst/>
          </a:prstGeom>
          <a:noFill/>
        </p:spPr>
      </p:pic>
      <p:pic>
        <p:nvPicPr>
          <p:cNvPr id="29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6096000"/>
            <a:ext cx="533400" cy="533401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685800" y="1295400"/>
            <a:ext cx="79248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26 августа 2018г. Центр социального обслуживания населения города Каменска-Уральского при поддержке городского спортивного комитета организовал </a:t>
            </a:r>
            <a:r>
              <a:rPr lang="ru-RU" sz="1600" b="1" dirty="0" smtClean="0"/>
              <a:t>Спартакиаду</a:t>
            </a:r>
            <a:r>
              <a:rPr lang="ru-RU" sz="1600" dirty="0" smtClean="0"/>
              <a:t> с участием пожилых граждан города и Каменского </a:t>
            </a:r>
            <a:r>
              <a:rPr lang="ru-RU" sz="1600" dirty="0" err="1" smtClean="0"/>
              <a:t>района.В</a:t>
            </a:r>
            <a:r>
              <a:rPr lang="ru-RU" sz="1600" dirty="0" smtClean="0"/>
              <a:t> соревновании приняли участие 9 команд.</a:t>
            </a:r>
          </a:p>
          <a:p>
            <a:pPr algn="just"/>
            <a:r>
              <a:rPr lang="ru-RU" sz="1600" dirty="0" smtClean="0"/>
              <a:t>Участники спартакиады показали свою спортивную подготовку  на 10 этапах: эстафета, </a:t>
            </a:r>
            <a:r>
              <a:rPr lang="ru-RU" sz="1600" dirty="0" err="1" smtClean="0"/>
              <a:t>дартс</a:t>
            </a:r>
            <a:r>
              <a:rPr lang="ru-RU" sz="1600" dirty="0" smtClean="0"/>
              <a:t>, бросание мяча в баскетбольное кольцо, мини-пионербол, фигурный футбол, бросание мяча в корзину, фигурное катание на велосипеде, прыжки на скакалке, отбивание шарика на теннисной ракетке и представление команды (визитная карточка)</a:t>
            </a:r>
          </a:p>
          <a:p>
            <a:pPr algn="just"/>
            <a:r>
              <a:rPr lang="ru-RU" sz="1600" dirty="0" smtClean="0"/>
              <a:t>Команды призеры получили дипломы, кубки и подарочные сертификаты на бесплатные услуги Отделения дневного пребывания в Центре социального обслуживания населения города Каменска-Уральского.</a:t>
            </a:r>
          </a:p>
          <a:p>
            <a:pPr algn="just"/>
            <a:r>
              <a:rPr lang="ru-RU" sz="1600" dirty="0" smtClean="0"/>
              <a:t>Остальные участники спартакиады получили дипломы за участие и подарки</a:t>
            </a:r>
          </a:p>
          <a:p>
            <a:endParaRPr lang="ru-RU" sz="1600" dirty="0"/>
          </a:p>
        </p:txBody>
      </p:sp>
      <p:pic>
        <p:nvPicPr>
          <p:cNvPr id="22" name="Рисунок 21" descr="C:\Users\Срочники\Desktop\новость2\IMG_5767.JPG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953000"/>
            <a:ext cx="1733550" cy="12293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Рисунок 23" descr="C:\Users\Срочники\Desktop\новость2\IMG_5527.JPG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838200" y="4419600"/>
            <a:ext cx="1752600" cy="1143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" name="Рисунок 29" descr="C:\Users\Срочники\Desktop\новость2\IMG_5540.JPG"/>
          <p:cNvPicPr/>
          <p:nvPr/>
        </p:nvPicPr>
        <p:blipFill>
          <a:blip r:embed="rId8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876800"/>
            <a:ext cx="1989559" cy="1222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" name="Рисунок 30" descr="C:\Users\Срочники\Desktop\новость2\IMG_5474.JPG"/>
          <p:cNvPicPr/>
          <p:nvPr/>
        </p:nvPicPr>
        <p:blipFill>
          <a:blip r:embed="rId9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419600"/>
            <a:ext cx="2057399" cy="1295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599" y="4269055"/>
            <a:ext cx="2789275" cy="18571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533401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Корпоративные мероприятия</a:t>
            </a:r>
            <a:endParaRPr lang="ru-RU" sz="2000" b="1" dirty="0" smtClean="0"/>
          </a:p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4572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533400"/>
            <a:ext cx="533400" cy="53340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 rot="10800000" flipV="1">
            <a:off x="838200" y="880812"/>
            <a:ext cx="762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Конкурс «Золотая осень»</a:t>
            </a:r>
            <a:endParaRPr lang="ru-RU" sz="20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219200"/>
            <a:ext cx="77724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sz="1400" dirty="0" smtClean="0"/>
              <a:t>  31 октября 2018 года в Детском культурном центре  состоялось корпоративное мероприятие </a:t>
            </a:r>
            <a:r>
              <a:rPr lang="ru-RU" sz="1400" b="1" dirty="0" smtClean="0"/>
              <a:t>Конкурс «Золотая осень»</a:t>
            </a:r>
            <a:r>
              <a:rPr lang="ru-RU" sz="1400" dirty="0" smtClean="0"/>
              <a:t>, в котором участвовали все сотрудники Центра.</a:t>
            </a:r>
          </a:p>
          <a:p>
            <a:pPr algn="just"/>
            <a:r>
              <a:rPr lang="ru-RU" sz="1400" dirty="0" smtClean="0"/>
              <a:t>В холле Детского культурного центра была организована выставка – дегустация, на которой все сотрудники и члены жюри могли попробовать и оценить овощные и фруктовые заготовки, представленные участниками конкурса. Конкурс проходил в нескольких номинациях:</a:t>
            </a:r>
          </a:p>
          <a:p>
            <a:pPr algn="just"/>
            <a:r>
              <a:rPr lang="ru-RU" sz="1400" b="1" dirty="0" smtClean="0"/>
              <a:t>«Скатерть самобранка».</a:t>
            </a:r>
            <a:r>
              <a:rPr lang="ru-RU" sz="1400" dirty="0" smtClean="0"/>
              <a:t> В этой номинации Победитель – участковый специалист по социальной работе Корнилова Елена Сергеевна.</a:t>
            </a:r>
          </a:p>
          <a:p>
            <a:pPr algn="just"/>
            <a:r>
              <a:rPr lang="ru-RU" sz="1400" b="1" dirty="0" smtClean="0"/>
              <a:t>«Зеленая аптека в моем саду». </a:t>
            </a:r>
            <a:r>
              <a:rPr lang="ru-RU" sz="1400" dirty="0" smtClean="0"/>
              <a:t>В этой номинации Победитель – заведующая отделением «Социальное такси» </a:t>
            </a:r>
            <a:r>
              <a:rPr lang="ru-RU" sz="1400" dirty="0" err="1" smtClean="0"/>
              <a:t>Шарипова</a:t>
            </a:r>
            <a:r>
              <a:rPr lang="ru-RU" sz="1400" dirty="0" smtClean="0"/>
              <a:t> Алена </a:t>
            </a:r>
            <a:r>
              <a:rPr lang="ru-RU" sz="1400" dirty="0" err="1" smtClean="0"/>
              <a:t>Рафаильевна</a:t>
            </a:r>
            <a:r>
              <a:rPr lang="ru-RU" sz="1400" dirty="0" smtClean="0"/>
              <a:t>.</a:t>
            </a:r>
          </a:p>
          <a:p>
            <a:pPr algn="just"/>
            <a:r>
              <a:rPr lang="ru-RU" sz="1400" b="1" dirty="0" smtClean="0"/>
              <a:t>«Чудо – мастер». </a:t>
            </a:r>
            <a:r>
              <a:rPr lang="ru-RU" sz="1400" dirty="0" smtClean="0"/>
              <a:t>В этой номинации Победитель – специалист по социальной работе отделения срочного социального обслуживания </a:t>
            </a:r>
            <a:r>
              <a:rPr lang="ru-RU" sz="1400" dirty="0" err="1" smtClean="0"/>
              <a:t>Савинкина</a:t>
            </a:r>
            <a:r>
              <a:rPr lang="ru-RU" sz="1400" dirty="0" smtClean="0"/>
              <a:t> Ольга Анатольевна.</a:t>
            </a:r>
          </a:p>
          <a:p>
            <a:pPr algn="just"/>
            <a:r>
              <a:rPr lang="ru-RU" sz="1400" dirty="0" smtClean="0"/>
              <a:t>После дегустации все были приглашены на концертную программу, которую представили участники Школ пожилого возраста и клиенты социально – реабилитационного отделения.</a:t>
            </a:r>
          </a:p>
          <a:p>
            <a:endParaRPr lang="ru-RU" sz="1400" dirty="0" smtClean="0"/>
          </a:p>
          <a:p>
            <a:endParaRPr lang="ru-RU" sz="1400" dirty="0" smtClean="0"/>
          </a:p>
          <a:p>
            <a:pPr algn="just"/>
            <a:endParaRPr lang="ru-RU" sz="1400" dirty="0" smtClean="0"/>
          </a:p>
          <a:p>
            <a:pPr algn="just"/>
            <a:endParaRPr lang="ru-RU" dirty="0"/>
          </a:p>
        </p:txBody>
      </p:sp>
      <p:pic>
        <p:nvPicPr>
          <p:cNvPr id="17" name="Рисунок 16" descr="D:\фото 2018г\фото золотая осень\IMG_620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4191000"/>
            <a:ext cx="30480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D:\фото 2018г\фото золотая осень\IMG_628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4191000"/>
            <a:ext cx="2895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 descr="D:\фото 2018г\фото золотая осень\IMG_631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4191000"/>
            <a:ext cx="2867824" cy="2214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6096000"/>
            <a:ext cx="533400" cy="533401"/>
          </a:xfrm>
          <a:prstGeom prst="rect">
            <a:avLst/>
          </a:prstGeom>
          <a:noFill/>
        </p:spPr>
      </p:pic>
      <p:pic>
        <p:nvPicPr>
          <p:cNvPr id="2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0" y="6096000"/>
            <a:ext cx="533400" cy="533401"/>
          </a:xfrm>
          <a:prstGeom prst="rect">
            <a:avLst/>
          </a:prstGeom>
          <a:noFill/>
        </p:spPr>
      </p:pic>
      <p:pic>
        <p:nvPicPr>
          <p:cNvPr id="2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6096000"/>
            <a:ext cx="533400" cy="533401"/>
          </a:xfrm>
          <a:prstGeom prst="rect">
            <a:avLst/>
          </a:prstGeom>
          <a:noFill/>
        </p:spPr>
      </p:pic>
      <p:pic>
        <p:nvPicPr>
          <p:cNvPr id="29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6096000"/>
            <a:ext cx="533400" cy="533401"/>
          </a:xfrm>
          <a:prstGeom prst="rect">
            <a:avLst/>
          </a:prstGeom>
          <a:noFill/>
        </p:spPr>
      </p:pic>
      <p:pic>
        <p:nvPicPr>
          <p:cNvPr id="20" name="Picture 2" descr="https://estalsad65.edumsko.ru/uploads/3000/2241/section/141246/osen__2017/20322548.gif?1509046668829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462880" y="5033920"/>
            <a:ext cx="2341709" cy="50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estalsad65.edumsko.ru/uploads/3000/2241/section/141246/osen__2017/20322548.gif?1509046668829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872080" y="5033920"/>
            <a:ext cx="2341709" cy="50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estalsad65.edumsko.ru/uploads/3000/2241/section/141246/osen__2017/20322548.gif?1509046668829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85719" y="5033920"/>
            <a:ext cx="2341709" cy="50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s://estalsad65.edumsko.ru/uploads/3000/2241/section/141246/osen__2017/20322548.gif?1509046668829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57479" y="5033920"/>
            <a:ext cx="2341709" cy="50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81599" y="4269055"/>
            <a:ext cx="2789275" cy="18571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533401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Корпоративные мероприятия</a:t>
            </a:r>
            <a:endParaRPr lang="ru-RU" sz="2000" b="1" dirty="0" smtClean="0"/>
          </a:p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1400" y="4572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533400"/>
            <a:ext cx="533400" cy="53340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 rot="10800000" flipV="1">
            <a:off x="838200" y="880812"/>
            <a:ext cx="762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ФЕСТИВАЛЬ «ТАКИЕ РАЗНЫЕ СЕМЬИ»</a:t>
            </a:r>
            <a:endParaRPr lang="ru-RU" sz="20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9600" y="1219200"/>
            <a:ext cx="800100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 </a:t>
            </a:r>
            <a:r>
              <a:rPr lang="ru-RU" sz="1400" b="1" dirty="0" smtClean="0"/>
              <a:t>28 ноября 2018 года </a:t>
            </a:r>
            <a:r>
              <a:rPr lang="ru-RU" sz="1400" dirty="0" smtClean="0"/>
              <a:t>в Детском культурном центре состоялся </a:t>
            </a:r>
            <a:r>
              <a:rPr lang="ru-RU" sz="1400" b="1" dirty="0" smtClean="0"/>
              <a:t>фестиваль «Такие разные семьи», </a:t>
            </a:r>
            <a:r>
              <a:rPr lang="ru-RU" sz="1400" dirty="0" smtClean="0"/>
              <a:t>посвященный Дню матери. Это мероприятие, в котором участвовали сотрудники Центра социального обслуживания населения города Каменска – Уральского  – мамы, бабушки их дети и внуки.</a:t>
            </a:r>
          </a:p>
          <a:p>
            <a:pPr algn="just"/>
            <a:r>
              <a:rPr lang="ru-RU" sz="1400" dirty="0" smtClean="0"/>
              <a:t>Фестиваль творчества семей «Такие разные семьи» традиционный, его ежегодно организует и проводит ГАУ «КЦСОН города Каменска – Уральского» при поддержке Детского культурного центра. </a:t>
            </a:r>
          </a:p>
          <a:p>
            <a:r>
              <a:rPr lang="ru-RU" sz="1400" dirty="0" smtClean="0"/>
              <a:t>На фестивале были заявлены номинации:</a:t>
            </a:r>
          </a:p>
          <a:p>
            <a:r>
              <a:rPr lang="ru-RU" sz="1400" dirty="0" smtClean="0"/>
              <a:t>Декоративно-прикладное творчество - участвовали 18 семей</a:t>
            </a:r>
          </a:p>
          <a:p>
            <a:r>
              <a:rPr lang="ru-RU" sz="1400" dirty="0" smtClean="0"/>
              <a:t>Вокальное творчество - участвовало 7 семей</a:t>
            </a:r>
          </a:p>
          <a:p>
            <a:r>
              <a:rPr lang="ru-RU" sz="1400" dirty="0" smtClean="0"/>
              <a:t>Художественное слово - участвовали 6 семей  </a:t>
            </a:r>
          </a:p>
          <a:p>
            <a:r>
              <a:rPr lang="ru-RU" sz="1400" dirty="0" smtClean="0"/>
              <a:t> Хореография - участвовали 7 семей</a:t>
            </a:r>
          </a:p>
          <a:p>
            <a:r>
              <a:rPr lang="ru-RU" sz="1400" dirty="0" smtClean="0"/>
              <a:t>Фестиваль прошел в теплой обстановке, все участники и Победители получили дипломы и подарки.</a:t>
            </a:r>
          </a:p>
          <a:p>
            <a:endParaRPr lang="ru-RU" sz="1400" dirty="0" smtClean="0"/>
          </a:p>
          <a:p>
            <a:endParaRPr lang="ru-RU" sz="1400" dirty="0" smtClean="0"/>
          </a:p>
          <a:p>
            <a:pPr algn="just"/>
            <a:endParaRPr lang="ru-RU" sz="1400" dirty="0" smtClean="0"/>
          </a:p>
          <a:p>
            <a:pPr algn="just"/>
            <a:endParaRPr lang="ru-RU" dirty="0"/>
          </a:p>
        </p:txBody>
      </p:sp>
      <p:pic>
        <p:nvPicPr>
          <p:cNvPr id="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6096000"/>
            <a:ext cx="533400" cy="533401"/>
          </a:xfrm>
          <a:prstGeom prst="rect">
            <a:avLst/>
          </a:prstGeom>
          <a:noFill/>
        </p:spPr>
      </p:pic>
      <p:pic>
        <p:nvPicPr>
          <p:cNvPr id="2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0" y="6096000"/>
            <a:ext cx="533400" cy="533401"/>
          </a:xfrm>
          <a:prstGeom prst="rect">
            <a:avLst/>
          </a:prstGeom>
          <a:noFill/>
        </p:spPr>
      </p:pic>
      <p:pic>
        <p:nvPicPr>
          <p:cNvPr id="2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6096000"/>
            <a:ext cx="533400" cy="533401"/>
          </a:xfrm>
          <a:prstGeom prst="rect">
            <a:avLst/>
          </a:prstGeom>
          <a:noFill/>
        </p:spPr>
      </p:pic>
      <p:pic>
        <p:nvPicPr>
          <p:cNvPr id="29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6096000"/>
            <a:ext cx="533400" cy="533401"/>
          </a:xfrm>
          <a:prstGeom prst="rect">
            <a:avLst/>
          </a:prstGeom>
          <a:noFill/>
        </p:spPr>
      </p:pic>
      <p:pic>
        <p:nvPicPr>
          <p:cNvPr id="20" name="Рисунок 19" descr="IMG_674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19400" y="5003932"/>
            <a:ext cx="2326918" cy="1549268"/>
          </a:xfrm>
          <a:prstGeom prst="rect">
            <a:avLst/>
          </a:prstGeom>
        </p:spPr>
      </p:pic>
      <p:pic>
        <p:nvPicPr>
          <p:cNvPr id="21" name="Рисунок 20" descr="IMG_682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8200" y="3784336"/>
            <a:ext cx="2473980" cy="1647183"/>
          </a:xfrm>
          <a:prstGeom prst="rect">
            <a:avLst/>
          </a:prstGeom>
        </p:spPr>
      </p:pic>
      <p:pic>
        <p:nvPicPr>
          <p:cNvPr id="30" name="Рисунок 29" descr="P114083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00600" y="3810000"/>
            <a:ext cx="2209800" cy="1657350"/>
          </a:xfrm>
          <a:prstGeom prst="rect">
            <a:avLst/>
          </a:prstGeom>
        </p:spPr>
      </p:pic>
      <p:pic>
        <p:nvPicPr>
          <p:cNvPr id="31" name="Рисунок 30" descr="IMG_676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19800" y="4953000"/>
            <a:ext cx="2435732" cy="1621718"/>
          </a:xfrm>
          <a:prstGeom prst="rect">
            <a:avLst/>
          </a:prstGeom>
        </p:spPr>
      </p:pic>
      <p:pic>
        <p:nvPicPr>
          <p:cNvPr id="118785" name="Picture 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05200" y="3886200"/>
            <a:ext cx="11430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8786" name="Picture 2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15200" y="3886200"/>
            <a:ext cx="990600" cy="1014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7" name="Picture 3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81600" y="5257800"/>
            <a:ext cx="87038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71600" y="5486400"/>
            <a:ext cx="990600" cy="1014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1676400"/>
            <a:ext cx="77724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/>
              <a:t>Участие в мероприятиях Министерства социальной политики Свердловской области</a:t>
            </a:r>
            <a:r>
              <a:rPr lang="ru-RU" sz="4000" b="1" dirty="0" smtClean="0"/>
              <a:t> </a:t>
            </a:r>
          </a:p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5638800"/>
            <a:ext cx="952500" cy="952500"/>
          </a:xfrm>
          <a:prstGeom prst="rect">
            <a:avLst/>
          </a:prstGeom>
          <a:noFill/>
        </p:spPr>
      </p:pic>
      <p:pic>
        <p:nvPicPr>
          <p:cNvPr id="1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562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0" y="1066800"/>
            <a:ext cx="533400" cy="5334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990600"/>
            <a:ext cx="533400" cy="533401"/>
          </a:xfrm>
          <a:prstGeom prst="rect">
            <a:avLst/>
          </a:prstGeom>
          <a:noFill/>
        </p:spPr>
      </p:pic>
      <p:pic>
        <p:nvPicPr>
          <p:cNvPr id="23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962400"/>
            <a:ext cx="35814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038600"/>
            <a:ext cx="35814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914400"/>
            <a:ext cx="77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62000" y="3429000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cs typeface="Arial" pitchFamily="34" charset="0"/>
              </a:rPr>
              <a:t>21.06.2018г - туристический клуб «Друзья Природы» в количестве 5 человек принял участие в </a:t>
            </a:r>
            <a:r>
              <a:rPr lang="ru-RU" sz="1400" b="1" dirty="0" smtClean="0">
                <a:cs typeface="Arial" pitchFamily="34" charset="0"/>
              </a:rPr>
              <a:t>летнем слете туристических клубов</a:t>
            </a:r>
            <a:r>
              <a:rPr lang="ru-RU" sz="1400" dirty="0" smtClean="0">
                <a:cs typeface="Arial" pitchFamily="34" charset="0"/>
              </a:rPr>
              <a:t>, созданных при центрах социального обслуживания населения Южного управленческого округа, который проходил на базе отдыха «Разлив» п. Белокаменный. Команда нашего центра одержала победу.</a:t>
            </a:r>
            <a:endParaRPr lang="ru-RU" sz="1400" dirty="0">
              <a:cs typeface="Arial" pitchFamily="34" charset="0"/>
            </a:endParaRPr>
          </a:p>
        </p:txBody>
      </p:sp>
      <p:pic>
        <p:nvPicPr>
          <p:cNvPr id="20" name="Рисунок 19" descr="D:\фото 2018г\ЗИМНИЙ ТУР СЛЕТ\IMG_270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1676400"/>
            <a:ext cx="2823257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D:\фото 2018г\ЗИМНИЙ ТУР СЛЕТ\IMG_274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1676400"/>
            <a:ext cx="2895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5" name="Rectangle 1"/>
          <p:cNvSpPr>
            <a:spLocks noChangeArrowheads="1"/>
          </p:cNvSpPr>
          <p:nvPr/>
        </p:nvSpPr>
        <p:spPr bwMode="auto">
          <a:xfrm>
            <a:off x="762000" y="774743"/>
            <a:ext cx="7772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28 февраля 2018г года команда пенсионеров  нашего Центра «Друзья природы» под руководством специалистов по социальной работе Дмитриевой А.С. и Гавриловой Л.В.  участвовала в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Зимнем туристическом слете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клубов пожилых людей в Южном управленческом округе в г. Сухой лог. Команда стала Победителем в номинации «Самые дружные».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22" name="Рисунок 21" descr="C:\Users\Payusova_TV\Desktop\пропро.jpg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419600"/>
            <a:ext cx="2819400" cy="187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 descr="C:\Users\Payusova_TV\Desktop\пропроо.jpg"/>
          <p:cNvPicPr/>
          <p:nvPr/>
        </p:nvPicPr>
        <p:blipFill>
          <a:blip r:embed="rId8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419600"/>
            <a:ext cx="2828925" cy="18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43400" y="0"/>
            <a:ext cx="533400" cy="533401"/>
          </a:xfrm>
          <a:prstGeom prst="rect">
            <a:avLst/>
          </a:prstGeom>
          <a:noFill/>
        </p:spPr>
      </p:pic>
      <p:pic>
        <p:nvPicPr>
          <p:cNvPr id="2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0" y="6096000"/>
            <a:ext cx="533400" cy="533401"/>
          </a:xfrm>
          <a:prstGeom prst="rect">
            <a:avLst/>
          </a:prstGeom>
          <a:noFill/>
        </p:spPr>
      </p:pic>
      <p:pic>
        <p:nvPicPr>
          <p:cNvPr id="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77200" y="6096000"/>
            <a:ext cx="533400" cy="533401"/>
          </a:xfrm>
          <a:prstGeom prst="rect">
            <a:avLst/>
          </a:prstGeom>
          <a:noFill/>
        </p:spPr>
      </p:pic>
      <p:pic>
        <p:nvPicPr>
          <p:cNvPr id="18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05400" y="5943600"/>
            <a:ext cx="3028950" cy="746354"/>
          </a:xfrm>
          <a:prstGeom prst="rect">
            <a:avLst/>
          </a:prstGeom>
          <a:noFill/>
        </p:spPr>
      </p:pic>
      <p:pic>
        <p:nvPicPr>
          <p:cNvPr id="27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43000" y="5943600"/>
            <a:ext cx="3028950" cy="746354"/>
          </a:xfrm>
          <a:prstGeom prst="rect">
            <a:avLst/>
          </a:prstGeom>
          <a:noFill/>
        </p:spPr>
      </p:pic>
      <p:pic>
        <p:nvPicPr>
          <p:cNvPr id="28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95400" y="1676400"/>
            <a:ext cx="635404" cy="609600"/>
          </a:xfrm>
          <a:prstGeom prst="rect">
            <a:avLst/>
          </a:prstGeom>
          <a:noFill/>
        </p:spPr>
      </p:pic>
      <p:pic>
        <p:nvPicPr>
          <p:cNvPr id="29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24400" y="1676400"/>
            <a:ext cx="714829" cy="685800"/>
          </a:xfrm>
          <a:prstGeom prst="rect">
            <a:avLst/>
          </a:prstGeom>
          <a:noFill/>
        </p:spPr>
      </p:pic>
      <p:pic>
        <p:nvPicPr>
          <p:cNvPr id="30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762000" y="2057400"/>
            <a:ext cx="539930" cy="304800"/>
          </a:xfrm>
          <a:prstGeom prst="rect">
            <a:avLst/>
          </a:prstGeom>
          <a:noFill/>
        </p:spPr>
      </p:pic>
      <p:pic>
        <p:nvPicPr>
          <p:cNvPr id="31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4343400" y="2667000"/>
            <a:ext cx="539930" cy="304800"/>
          </a:xfrm>
          <a:prstGeom prst="rect">
            <a:avLst/>
          </a:prstGeom>
          <a:noFill/>
        </p:spPr>
      </p:pic>
      <p:pic>
        <p:nvPicPr>
          <p:cNvPr id="32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8077200" y="1981200"/>
            <a:ext cx="539930" cy="304800"/>
          </a:xfrm>
          <a:prstGeom prst="rect">
            <a:avLst/>
          </a:prstGeom>
          <a:noFill/>
        </p:spPr>
      </p:pic>
      <p:pic>
        <p:nvPicPr>
          <p:cNvPr id="33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762000" y="4572000"/>
            <a:ext cx="539930" cy="304800"/>
          </a:xfrm>
          <a:prstGeom prst="rect">
            <a:avLst/>
          </a:prstGeom>
          <a:noFill/>
        </p:spPr>
      </p:pic>
      <p:pic>
        <p:nvPicPr>
          <p:cNvPr id="34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8153400" y="4572000"/>
            <a:ext cx="539930" cy="304800"/>
          </a:xfrm>
          <a:prstGeom prst="rect">
            <a:avLst/>
          </a:prstGeom>
          <a:noFill/>
        </p:spPr>
      </p:pic>
      <p:pic>
        <p:nvPicPr>
          <p:cNvPr id="35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4419600" y="4876800"/>
            <a:ext cx="53993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914400"/>
            <a:ext cx="77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/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62000" y="3429000"/>
            <a:ext cx="77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cs typeface="Arial" pitchFamily="34" charset="0"/>
              </a:rPr>
              <a:t>06 августа 2018г – Участие нашей команды «Друзья природы» в </a:t>
            </a:r>
            <a:r>
              <a:rPr lang="ru-RU" sz="1400" b="1" dirty="0" smtClean="0">
                <a:cs typeface="Arial" pitchFamily="34" charset="0"/>
              </a:rPr>
              <a:t>Областном Обучающем </a:t>
            </a:r>
            <a:r>
              <a:rPr lang="ru-RU" sz="1400" b="1" dirty="0" err="1" smtClean="0">
                <a:cs typeface="Arial" pitchFamily="34" charset="0"/>
              </a:rPr>
              <a:t>Квесте</a:t>
            </a:r>
            <a:r>
              <a:rPr lang="ru-RU" sz="1400" b="1" dirty="0" smtClean="0">
                <a:cs typeface="Arial" pitchFamily="34" charset="0"/>
              </a:rPr>
              <a:t> </a:t>
            </a:r>
            <a:r>
              <a:rPr lang="ru-RU" sz="1400" dirty="0" smtClean="0">
                <a:cs typeface="Arial" pitchFamily="34" charset="0"/>
              </a:rPr>
              <a:t>по направлению  «Социальный туризм» в городе «Верхняя Сысерть». Команда получила Диплом Победителя за 1 место в номинации «Визитная карточка», и диплом за 3 место в номинации «</a:t>
            </a:r>
            <a:r>
              <a:rPr lang="ru-RU" sz="1400" dirty="0" err="1" smtClean="0">
                <a:cs typeface="Arial" pitchFamily="34" charset="0"/>
              </a:rPr>
              <a:t>Квест</a:t>
            </a:r>
            <a:r>
              <a:rPr lang="ru-RU" sz="1400" dirty="0" smtClean="0">
                <a:cs typeface="Arial" pitchFamily="34" charset="0"/>
              </a:rPr>
              <a:t>».</a:t>
            </a:r>
            <a:endParaRPr lang="ru-RU" sz="1400" dirty="0">
              <a:cs typeface="Arial" pitchFamily="34" charset="0"/>
            </a:endParaRPr>
          </a:p>
        </p:txBody>
      </p:sp>
      <p:pic>
        <p:nvPicPr>
          <p:cNvPr id="2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381000"/>
            <a:ext cx="533400" cy="533401"/>
          </a:xfrm>
          <a:prstGeom prst="rect">
            <a:avLst/>
          </a:prstGeom>
          <a:noFill/>
        </p:spPr>
      </p:pic>
      <p:pic>
        <p:nvPicPr>
          <p:cNvPr id="2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6096000"/>
            <a:ext cx="533400" cy="533401"/>
          </a:xfrm>
          <a:prstGeom prst="rect">
            <a:avLst/>
          </a:prstGeom>
          <a:noFill/>
        </p:spPr>
      </p:pic>
      <p:pic>
        <p:nvPicPr>
          <p:cNvPr id="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7200" y="6096000"/>
            <a:ext cx="533400" cy="533401"/>
          </a:xfrm>
          <a:prstGeom prst="rect">
            <a:avLst/>
          </a:prstGeom>
          <a:noFill/>
        </p:spPr>
      </p:pic>
      <p:sp>
        <p:nvSpPr>
          <p:cNvPr id="132097" name="Rectangle 1"/>
          <p:cNvSpPr>
            <a:spLocks noChangeArrowheads="1"/>
          </p:cNvSpPr>
          <p:nvPr/>
        </p:nvSpPr>
        <p:spPr bwMode="auto">
          <a:xfrm>
            <a:off x="762000" y="696352"/>
            <a:ext cx="77724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25 июля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2018г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конкурс рыбаков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среди любителей рыбалки в Южном управленческом округе. Конкурс проходил в пос.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Рефтинский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 Наша команда из 2 пенсионеров приняла участие. Получили диплом участника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Рисунок 26" descr="C:\Users\Payusova_TV\Desktop\КВЕСТ\IMG_4895.JPG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371600"/>
            <a:ext cx="2804528" cy="1867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Рисунок 27" descr="C:\Users\Payusova_TV\Desktop\КВЕСТ\IMG_4921.JPG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371600"/>
            <a:ext cx="2804071" cy="186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Рисунок 30" descr="https://i.mycdn.me/image?id=870531433888&amp;t=3&amp;plc=WEB&amp;tkn=*Eg1pp8qx09ZayvUJilMARIjOI9U"/>
          <p:cNvPicPr/>
          <p:nvPr/>
        </p:nvPicPr>
        <p:blipFill>
          <a:blip r:embed="rId8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495800"/>
            <a:ext cx="2712800" cy="1755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Рисунок 31" descr="C:\Users\Payusova_TV\Desktop\КВЕСТ\IMG_5098.JPG"/>
          <p:cNvPicPr/>
          <p:nvPr/>
        </p:nvPicPr>
        <p:blipFill>
          <a:blip r:embed="rId9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419600"/>
            <a:ext cx="27432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4358948">
            <a:off x="3620616" y="5002816"/>
            <a:ext cx="2251903" cy="670780"/>
          </a:xfrm>
          <a:prstGeom prst="rect">
            <a:avLst/>
          </a:prstGeom>
          <a:noFill/>
        </p:spPr>
      </p:pic>
      <p:pic>
        <p:nvPicPr>
          <p:cNvPr id="22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7238198">
            <a:off x="3591908" y="2015499"/>
            <a:ext cx="2136376" cy="636367"/>
          </a:xfrm>
          <a:prstGeom prst="rect">
            <a:avLst/>
          </a:prstGeom>
          <a:noFill/>
        </p:spPr>
      </p:pic>
      <p:pic>
        <p:nvPicPr>
          <p:cNvPr id="23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7848600" y="1600200"/>
            <a:ext cx="539930" cy="304800"/>
          </a:xfrm>
          <a:prstGeom prst="rect">
            <a:avLst/>
          </a:prstGeom>
          <a:noFill/>
        </p:spPr>
      </p:pic>
      <p:pic>
        <p:nvPicPr>
          <p:cNvPr id="33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8001000" y="5105400"/>
            <a:ext cx="539930" cy="304800"/>
          </a:xfrm>
          <a:prstGeom prst="rect">
            <a:avLst/>
          </a:prstGeom>
          <a:noFill/>
        </p:spPr>
      </p:pic>
      <p:pic>
        <p:nvPicPr>
          <p:cNvPr id="34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838200" y="1600200"/>
            <a:ext cx="539930" cy="304800"/>
          </a:xfrm>
          <a:prstGeom prst="rect">
            <a:avLst/>
          </a:prstGeom>
          <a:noFill/>
        </p:spPr>
      </p:pic>
      <p:pic>
        <p:nvPicPr>
          <p:cNvPr id="35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762000" y="4800600"/>
            <a:ext cx="53993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6200"/>
            <a:ext cx="9296400" cy="68580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914400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18 октября 2018 г. – Поездка в г.Сысерть на </a:t>
            </a:r>
            <a:r>
              <a:rPr lang="ru-RU" b="1" dirty="0" smtClean="0"/>
              <a:t>Фестиваль клубного движения</a:t>
            </a:r>
            <a:r>
              <a:rPr lang="ru-RU" dirty="0" smtClean="0"/>
              <a:t> среди граждан пожилого возраста и инвалидов Свердловской области в Южном управленческом округе «Искусство без границ – 2018».  Одержали победу в номинации Декоративно-прикладное творчество.</a:t>
            </a:r>
            <a:endParaRPr lang="ru-RU" dirty="0"/>
          </a:p>
        </p:txBody>
      </p:sp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81000"/>
            <a:ext cx="707018" cy="790575"/>
          </a:xfrm>
          <a:prstGeom prst="rect">
            <a:avLst/>
          </a:prstGeom>
          <a:noFill/>
        </p:spPr>
      </p:pic>
      <p:pic>
        <p:nvPicPr>
          <p:cNvPr id="22" name="Рисунок 21" descr="\\server4\Documents\КСОН\Консультативное - Андреева Т.И\Воробьева Е.В\все фото8\ФЕСТИВАЛЬ в СЫСЕРТИ\IMG_1719.JPG"/>
          <p:cNvPicPr/>
          <p:nvPr/>
        </p:nvPicPr>
        <p:blipFill>
          <a:blip r:embed="rId5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200400"/>
            <a:ext cx="4953000" cy="2884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" descr="C:\Users\Rongina_SE\Downloads\3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009650" y="5391150"/>
            <a:ext cx="952500" cy="1143000"/>
          </a:xfrm>
          <a:prstGeom prst="rect">
            <a:avLst/>
          </a:prstGeom>
          <a:noFill/>
        </p:spPr>
      </p:pic>
      <p:pic>
        <p:nvPicPr>
          <p:cNvPr id="24" name="Picture 2" descr="C:\Users\Rongina_SE\Downloads\3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562850" y="5314950"/>
            <a:ext cx="952500" cy="1143000"/>
          </a:xfrm>
          <a:prstGeom prst="rect">
            <a:avLst/>
          </a:prstGeom>
          <a:noFill/>
        </p:spPr>
      </p:pic>
      <p:pic>
        <p:nvPicPr>
          <p:cNvPr id="26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90600" y="5791200"/>
            <a:ext cx="838200" cy="620268"/>
          </a:xfrm>
          <a:prstGeom prst="rect">
            <a:avLst/>
          </a:prstGeom>
          <a:noFill/>
        </p:spPr>
      </p:pic>
      <p:pic>
        <p:nvPicPr>
          <p:cNvPr id="27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96200" y="5791200"/>
            <a:ext cx="838200" cy="620268"/>
          </a:xfrm>
          <a:prstGeom prst="rect">
            <a:avLst/>
          </a:prstGeom>
          <a:noFill/>
        </p:spPr>
      </p:pic>
      <p:pic>
        <p:nvPicPr>
          <p:cNvPr id="15" name="Picture 16" descr="http://mdou9-nov.ucoz.ru/foto/skripichnyj_kljuch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895600"/>
            <a:ext cx="494412" cy="13120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http://kartinki-vernisazh.ru/_ph/32/2/746101174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352800"/>
            <a:ext cx="947539" cy="9475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http://fs5.directupload.net/images/151106/dfdngh3z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7832">
            <a:off x="2387187" y="1895999"/>
            <a:ext cx="4839149" cy="19186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1066800"/>
            <a:ext cx="7772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В октябре 2018 года прошел традиционный ежегодный конкурс среди клубов садоводов при центрах социального обслуживания Южного управленческого округа.</a:t>
            </a:r>
          </a:p>
          <a:p>
            <a:pPr algn="just"/>
            <a:r>
              <a:rPr lang="ru-RU" sz="1600" dirty="0" smtClean="0"/>
              <a:t>Организаторами конкурса выступили базовый Центр социального обслуживания города Асбеста и Центр социального обслуживания города Каменска – Уральского.</a:t>
            </a:r>
          </a:p>
          <a:p>
            <a:pPr algn="just"/>
            <a:r>
              <a:rPr lang="ru-RU" sz="1600" dirty="0" smtClean="0"/>
              <a:t>Конкурс прошел в заочной форме. Конкурсные работы Центры социального обслуживания Южного управленческого округа присылали по электронной почте в Центр города Каменска-Уральского по номинациям:</a:t>
            </a:r>
          </a:p>
          <a:p>
            <a:pPr algn="just"/>
            <a:r>
              <a:rPr lang="ru-RU" sz="1600" dirty="0" smtClean="0"/>
              <a:t>Наш Центр получил дипломы за Победу в двух номинациях: «Зеленая аптека в моем саду»» и «Удивительное рядом»</a:t>
            </a:r>
            <a:endParaRPr lang="ru-RU" sz="1600" dirty="0"/>
          </a:p>
        </p:txBody>
      </p:sp>
      <p:pic>
        <p:nvPicPr>
          <p:cNvPr id="18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5686425"/>
            <a:ext cx="1047750" cy="1171575"/>
          </a:xfrm>
          <a:prstGeom prst="rect">
            <a:avLst/>
          </a:prstGeom>
          <a:noFill/>
        </p:spPr>
      </p:pic>
      <p:pic>
        <p:nvPicPr>
          <p:cNvPr id="19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5686425"/>
            <a:ext cx="1047750" cy="1171575"/>
          </a:xfrm>
          <a:prstGeom prst="rect">
            <a:avLst/>
          </a:prstGeom>
          <a:noFill/>
        </p:spPr>
      </p:pic>
      <p:pic>
        <p:nvPicPr>
          <p:cNvPr id="12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4343400"/>
            <a:ext cx="533400" cy="533401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4800" y="4343400"/>
            <a:ext cx="533400" cy="533401"/>
          </a:xfrm>
          <a:prstGeom prst="rect">
            <a:avLst/>
          </a:prstGeom>
          <a:noFill/>
        </p:spPr>
      </p:pic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0593" name="Object 1"/>
          <p:cNvGraphicFramePr>
            <a:graphicFrameLocks noChangeAspect="1"/>
          </p:cNvGraphicFramePr>
          <p:nvPr/>
        </p:nvGraphicFramePr>
        <p:xfrm>
          <a:off x="1447800" y="3429000"/>
          <a:ext cx="2209800" cy="3016681"/>
        </p:xfrm>
        <a:graphic>
          <a:graphicData uri="http://schemas.openxmlformats.org/presentationml/2006/ole">
            <p:oleObj spid="_x0000_s110593" name="Acrobat Document" r:id="rId6" imgW="7576560" imgH="10685880" progId="AcroExch.Document.11">
              <p:embed/>
            </p:oleObj>
          </a:graphicData>
        </a:graphic>
      </p:graphicFrame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0595" name="Object 3"/>
          <p:cNvGraphicFramePr>
            <a:graphicFrameLocks noChangeAspect="1"/>
          </p:cNvGraphicFramePr>
          <p:nvPr/>
        </p:nvGraphicFramePr>
        <p:xfrm>
          <a:off x="5638800" y="3429000"/>
          <a:ext cx="2153048" cy="3048000"/>
        </p:xfrm>
        <a:graphic>
          <a:graphicData uri="http://schemas.openxmlformats.org/presentationml/2006/ole">
            <p:oleObj spid="_x0000_s110595" name="Acrobat Document" r:id="rId7" imgW="7576560" imgH="10685880" progId="AcroExch.Document.11">
              <p:embed/>
            </p:oleObj>
          </a:graphicData>
        </a:graphic>
      </p:graphicFrame>
      <p:pic>
        <p:nvPicPr>
          <p:cNvPr id="21" name="Picture 2" descr="C:\Users\Rongina_SE\Downloads\5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96100" y="4191000"/>
            <a:ext cx="2247900" cy="2247900"/>
          </a:xfrm>
          <a:prstGeom prst="rect">
            <a:avLst/>
          </a:prstGeom>
          <a:noFill/>
        </p:spPr>
      </p:pic>
      <p:pic>
        <p:nvPicPr>
          <p:cNvPr id="22" name="Picture 2" descr="C:\Users\Rongina_SE\Downloads\5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" y="4191000"/>
            <a:ext cx="2247900" cy="2247900"/>
          </a:xfrm>
          <a:prstGeom prst="rect">
            <a:avLst/>
          </a:prstGeom>
          <a:noFill/>
        </p:spPr>
      </p:pic>
      <p:pic>
        <p:nvPicPr>
          <p:cNvPr id="23" name="Picture 8" descr="http://vamotkrytka.ru/_ph/156/2/36264863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810000"/>
            <a:ext cx="1219200" cy="2284247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334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1066800"/>
            <a:ext cx="777240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9 ноября 2018 года на территории города Каменска – Уральского в отделении дневного пребывания на ул. Лермонтова 133а состоялся </a:t>
            </a:r>
            <a:r>
              <a:rPr lang="ru-RU" sz="1600" b="1" dirty="0" smtClean="0"/>
              <a:t>совет директоров </a:t>
            </a:r>
            <a:r>
              <a:rPr lang="ru-RU" sz="1600" dirty="0" smtClean="0"/>
              <a:t>центров социального обслуживания населения Южного управленческого округа, на котором состоялся конкурс на лучшую работу в средствах массовой информации центров социального обслуживания Южного управленческого округа. </a:t>
            </a:r>
          </a:p>
          <a:p>
            <a:pPr algn="just"/>
            <a:r>
              <a:rPr lang="ru-RU" sz="1600" dirty="0" smtClean="0"/>
              <a:t>Организаторами конкурса выступил базовый Центр социального обслуживания города Асбеста и Центр социального обслуживания населения города Каменска-Уральского.</a:t>
            </a:r>
          </a:p>
          <a:p>
            <a:pPr algn="just"/>
            <a:r>
              <a:rPr lang="ru-RU" sz="1600" dirty="0" smtClean="0"/>
              <a:t>Наш Центр занял </a:t>
            </a:r>
            <a:r>
              <a:rPr lang="ru-RU" sz="1600" b="1" dirty="0" smtClean="0"/>
              <a:t>призовое место </a:t>
            </a:r>
            <a:r>
              <a:rPr lang="ru-RU" sz="1600" dirty="0" smtClean="0"/>
              <a:t>и получил </a:t>
            </a:r>
            <a:r>
              <a:rPr lang="ru-RU" sz="1600" b="1" dirty="0" smtClean="0"/>
              <a:t>диплом за Победу </a:t>
            </a:r>
            <a:r>
              <a:rPr lang="ru-RU" sz="1600" dirty="0" smtClean="0"/>
              <a:t>в номинации «Лучшая корпоративная газета» и «Лучший сайт учреждения»</a:t>
            </a:r>
            <a:endParaRPr lang="ru-RU" sz="1600" dirty="0"/>
          </a:p>
        </p:txBody>
      </p:sp>
      <p:pic>
        <p:nvPicPr>
          <p:cNvPr id="18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5686425"/>
            <a:ext cx="1047750" cy="1171575"/>
          </a:xfrm>
          <a:prstGeom prst="rect">
            <a:avLst/>
          </a:prstGeom>
          <a:noFill/>
        </p:spPr>
      </p:pic>
      <p:pic>
        <p:nvPicPr>
          <p:cNvPr id="19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5686425"/>
            <a:ext cx="1047750" cy="1171575"/>
          </a:xfrm>
          <a:prstGeom prst="rect">
            <a:avLst/>
          </a:prstGeom>
          <a:noFill/>
        </p:spPr>
      </p:pic>
      <p:pic>
        <p:nvPicPr>
          <p:cNvPr id="12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4343400"/>
            <a:ext cx="533400" cy="533401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4800" y="4343400"/>
            <a:ext cx="533400" cy="533401"/>
          </a:xfrm>
          <a:prstGeom prst="rect">
            <a:avLst/>
          </a:prstGeom>
          <a:noFill/>
        </p:spPr>
      </p:pic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4148" name="Object 4"/>
          <p:cNvGraphicFramePr>
            <a:graphicFrameLocks noChangeAspect="1"/>
          </p:cNvGraphicFramePr>
          <p:nvPr/>
        </p:nvGraphicFramePr>
        <p:xfrm>
          <a:off x="1600200" y="3505200"/>
          <a:ext cx="1828800" cy="2588847"/>
        </p:xfrm>
        <a:graphic>
          <a:graphicData uri="http://schemas.openxmlformats.org/presentationml/2006/ole">
            <p:oleObj spid="_x0000_s134148" name="Acrobat Document" r:id="rId6" imgW="7576560" imgH="10685880" progId="AcroExch.Document.11">
              <p:embed/>
            </p:oleObj>
          </a:graphicData>
        </a:graphic>
      </p:graphicFrame>
      <p:sp>
        <p:nvSpPr>
          <p:cNvPr id="13415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4150" name="Object 6"/>
          <p:cNvGraphicFramePr>
            <a:graphicFrameLocks noChangeAspect="1"/>
          </p:cNvGraphicFramePr>
          <p:nvPr/>
        </p:nvGraphicFramePr>
        <p:xfrm>
          <a:off x="5715000" y="3505200"/>
          <a:ext cx="1857044" cy="2613025"/>
        </p:xfrm>
        <a:graphic>
          <a:graphicData uri="http://schemas.openxmlformats.org/presentationml/2006/ole">
            <p:oleObj spid="_x0000_s134150" name="Acrobat Document" r:id="rId7" imgW="7576560" imgH="10685880" progId="AcroExch.Document.11">
              <p:embed/>
            </p:oleObj>
          </a:graphicData>
        </a:graphic>
      </p:graphicFrame>
      <p:pic>
        <p:nvPicPr>
          <p:cNvPr id="134153" name="Picture 9" descr="C:\Users\Rongina_SE\Desktop\шарики,букетики\18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3962400"/>
            <a:ext cx="2277241" cy="1981200"/>
          </a:xfrm>
          <a:prstGeom prst="rect">
            <a:avLst/>
          </a:prstGeom>
          <a:noFill/>
        </p:spPr>
      </p:pic>
      <p:pic>
        <p:nvPicPr>
          <p:cNvPr id="134155" name="Picture 11" descr="C:\Users\Rongina_SE\Desktop\шарики,букетики\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500" y="-136525"/>
            <a:ext cx="609600" cy="609600"/>
          </a:xfrm>
          <a:prstGeom prst="rect">
            <a:avLst/>
          </a:prstGeom>
          <a:noFill/>
        </p:spPr>
      </p:pic>
      <p:pic>
        <p:nvPicPr>
          <p:cNvPr id="134157" name="Picture 13" descr="C:\Users\Rongina_SE\Desktop\шарики,букетики\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500" y="-136525"/>
            <a:ext cx="609600" cy="609600"/>
          </a:xfrm>
          <a:prstGeom prst="rect">
            <a:avLst/>
          </a:prstGeom>
          <a:noFill/>
        </p:spPr>
      </p:pic>
      <p:pic>
        <p:nvPicPr>
          <p:cNvPr id="134159" name="Picture 15" descr="C:\Users\Rongina_SE\Desktop\шарики,букетики\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500" y="-136525"/>
            <a:ext cx="609600" cy="609600"/>
          </a:xfrm>
          <a:prstGeom prst="rect">
            <a:avLst/>
          </a:prstGeom>
          <a:noFill/>
        </p:spPr>
      </p:pic>
      <p:pic>
        <p:nvPicPr>
          <p:cNvPr id="23" name="Picture 2" descr="C:\Users\Rongina_SE\Downloads\5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81800" y="4419600"/>
            <a:ext cx="2247900" cy="2247900"/>
          </a:xfrm>
          <a:prstGeom prst="rect">
            <a:avLst/>
          </a:prstGeom>
          <a:noFill/>
        </p:spPr>
      </p:pic>
      <p:pic>
        <p:nvPicPr>
          <p:cNvPr id="24" name="Picture 2" descr="C:\Users\Rongina_SE\Downloads\5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2400" y="4419600"/>
            <a:ext cx="2247900" cy="22479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2954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762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54102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715000"/>
            <a:ext cx="707018" cy="6858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47800" y="2057400"/>
            <a:ext cx="6324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Отделения социального обслуживания на дому</a:t>
            </a:r>
            <a:endParaRPr lang="ru-RU" sz="4000" b="1" dirty="0">
              <a:latin typeface="+mj-lt"/>
              <a:cs typeface="Times New Roman" pitchFamily="18" charset="0"/>
            </a:endParaRPr>
          </a:p>
        </p:txBody>
      </p:sp>
      <p:pic>
        <p:nvPicPr>
          <p:cNvPr id="17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038600"/>
            <a:ext cx="3420544" cy="125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038600"/>
            <a:ext cx="3627594" cy="133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676400"/>
            <a:ext cx="3962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+mj-lt"/>
                <a:cs typeface="Times New Roman" pitchFamily="18" charset="0"/>
              </a:rPr>
              <a:t>За 2018 год отделениями социального обслуживания на дому граждан пожилого возраста и инвалидов города Каменска – Уральского и Каменского района  обслужено – </a:t>
            </a:r>
          </a:p>
          <a:p>
            <a:pPr algn="ctr"/>
            <a:r>
              <a:rPr lang="ru-RU" sz="2400" b="1" dirty="0" smtClean="0">
                <a:latin typeface="+mj-lt"/>
                <a:cs typeface="Times New Roman" pitchFamily="18" charset="0"/>
              </a:rPr>
              <a:t>1 701 человек</a:t>
            </a:r>
          </a:p>
          <a:p>
            <a:pPr algn="ctr"/>
            <a:endParaRPr lang="ru-RU" sz="2400" b="1" dirty="0" smtClean="0">
              <a:latin typeface="+mj-lt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+mj-lt"/>
                <a:cs typeface="Times New Roman" pitchFamily="18" charset="0"/>
              </a:rPr>
              <a:t>Оказано  - 5022 услуги</a:t>
            </a:r>
            <a:endParaRPr lang="ru-RU" sz="2400" dirty="0" smtClean="0">
              <a:latin typeface="+mj-lt"/>
              <a:cs typeface="Times New Roman" pitchFamily="18" charset="0"/>
            </a:endParaRP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505200"/>
            <a:ext cx="545171" cy="6096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228600"/>
            <a:ext cx="570725" cy="638175"/>
          </a:xfrm>
          <a:prstGeom prst="rect">
            <a:avLst/>
          </a:prstGeom>
          <a:noFill/>
        </p:spPr>
      </p:pic>
      <p:pic>
        <p:nvPicPr>
          <p:cNvPr id="72708" name="Picture 4" descr="C:\Users\Dmitrieva_AS\Desktop\27-41 г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1371600"/>
            <a:ext cx="3605212" cy="3973277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228600"/>
            <a:ext cx="570725" cy="638175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3733800"/>
            <a:ext cx="533400" cy="5334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4267200"/>
            <a:ext cx="570725" cy="638175"/>
          </a:xfrm>
          <a:prstGeom prst="rect">
            <a:avLst/>
          </a:prstGeom>
          <a:noFill/>
        </p:spPr>
      </p:pic>
      <p:pic>
        <p:nvPicPr>
          <p:cNvPr id="72710" name="Picture 6" descr="http://img3.proshkolu.ru/content/media/pic/std/3000000/2578000/2577127-56506b70fbecaadc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3886200"/>
            <a:ext cx="838200" cy="878434"/>
          </a:xfrm>
          <a:prstGeom prst="rect">
            <a:avLst/>
          </a:prstGeom>
          <a:noFill/>
        </p:spPr>
      </p:pic>
      <p:pic>
        <p:nvPicPr>
          <p:cNvPr id="50178" name="Picture 2" descr="http://uk.lindafarrow.com/skin/frontend/lindafarrow/default/images/style-guide/browline_larg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420511">
            <a:off x="6267109" y="2092511"/>
            <a:ext cx="1365240" cy="752633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0" y="533400"/>
            <a:ext cx="533400" cy="5334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0" y="685800"/>
            <a:ext cx="533400" cy="533401"/>
          </a:xfrm>
          <a:prstGeom prst="rect">
            <a:avLst/>
          </a:prstGeom>
          <a:noFill/>
        </p:spPr>
      </p:pic>
      <p:pic>
        <p:nvPicPr>
          <p:cNvPr id="18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1219200" y="5715000"/>
            <a:ext cx="2362200" cy="629971"/>
          </a:xfrm>
          <a:prstGeom prst="rect">
            <a:avLst/>
          </a:prstGeom>
          <a:noFill/>
        </p:spPr>
      </p:pic>
      <p:pic>
        <p:nvPicPr>
          <p:cNvPr id="20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5410200" y="5715000"/>
            <a:ext cx="2362200" cy="62997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3048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76200"/>
            <a:ext cx="685800" cy="766849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3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514600"/>
            <a:ext cx="685800" cy="766849"/>
          </a:xfrm>
          <a:prstGeom prst="rect">
            <a:avLst/>
          </a:prstGeom>
          <a:noFill/>
        </p:spPr>
      </p:pic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62000" y="609600"/>
            <a:ext cx="777240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cs typeface="Times New Roman" pitchFamily="18" charset="0"/>
              </a:rPr>
              <a:t>В </a:t>
            </a:r>
            <a:r>
              <a:rPr lang="ru-RU" b="1" dirty="0" smtClean="0">
                <a:cs typeface="Times New Roman" pitchFamily="18" charset="0"/>
              </a:rPr>
              <a:t>отделении социального облуживания на дому № 2</a:t>
            </a:r>
            <a:r>
              <a:rPr lang="ru-RU" dirty="0" smtClean="0">
                <a:cs typeface="Times New Roman" pitchFamily="18" charset="0"/>
              </a:rPr>
              <a:t> в 2018г</a:t>
            </a:r>
          </a:p>
          <a:p>
            <a:r>
              <a:rPr lang="ru-RU" dirty="0" smtClean="0">
                <a:cs typeface="Times New Roman" pitchFamily="18" charset="0"/>
              </a:rPr>
              <a:t> состояло на учете – </a:t>
            </a:r>
            <a:r>
              <a:rPr lang="ru-RU" b="1" dirty="0" smtClean="0"/>
              <a:t>1 095</a:t>
            </a:r>
            <a:r>
              <a:rPr lang="ru-RU" dirty="0" smtClean="0"/>
              <a:t> </a:t>
            </a:r>
            <a:r>
              <a:rPr lang="ru-RU" b="1" dirty="0" smtClean="0"/>
              <a:t>человек</a:t>
            </a:r>
            <a:r>
              <a:rPr lang="ru-RU" sz="2000" b="1" dirty="0" smtClean="0">
                <a:cs typeface="Times New Roman" pitchFamily="18" charset="0"/>
              </a:rPr>
              <a:t>.</a:t>
            </a:r>
          </a:p>
          <a:p>
            <a:r>
              <a:rPr lang="ru-RU" sz="2000" b="1" dirty="0" smtClean="0">
                <a:cs typeface="Times New Roman" pitchFamily="18" charset="0"/>
              </a:rPr>
              <a:t> </a:t>
            </a:r>
            <a:r>
              <a:rPr lang="ru-RU" dirty="0" smtClean="0">
                <a:cs typeface="Times New Roman" pitchFamily="18" charset="0"/>
              </a:rPr>
              <a:t>Всего обслужено </a:t>
            </a:r>
            <a:r>
              <a:rPr lang="ru-RU" b="1" dirty="0" smtClean="0">
                <a:cs typeface="Times New Roman" pitchFamily="18" charset="0"/>
              </a:rPr>
              <a:t>1300 чел</a:t>
            </a:r>
            <a:r>
              <a:rPr lang="ru-RU" sz="2000" b="1" dirty="0" smtClean="0">
                <a:cs typeface="Times New Roman" pitchFamily="18" charset="0"/>
              </a:rPr>
              <a:t>.</a:t>
            </a:r>
          </a:p>
          <a:p>
            <a:r>
              <a:rPr lang="ru-RU" b="1" dirty="0" smtClean="0"/>
              <a:t>Государственное задание выполнено:</a:t>
            </a:r>
            <a:endParaRPr lang="ru-RU" dirty="0" smtClean="0"/>
          </a:p>
          <a:p>
            <a:r>
              <a:rPr lang="ru-RU" dirty="0" smtClean="0"/>
              <a:t> План – </a:t>
            </a:r>
            <a:r>
              <a:rPr lang="ru-RU" b="1" dirty="0" smtClean="0"/>
              <a:t>1087</a:t>
            </a:r>
            <a:r>
              <a:rPr lang="ru-RU" dirty="0" smtClean="0"/>
              <a:t> человек</a:t>
            </a:r>
          </a:p>
          <a:p>
            <a:r>
              <a:rPr lang="ru-RU" dirty="0" smtClean="0"/>
              <a:t>Факт  –  </a:t>
            </a:r>
            <a:r>
              <a:rPr lang="ru-RU" b="1" dirty="0" smtClean="0"/>
              <a:t>1701</a:t>
            </a:r>
            <a:r>
              <a:rPr lang="ru-RU" dirty="0" smtClean="0"/>
              <a:t> человек</a:t>
            </a:r>
          </a:p>
          <a:p>
            <a:r>
              <a:rPr lang="ru-RU" dirty="0" err="1" smtClean="0"/>
              <a:t>Гос.задание</a:t>
            </a:r>
            <a:r>
              <a:rPr lang="ru-RU" dirty="0" smtClean="0"/>
              <a:t> перевыполнено</a:t>
            </a:r>
          </a:p>
          <a:p>
            <a:endParaRPr lang="ru-RU" dirty="0" smtClean="0"/>
          </a:p>
          <a:p>
            <a:r>
              <a:rPr lang="ru-RU" b="1" dirty="0" smtClean="0"/>
              <a:t>В отделение социального обслуживания на дому № 3 (Каменский район) </a:t>
            </a:r>
            <a:r>
              <a:rPr lang="ru-RU" dirty="0" smtClean="0">
                <a:cs typeface="Times New Roman" pitchFamily="18" charset="0"/>
              </a:rPr>
              <a:t> состояло на учете  </a:t>
            </a:r>
            <a:r>
              <a:rPr lang="ru-RU" b="1" dirty="0" smtClean="0">
                <a:cs typeface="Times New Roman" pitchFamily="18" charset="0"/>
              </a:rPr>
              <a:t>240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b="1" dirty="0" smtClean="0">
                <a:cs typeface="Times New Roman" pitchFamily="18" charset="0"/>
              </a:rPr>
              <a:t>чел.</a:t>
            </a:r>
          </a:p>
          <a:p>
            <a:r>
              <a:rPr lang="ru-RU" dirty="0" smtClean="0"/>
              <a:t>Всего обслужено </a:t>
            </a:r>
            <a:r>
              <a:rPr lang="ru-RU" b="1" dirty="0" smtClean="0"/>
              <a:t>320 человек</a:t>
            </a:r>
          </a:p>
          <a:p>
            <a:r>
              <a:rPr lang="ru-RU" b="1" dirty="0" smtClean="0"/>
              <a:t>Бригады </a:t>
            </a:r>
            <a:r>
              <a:rPr lang="ru-RU" dirty="0" smtClean="0"/>
              <a:t>социальных работников в течение 2018г  обслужили </a:t>
            </a:r>
            <a:r>
              <a:rPr lang="ru-RU" b="1" dirty="0" smtClean="0"/>
              <a:t>64  </a:t>
            </a:r>
            <a:r>
              <a:rPr lang="ru-RU" dirty="0" smtClean="0"/>
              <a:t>человек</a:t>
            </a:r>
            <a:r>
              <a:rPr lang="ru-RU" b="1" dirty="0" smtClean="0"/>
              <a:t>, </a:t>
            </a:r>
            <a:r>
              <a:rPr lang="ru-RU" dirty="0" smtClean="0"/>
              <a:t>оказали</a:t>
            </a:r>
            <a:r>
              <a:rPr lang="ru-RU" b="1" dirty="0" smtClean="0"/>
              <a:t>  15 971  </a:t>
            </a:r>
            <a:r>
              <a:rPr lang="ru-RU" dirty="0" smtClean="0"/>
              <a:t>услугу</a:t>
            </a:r>
          </a:p>
          <a:p>
            <a:r>
              <a:rPr lang="ru-RU" b="1" dirty="0" smtClean="0"/>
              <a:t> Бригада № 1 </a:t>
            </a:r>
            <a:r>
              <a:rPr lang="ru-RU" dirty="0" smtClean="0"/>
              <a:t>(зав. Ю.В. </a:t>
            </a:r>
            <a:r>
              <a:rPr lang="ru-RU" dirty="0" err="1" smtClean="0"/>
              <a:t>Макиенко</a:t>
            </a:r>
            <a:r>
              <a:rPr lang="ru-RU" dirty="0" smtClean="0"/>
              <a:t>) обслужила </a:t>
            </a:r>
            <a:r>
              <a:rPr lang="ru-RU" b="1" dirty="0" smtClean="0"/>
              <a:t>29 </a:t>
            </a:r>
            <a:r>
              <a:rPr lang="ru-RU" dirty="0" smtClean="0"/>
              <a:t>человек</a:t>
            </a:r>
            <a:r>
              <a:rPr lang="ru-RU" b="1" dirty="0" smtClean="0"/>
              <a:t>, </a:t>
            </a:r>
          </a:p>
          <a:p>
            <a:r>
              <a:rPr lang="ru-RU" b="1" dirty="0" smtClean="0"/>
              <a:t> </a:t>
            </a:r>
            <a:r>
              <a:rPr lang="ru-RU" dirty="0" smtClean="0"/>
              <a:t>оказано – </a:t>
            </a:r>
            <a:r>
              <a:rPr lang="ru-RU" b="1" dirty="0" smtClean="0"/>
              <a:t>7102 </a:t>
            </a:r>
            <a:r>
              <a:rPr lang="ru-RU" dirty="0" smtClean="0"/>
              <a:t>услуги </a:t>
            </a:r>
          </a:p>
          <a:p>
            <a:r>
              <a:rPr lang="ru-RU" dirty="0" smtClean="0"/>
              <a:t> </a:t>
            </a:r>
            <a:r>
              <a:rPr lang="ru-RU" b="1" dirty="0" smtClean="0"/>
              <a:t>Бригада № 2 </a:t>
            </a:r>
            <a:r>
              <a:rPr lang="ru-RU" dirty="0" smtClean="0"/>
              <a:t>(зав. Л.Г. </a:t>
            </a:r>
            <a:r>
              <a:rPr lang="ru-RU" dirty="0" err="1" smtClean="0"/>
              <a:t>Черноглазкина</a:t>
            </a:r>
            <a:r>
              <a:rPr lang="ru-RU" dirty="0" smtClean="0"/>
              <a:t>) обслужила </a:t>
            </a:r>
            <a:r>
              <a:rPr lang="ru-RU" b="1" dirty="0" smtClean="0"/>
              <a:t>35 </a:t>
            </a:r>
            <a:r>
              <a:rPr lang="ru-RU" dirty="0" smtClean="0"/>
              <a:t>человек,</a:t>
            </a:r>
          </a:p>
          <a:p>
            <a:r>
              <a:rPr lang="ru-RU" dirty="0" smtClean="0"/>
              <a:t> оказано – </a:t>
            </a:r>
            <a:r>
              <a:rPr lang="ru-RU" b="1" dirty="0" smtClean="0"/>
              <a:t> 6 150 </a:t>
            </a:r>
            <a:r>
              <a:rPr lang="ru-RU" dirty="0" smtClean="0"/>
              <a:t>услуг</a:t>
            </a:r>
          </a:p>
          <a:p>
            <a:r>
              <a:rPr lang="ru-RU" b="1" dirty="0" smtClean="0"/>
              <a:t>Государственное задание выполнено:</a:t>
            </a:r>
            <a:endParaRPr lang="ru-RU" dirty="0" smtClean="0"/>
          </a:p>
          <a:p>
            <a:r>
              <a:rPr lang="ru-RU" dirty="0" smtClean="0"/>
              <a:t> План </a:t>
            </a:r>
            <a:r>
              <a:rPr lang="ru-RU" b="1" dirty="0" smtClean="0"/>
              <a:t>– 263 </a:t>
            </a:r>
            <a:r>
              <a:rPr lang="ru-RU" dirty="0" smtClean="0"/>
              <a:t>человек</a:t>
            </a:r>
          </a:p>
          <a:p>
            <a:r>
              <a:rPr lang="ru-RU" dirty="0" smtClean="0"/>
              <a:t> Факт  </a:t>
            </a:r>
            <a:r>
              <a:rPr lang="ru-RU" b="1" dirty="0" smtClean="0"/>
              <a:t>– 300 </a:t>
            </a:r>
            <a:r>
              <a:rPr lang="ru-RU" dirty="0" smtClean="0"/>
              <a:t>человек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>
              <a:cs typeface="Times New Roman" pitchFamily="18" charset="0"/>
            </a:endParaRPr>
          </a:p>
          <a:p>
            <a:pPr algn="ctr"/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://www.gifmania.ru/Animated-Gifs-Lyudi/Animations-Women/Images-Old-Women/Old-Women-861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477000" y="304800"/>
            <a:ext cx="2362200" cy="273402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838200" y="5647729"/>
            <a:ext cx="548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200" b="1" dirty="0" smtClean="0"/>
              <a:t> </a:t>
            </a:r>
            <a:endParaRPr lang="ru-RU" sz="1200" dirty="0"/>
          </a:p>
        </p:txBody>
      </p:sp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5867400"/>
            <a:ext cx="533400" cy="533400"/>
          </a:xfrm>
          <a:prstGeom prst="rect">
            <a:avLst/>
          </a:prstGeom>
          <a:noFill/>
        </p:spPr>
      </p:pic>
      <p:pic>
        <p:nvPicPr>
          <p:cNvPr id="2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3200400"/>
            <a:ext cx="533400" cy="533400"/>
          </a:xfrm>
          <a:prstGeom prst="rect">
            <a:avLst/>
          </a:prstGeom>
          <a:noFill/>
        </p:spPr>
      </p:pic>
      <p:pic>
        <p:nvPicPr>
          <p:cNvPr id="17" name="Picture 4" descr="http://www.playcast.ru/uploads/2018/03/26/24931162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24397" y="1066802"/>
            <a:ext cx="1981202" cy="167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5410200" y="5715000"/>
            <a:ext cx="2362200" cy="62997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762000" y="882127"/>
            <a:ext cx="7772400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hangingPunct="0"/>
            <a:r>
              <a:rPr lang="ru-RU" b="1" u="sng" dirty="0" smtClean="0"/>
              <a:t>Участие в благотворительных акциях, посвященных календарным датам</a:t>
            </a:r>
            <a:r>
              <a:rPr lang="ru-RU" b="1" dirty="0" smtClean="0"/>
              <a:t> </a:t>
            </a:r>
            <a:endParaRPr lang="ru-RU" dirty="0" smtClean="0"/>
          </a:p>
          <a:p>
            <a:pPr algn="just"/>
            <a:r>
              <a:rPr lang="ru-RU" sz="1600" b="1" dirty="0" smtClean="0"/>
              <a:t>22.02.2018 -  </a:t>
            </a:r>
            <a:r>
              <a:rPr lang="ru-RU" sz="1600" dirty="0" smtClean="0"/>
              <a:t>к «</a:t>
            </a:r>
            <a:r>
              <a:rPr lang="ru-RU" sz="1600" b="1" dirty="0" smtClean="0"/>
              <a:t>Месячнику защиты Отечества</a:t>
            </a:r>
            <a:r>
              <a:rPr lang="ru-RU" sz="1600" dirty="0" smtClean="0"/>
              <a:t>»</a:t>
            </a:r>
            <a:r>
              <a:rPr lang="ru-RU" sz="1600" b="1" dirty="0" smtClean="0"/>
              <a:t> </a:t>
            </a:r>
            <a:r>
              <a:rPr lang="ru-RU" sz="1600" dirty="0" smtClean="0"/>
              <a:t>поздравили мужчин, находящихся на обслуживании в отделении открытками, сделанными учащимися школ</a:t>
            </a:r>
          </a:p>
          <a:p>
            <a:pPr algn="just"/>
            <a:r>
              <a:rPr lang="ru-RU" sz="1600" b="1" dirty="0" smtClean="0"/>
              <a:t>25.02.2018 г. </a:t>
            </a:r>
            <a:r>
              <a:rPr lang="ru-RU" sz="1600" dirty="0" smtClean="0"/>
              <a:t>– провели собрание клуба сотрудников Красногорского района «Любители классической музыки» на тему «Творчество Шопена, Бетховена» </a:t>
            </a:r>
          </a:p>
          <a:p>
            <a:pPr algn="just"/>
            <a:r>
              <a:rPr lang="ru-RU" sz="1600" b="1" dirty="0" smtClean="0"/>
              <a:t>05.03.2018 г. </a:t>
            </a:r>
            <a:r>
              <a:rPr lang="ru-RU" sz="1600" dirty="0" smtClean="0"/>
              <a:t>– участвовали в акции «Весенняя неделя добра» ,</a:t>
            </a:r>
          </a:p>
          <a:p>
            <a:pPr algn="just"/>
            <a:r>
              <a:rPr lang="ru-RU" sz="1600" dirty="0" smtClean="0"/>
              <a:t> собрали для малообеспеченных граждан и бомж </a:t>
            </a:r>
            <a:r>
              <a:rPr lang="ru-RU" sz="1600" b="1" dirty="0" smtClean="0"/>
              <a:t> </a:t>
            </a:r>
            <a:r>
              <a:rPr lang="ru-RU" sz="1600" dirty="0" smtClean="0"/>
              <a:t>вещи б/у</a:t>
            </a:r>
          </a:p>
          <a:p>
            <a:pPr algn="just"/>
            <a:endParaRPr lang="ru-RU" sz="1600" dirty="0" smtClean="0"/>
          </a:p>
          <a:p>
            <a:r>
              <a:rPr lang="ru-RU" sz="1600" b="1" u="sng" dirty="0" smtClean="0"/>
              <a:t>Мероприятия 9 Мая:</a:t>
            </a:r>
            <a:endParaRPr lang="ru-RU" sz="1600" dirty="0" smtClean="0"/>
          </a:p>
          <a:p>
            <a:r>
              <a:rPr lang="ru-RU" sz="1600" b="1" dirty="0" smtClean="0"/>
              <a:t> «С Днем Победы» </a:t>
            </a:r>
            <a:r>
              <a:rPr lang="ru-RU" sz="1600" dirty="0" smtClean="0"/>
              <a:t>- поздравление ветеранов ВОВ на дому с вручением поздравительных открыток и цветов     </a:t>
            </a:r>
          </a:p>
          <a:p>
            <a:r>
              <a:rPr lang="ru-RU" sz="1600" b="1" dirty="0" smtClean="0"/>
              <a:t> «Бессмертный полк» - </a:t>
            </a:r>
            <a:r>
              <a:rPr lang="ru-RU" sz="1600" dirty="0" smtClean="0"/>
              <a:t>участие в городской акции  </a:t>
            </a:r>
          </a:p>
          <a:p>
            <a:r>
              <a:rPr lang="ru-RU" sz="1600" b="1" dirty="0" smtClean="0"/>
              <a:t> «Стена памяти» </a:t>
            </a:r>
            <a:r>
              <a:rPr lang="ru-RU" sz="1600" dirty="0" smtClean="0"/>
              <a:t>- оформление информационного стенда "Они приближали Победу"</a:t>
            </a:r>
          </a:p>
          <a:p>
            <a:r>
              <a:rPr lang="ru-RU" sz="1600" dirty="0" smtClean="0"/>
              <a:t> Возложение цветов к памятнику погибших во время ВОВ </a:t>
            </a:r>
          </a:p>
          <a:p>
            <a:endParaRPr lang="ru-RU" sz="1600" dirty="0" smtClean="0"/>
          </a:p>
          <a:p>
            <a:r>
              <a:rPr lang="ru-RU" sz="1600" dirty="0" smtClean="0"/>
              <a:t>Проведены мероприятия, посвященные  </a:t>
            </a:r>
            <a:r>
              <a:rPr lang="ru-RU" sz="1600" b="1" dirty="0" smtClean="0"/>
              <a:t>"Весенней неделе добра":</a:t>
            </a:r>
            <a:r>
              <a:rPr lang="ru-RU" sz="1600" dirty="0" smtClean="0"/>
              <a:t> Сбор вещей б/у, денежных средств и продуктов питания для малообеспеченных граждан </a:t>
            </a:r>
          </a:p>
          <a:p>
            <a:r>
              <a:rPr lang="ru-RU" sz="1600" b="1" dirty="0" smtClean="0"/>
              <a:t>21.06.2018 г. </a:t>
            </a:r>
            <a:r>
              <a:rPr lang="ru-RU" sz="1600" dirty="0" smtClean="0"/>
              <a:t>– проведено мероприятие, посвященное "дню памяти и скорби" </a:t>
            </a:r>
          </a:p>
          <a:p>
            <a:r>
              <a:rPr lang="ru-RU" sz="1600" b="1" dirty="0" smtClean="0"/>
              <a:t>22.06.1941 г. </a:t>
            </a:r>
            <a:r>
              <a:rPr lang="ru-RU" sz="1600" dirty="0" smtClean="0"/>
              <a:t>- начало ВОВ - детские рисунки «Война глазами детей" в подарок Ветеранам Великой Отечественной войны </a:t>
            </a:r>
            <a:endParaRPr lang="ru-RU" sz="1600" dirty="0"/>
          </a:p>
        </p:txBody>
      </p:sp>
      <p:pic>
        <p:nvPicPr>
          <p:cNvPr id="12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6019800"/>
            <a:ext cx="533400" cy="533401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019800"/>
            <a:ext cx="533400" cy="5334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0"/>
            <a:ext cx="533400" cy="533401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1524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152400"/>
            <a:ext cx="685800" cy="685800"/>
          </a:xfrm>
          <a:prstGeom prst="rect">
            <a:avLst/>
          </a:prstGeom>
          <a:noFill/>
        </p:spPr>
      </p:pic>
      <p:pic>
        <p:nvPicPr>
          <p:cNvPr id="19" name="Picture 2" descr="C:\Users\Rongina_SE\Downloads\3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95450" y="133350"/>
            <a:ext cx="952500" cy="1143000"/>
          </a:xfrm>
          <a:prstGeom prst="rect">
            <a:avLst/>
          </a:prstGeom>
          <a:noFill/>
        </p:spPr>
      </p:pic>
      <p:pic>
        <p:nvPicPr>
          <p:cNvPr id="20" name="Picture 2" descr="C:\Users\Rongina_SE\Downloads\3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724650" y="133350"/>
            <a:ext cx="952500" cy="1143000"/>
          </a:xfrm>
          <a:prstGeom prst="rect">
            <a:avLst/>
          </a:prstGeom>
          <a:noFill/>
        </p:spPr>
      </p:pic>
      <p:pic>
        <p:nvPicPr>
          <p:cNvPr id="22" name="Picture 8" descr="http://vamotkrytka.ru/_ph/156/2/36264863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67600" y="2057400"/>
            <a:ext cx="1219200" cy="2284250"/>
          </a:xfrm>
          <a:prstGeom prst="rect">
            <a:avLst/>
          </a:prstGeom>
          <a:noFill/>
        </p:spPr>
      </p:pic>
      <p:pic>
        <p:nvPicPr>
          <p:cNvPr id="15" name="Picture 2" descr="http://www.playcast.ru/uploads/2006/08/11/59599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09440">
            <a:off x="7800292" y="5176637"/>
            <a:ext cx="809211" cy="109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1600200" y="5943600"/>
            <a:ext cx="2362200" cy="629971"/>
          </a:xfrm>
          <a:prstGeom prst="rect">
            <a:avLst/>
          </a:prstGeom>
          <a:noFill/>
        </p:spPr>
      </p:pic>
      <p:pic>
        <p:nvPicPr>
          <p:cNvPr id="21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667000"/>
            <a:ext cx="533400" cy="533401"/>
          </a:xfrm>
          <a:prstGeom prst="rect">
            <a:avLst/>
          </a:prstGeom>
          <a:noFill/>
        </p:spPr>
      </p:pic>
      <p:pic>
        <p:nvPicPr>
          <p:cNvPr id="23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5334000" y="5943600"/>
            <a:ext cx="2362200" cy="629971"/>
          </a:xfrm>
          <a:prstGeom prst="rect">
            <a:avLst/>
          </a:prstGeom>
          <a:noFill/>
        </p:spPr>
      </p:pic>
      <p:pic>
        <p:nvPicPr>
          <p:cNvPr id="2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9705139">
            <a:off x="6296348" y="2257747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838200"/>
            <a:ext cx="78486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/>
          </a:p>
          <a:p>
            <a:pPr algn="ctr" hangingPunct="0"/>
            <a:r>
              <a:rPr lang="ru-RU" b="1" dirty="0" smtClean="0"/>
              <a:t>Организация и  участие в мероприятиях,  посвященных «Единому дню пенсионера» и «Дню пожилого человека»</a:t>
            </a:r>
          </a:p>
          <a:p>
            <a:pPr hangingPunct="0"/>
            <a:r>
              <a:rPr lang="ru-RU" dirty="0" smtClean="0"/>
              <a:t>поздравление Ветеранов отделений Красногорского района с </a:t>
            </a:r>
          </a:p>
          <a:p>
            <a:pPr hangingPunct="0"/>
            <a:r>
              <a:rPr lang="ru-RU" dirty="0" smtClean="0"/>
              <a:t>«Единым Днем пенсионера»</a:t>
            </a:r>
          </a:p>
          <a:p>
            <a:pPr hangingPunct="0">
              <a:buFontTx/>
              <a:buChar char="-"/>
            </a:pPr>
            <a:r>
              <a:rPr lang="ru-RU" dirty="0" smtClean="0"/>
              <a:t>акция «Вкусно и полезно» - безвозмездная  раздача овощей</a:t>
            </a:r>
          </a:p>
          <a:p>
            <a:pPr hangingPunct="0">
              <a:buFontTx/>
              <a:buChar char="-"/>
            </a:pPr>
            <a:r>
              <a:rPr lang="ru-RU" dirty="0" smtClean="0"/>
              <a:t> клиентам ОСО на дому , раздали безвозмездно </a:t>
            </a:r>
            <a:r>
              <a:rPr lang="ru-RU" b="1" dirty="0" smtClean="0"/>
              <a:t>35 </a:t>
            </a:r>
            <a:r>
              <a:rPr lang="ru-RU" dirty="0" smtClean="0"/>
              <a:t>кг овощей</a:t>
            </a:r>
          </a:p>
          <a:p>
            <a:pPr hangingPunct="0"/>
            <a:r>
              <a:rPr lang="ru-RU" dirty="0" smtClean="0"/>
              <a:t>«День пожилого человека» - поздравление клиентов отделения </a:t>
            </a:r>
          </a:p>
          <a:p>
            <a:pPr hangingPunct="0"/>
            <a:r>
              <a:rPr lang="ru-RU" dirty="0" smtClean="0"/>
              <a:t>пожилого возраста открытками, изготовленными школьниками </a:t>
            </a:r>
          </a:p>
          <a:p>
            <a:pPr hangingPunct="0"/>
            <a:r>
              <a:rPr lang="ru-RU" dirty="0" smtClean="0"/>
              <a:t>школы № 40.</a:t>
            </a:r>
          </a:p>
          <a:p>
            <a:pPr hangingPunct="0">
              <a:buFontTx/>
              <a:buChar char="-"/>
            </a:pPr>
            <a:r>
              <a:rPr lang="ru-RU" dirty="0" smtClean="0"/>
              <a:t>акция «Здравствуй Школа» - собраны деньги для приобретения канцелярских товаров для школьников из малообеспеченных семей</a:t>
            </a:r>
          </a:p>
          <a:p>
            <a:r>
              <a:rPr lang="ru-RU" dirty="0" smtClean="0"/>
              <a:t>участие в Акции «</a:t>
            </a:r>
            <a:r>
              <a:rPr lang="ru-RU" b="1" dirty="0" smtClean="0"/>
              <a:t>10 тысяч добрых дел</a:t>
            </a:r>
            <a:r>
              <a:rPr lang="ru-RU" dirty="0" smtClean="0"/>
              <a:t>»:</a:t>
            </a:r>
          </a:p>
          <a:p>
            <a:r>
              <a:rPr lang="ru-RU" dirty="0" smtClean="0"/>
              <a:t>- «Доброта в подарок» - раздача продуктовых наборов для малообеспеченных клиентов за счет собственных средств  </a:t>
            </a:r>
          </a:p>
          <a:p>
            <a:pPr hangingPunct="0">
              <a:buFontTx/>
              <a:buChar char="-"/>
            </a:pPr>
            <a:r>
              <a:rPr lang="ru-RU" dirty="0" smtClean="0"/>
              <a:t>«Рецепт хорошего настроения» - раздача брошюр клиентам</a:t>
            </a:r>
          </a:p>
          <a:p>
            <a:pPr algn="just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28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952500" cy="9525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4419600"/>
            <a:ext cx="685800" cy="685800"/>
          </a:xfrm>
          <a:prstGeom prst="rect">
            <a:avLst/>
          </a:prstGeom>
          <a:noFill/>
        </p:spPr>
      </p:pic>
      <p:pic>
        <p:nvPicPr>
          <p:cNvPr id="3074" name="Picture 2" descr="C:\Users\Rongina_SE\Downloads\1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590624">
            <a:off x="5213170" y="5244075"/>
            <a:ext cx="1165860" cy="1421780"/>
          </a:xfrm>
          <a:prstGeom prst="rect">
            <a:avLst/>
          </a:prstGeom>
          <a:noFill/>
        </p:spPr>
      </p:pic>
      <p:pic>
        <p:nvPicPr>
          <p:cNvPr id="19" name="Рисунок 18" descr="IMG-20180807-WA002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1524000"/>
            <a:ext cx="1066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IMG-20180807-WA0022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0" y="3124200"/>
            <a:ext cx="9906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IMG_3105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0800" y="5334000"/>
            <a:ext cx="1716384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DSC01696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34200" y="5029200"/>
            <a:ext cx="1424328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 descr="C:\Users\Rongina_SE\Downloads\1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3800" y="5334000"/>
            <a:ext cx="1143000" cy="1428750"/>
          </a:xfrm>
          <a:prstGeom prst="rect">
            <a:avLst/>
          </a:prstGeom>
          <a:noFill/>
        </p:spPr>
      </p:pic>
      <p:pic>
        <p:nvPicPr>
          <p:cNvPr id="24" name="Picture 3" descr="C:\Users\Rongina_SE\Downloads\1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43000" y="5105400"/>
            <a:ext cx="1143000" cy="1428750"/>
          </a:xfrm>
          <a:prstGeom prst="rect">
            <a:avLst/>
          </a:prstGeom>
          <a:noFill/>
        </p:spPr>
      </p:pic>
      <p:pic>
        <p:nvPicPr>
          <p:cNvPr id="17" name="Picture 2" descr="https://estalsad65.edumsko.ru/uploads/3000/2241/section/141246/osen__2017/20322548.gif?1509046668829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9710" y="355092"/>
            <a:ext cx="3657600" cy="78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24800" y="1447800"/>
            <a:ext cx="714829" cy="685800"/>
          </a:xfrm>
          <a:prstGeom prst="rect">
            <a:avLst/>
          </a:prstGeom>
          <a:noFill/>
        </p:spPr>
      </p:pic>
      <p:pic>
        <p:nvPicPr>
          <p:cNvPr id="2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86600" y="4572000"/>
            <a:ext cx="635403" cy="609600"/>
          </a:xfrm>
          <a:prstGeom prst="rect">
            <a:avLst/>
          </a:prstGeom>
          <a:noFill/>
        </p:spPr>
      </p:pic>
      <p:pic>
        <p:nvPicPr>
          <p:cNvPr id="26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38600" y="5181600"/>
            <a:ext cx="609600" cy="58484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609600"/>
            <a:ext cx="609600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Отделение социального обслуживания на дому  (Каменский район)</a:t>
            </a:r>
            <a:r>
              <a:rPr lang="ru-RU" dirty="0" smtClean="0"/>
              <a:t> </a:t>
            </a:r>
          </a:p>
          <a:p>
            <a:r>
              <a:rPr lang="ru-RU" sz="1600" dirty="0" smtClean="0"/>
              <a:t>Акция, посвященная месячнику </a:t>
            </a:r>
            <a:r>
              <a:rPr lang="ru-RU" sz="1600" b="1" dirty="0" smtClean="0"/>
              <a:t>Защитника отечества </a:t>
            </a:r>
            <a:endParaRPr lang="ru-RU" sz="1600" dirty="0" smtClean="0"/>
          </a:p>
          <a:p>
            <a:pPr lvl="0"/>
            <a:r>
              <a:rPr lang="ru-RU" sz="1600" dirty="0" smtClean="0"/>
              <a:t>Организация поздравлений клиентов на дому с Днем защитника отечества 23 Февраля – с вручением поздравительных открыток, изготовленных учащимися школ.  </a:t>
            </a:r>
          </a:p>
          <a:p>
            <a:r>
              <a:rPr lang="ru-RU" sz="1600" dirty="0" smtClean="0"/>
              <a:t>Организация благотворительной акции </a:t>
            </a:r>
            <a:r>
              <a:rPr lang="ru-RU" sz="1600" b="1" i="1" dirty="0" smtClean="0"/>
              <a:t>«Доброе дело»</a:t>
            </a:r>
            <a:r>
              <a:rPr lang="ru-RU" sz="1600" dirty="0" smtClean="0"/>
              <a:t>   для клиентов (мужчин), находящихся на обслуживании в отделении - вручение подарков силами социальных работников.</a:t>
            </a:r>
          </a:p>
          <a:p>
            <a:pPr algn="just"/>
            <a:r>
              <a:rPr lang="ru-RU" sz="1600" b="1" dirty="0" smtClean="0"/>
              <a:t>Акция, посвященная</a:t>
            </a:r>
            <a:r>
              <a:rPr lang="ru-RU" sz="1600" dirty="0" smtClean="0"/>
              <a:t> </a:t>
            </a:r>
            <a:r>
              <a:rPr lang="ru-RU" sz="1600" b="1" dirty="0" smtClean="0"/>
              <a:t>Международному женскому дню 8 Марта</a:t>
            </a:r>
            <a:endParaRPr lang="ru-RU" sz="1600" dirty="0" smtClean="0"/>
          </a:p>
          <a:p>
            <a:r>
              <a:rPr lang="ru-RU" sz="1600" b="1" dirty="0" smtClean="0"/>
              <a:t> </a:t>
            </a:r>
            <a:r>
              <a:rPr lang="ru-RU" sz="1600" dirty="0" smtClean="0"/>
              <a:t>Организация поздравлений клиентов на дому с Международным женским днем 8 Марта</a:t>
            </a:r>
          </a:p>
          <a:p>
            <a:pPr lvl="0"/>
            <a:r>
              <a:rPr lang="ru-RU" sz="1600" dirty="0" smtClean="0"/>
              <a:t>Поздравление с Международным женским днем 8 Марта ветеранов Центра </a:t>
            </a:r>
          </a:p>
          <a:p>
            <a:r>
              <a:rPr lang="ru-RU" sz="1600" b="1" dirty="0" smtClean="0"/>
              <a:t>Акция, посвященная Весенней неделе добра</a:t>
            </a:r>
            <a:endParaRPr lang="ru-RU" sz="1600" dirty="0" smtClean="0"/>
          </a:p>
          <a:p>
            <a:r>
              <a:rPr lang="ru-RU" sz="1600" dirty="0" smtClean="0"/>
              <a:t>Организация благотворительной акции </a:t>
            </a:r>
            <a:r>
              <a:rPr lang="ru-RU" sz="1600" b="1" dirty="0" smtClean="0"/>
              <a:t>«Территория добрых дел»</a:t>
            </a:r>
            <a:r>
              <a:rPr lang="ru-RU" sz="1600" dirty="0" smtClean="0"/>
              <a:t>   для клиентов, находящихся на обслуживании в отделении  - благотворительная помощь для малообеспеченных клиентов отделения – в виде овощей, фруктов.  </a:t>
            </a:r>
          </a:p>
          <a:p>
            <a:pPr lvl="0"/>
            <a:r>
              <a:rPr lang="ru-RU" sz="1600" dirty="0" smtClean="0"/>
              <a:t>Акция </a:t>
            </a:r>
            <a:r>
              <a:rPr lang="ru-RU" sz="1600" b="1" dirty="0" smtClean="0"/>
              <a:t>«Мир измеряется добротой»</a:t>
            </a:r>
            <a:r>
              <a:rPr lang="ru-RU" sz="1600" dirty="0" smtClean="0"/>
              <a:t> по сбору вещей, обуви,   игрушек с последующей раздачей малообеспеченным гражданам, проживающим в Каменском районе </a:t>
            </a:r>
          </a:p>
          <a:p>
            <a:endParaRPr lang="ru-RU" sz="1600" dirty="0" smtClean="0"/>
          </a:p>
          <a:p>
            <a:pPr lvl="0"/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pPr lvl="0"/>
            <a:endParaRPr lang="ru-RU" sz="1600" dirty="0"/>
          </a:p>
        </p:txBody>
      </p:sp>
      <p:pic>
        <p:nvPicPr>
          <p:cNvPr id="1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1524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5943600"/>
            <a:ext cx="685800" cy="6858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5943600"/>
            <a:ext cx="685800" cy="685800"/>
          </a:xfrm>
          <a:prstGeom prst="rect">
            <a:avLst/>
          </a:prstGeom>
          <a:noFill/>
        </p:spPr>
      </p:pic>
      <p:pic>
        <p:nvPicPr>
          <p:cNvPr id="18" name="Рисунок 17" descr="IMG_000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1219200"/>
            <a:ext cx="1905000" cy="137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IMG_480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9400" y="2667000"/>
            <a:ext cx="1905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DSC0140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3962400"/>
            <a:ext cx="120015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C:\Users\Rongina_SE\Downloads\animaciya20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24600" y="3505200"/>
            <a:ext cx="1302077" cy="990600"/>
          </a:xfrm>
          <a:prstGeom prst="rect">
            <a:avLst/>
          </a:prstGeom>
          <a:noFill/>
        </p:spPr>
      </p:pic>
      <p:pic>
        <p:nvPicPr>
          <p:cNvPr id="1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52400"/>
            <a:ext cx="952500" cy="9525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609601"/>
            <a:ext cx="5410200" cy="8032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 smtClean="0"/>
              <a:t>Отделение социального обслуживания на дому  (Каменский район)</a:t>
            </a:r>
            <a:r>
              <a:rPr lang="ru-RU" dirty="0" smtClean="0"/>
              <a:t> </a:t>
            </a:r>
          </a:p>
          <a:p>
            <a:pPr algn="just"/>
            <a:r>
              <a:rPr lang="ru-RU" sz="1600" b="1" dirty="0" smtClean="0"/>
              <a:t> </a:t>
            </a:r>
            <a:endParaRPr lang="ru-RU" sz="1600" dirty="0" smtClean="0"/>
          </a:p>
          <a:p>
            <a:pPr lvl="0" algn="just"/>
            <a:r>
              <a:rPr lang="ru-RU" sz="1600" dirty="0" smtClean="0"/>
              <a:t>Приняли участие в Акции  </a:t>
            </a:r>
            <a:r>
              <a:rPr lang="ru-RU" sz="1600" b="1" dirty="0" smtClean="0"/>
              <a:t>«Дорогами добра»: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1600" dirty="0" smtClean="0"/>
              <a:t> участие в уборке обелисков  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/>
              <a:t>Организация и проведение субботников на территории Каменского района (уборка территорий ОВП, сельских администраций).  </a:t>
            </a:r>
          </a:p>
          <a:p>
            <a:pPr lvl="0" algn="just"/>
            <a:r>
              <a:rPr lang="ru-RU" sz="1600" dirty="0" smtClean="0"/>
              <a:t>  </a:t>
            </a:r>
          </a:p>
          <a:p>
            <a:pPr algn="just"/>
            <a:r>
              <a:rPr lang="ru-RU" sz="1600" b="1" dirty="0" smtClean="0"/>
              <a:t>Мероприятия, посвященные 73-й годовщине Победы</a:t>
            </a:r>
            <a:endParaRPr lang="ru-RU" sz="1600" dirty="0" smtClean="0"/>
          </a:p>
          <a:p>
            <a:pPr algn="just"/>
            <a:r>
              <a:rPr lang="ru-RU" sz="1600" b="1" dirty="0" smtClean="0"/>
              <a:t>в Великой Отечественной войне </a:t>
            </a:r>
          </a:p>
          <a:p>
            <a:pPr lvl="0" algn="just"/>
            <a:r>
              <a:rPr lang="ru-RU" sz="1600" dirty="0" smtClean="0"/>
              <a:t>-Организация поздравлений клиентов на дому с вручением поздравительных открыток</a:t>
            </a:r>
          </a:p>
          <a:p>
            <a:pPr lvl="0" algn="just"/>
            <a:r>
              <a:rPr lang="ru-RU" sz="1600" dirty="0" smtClean="0"/>
              <a:t>-Организация благотворительной акции </a:t>
            </a:r>
            <a:r>
              <a:rPr lang="ru-RU" sz="1600" b="1" i="1" dirty="0" smtClean="0"/>
              <a:t>«Спасибо за победу!»</a:t>
            </a:r>
            <a:r>
              <a:rPr lang="ru-RU" sz="1600" dirty="0" smtClean="0"/>
              <a:t>   для клиентов, находящихся на обслуживании в  Центре  по оказанию бесплатной социально-бытовой услуги (снятие и развеска штор, очистка от пыли ковровых дорожек, портьер на улице)</a:t>
            </a:r>
          </a:p>
          <a:p>
            <a:pPr lvl="0" algn="just"/>
            <a:r>
              <a:rPr lang="ru-RU" sz="1600" dirty="0" smtClean="0"/>
              <a:t>-Доставка подарка на дом клиенту</a:t>
            </a:r>
          </a:p>
          <a:p>
            <a:pPr algn="just"/>
            <a:endParaRPr lang="ru-RU" sz="1600" dirty="0" smtClean="0"/>
          </a:p>
          <a:p>
            <a:pPr algn="just"/>
            <a:r>
              <a:rPr lang="ru-RU" sz="1600" b="1" dirty="0" smtClean="0"/>
              <a:t> </a:t>
            </a:r>
            <a:endParaRPr lang="ru-RU" sz="1600" dirty="0" smtClean="0"/>
          </a:p>
          <a:p>
            <a:pPr algn="just"/>
            <a:r>
              <a:rPr lang="ru-RU" sz="1600" b="1" i="1" dirty="0" smtClean="0"/>
              <a:t> </a:t>
            </a:r>
            <a:r>
              <a:rPr lang="ru-RU" sz="1600" i="1" dirty="0" smtClean="0"/>
              <a:t> </a:t>
            </a:r>
            <a:endParaRPr lang="ru-RU" sz="1600" dirty="0" smtClean="0"/>
          </a:p>
          <a:p>
            <a:pPr lvl="0" algn="just"/>
            <a:endParaRPr lang="ru-RU" sz="1600" dirty="0" smtClean="0"/>
          </a:p>
          <a:p>
            <a:pPr lvl="0" algn="just"/>
            <a:r>
              <a:rPr lang="ru-RU" sz="1600" dirty="0" smtClean="0"/>
              <a:t>   </a:t>
            </a:r>
          </a:p>
          <a:p>
            <a:pPr algn="just"/>
            <a:endParaRPr lang="ru-RU" sz="1600" dirty="0" smtClean="0"/>
          </a:p>
          <a:p>
            <a:pPr lvl="0" algn="just"/>
            <a:endParaRPr lang="ru-RU" sz="1600" dirty="0" smtClean="0"/>
          </a:p>
          <a:p>
            <a:pPr algn="just"/>
            <a:r>
              <a:rPr lang="ru-RU" sz="1600" i="1" dirty="0" smtClean="0"/>
              <a:t> </a:t>
            </a:r>
            <a:endParaRPr lang="ru-RU" sz="1600" dirty="0" smtClean="0"/>
          </a:p>
          <a:p>
            <a:pPr algn="just"/>
            <a:endParaRPr lang="ru-RU" sz="1600" dirty="0" smtClean="0"/>
          </a:p>
          <a:p>
            <a:pPr lvl="0" algn="just"/>
            <a:endParaRPr lang="ru-RU" sz="1600" dirty="0" smtClean="0"/>
          </a:p>
          <a:p>
            <a:pPr algn="just"/>
            <a:endParaRPr lang="ru-RU" sz="1600" dirty="0" smtClean="0"/>
          </a:p>
          <a:p>
            <a:pPr algn="just"/>
            <a:endParaRPr lang="ru-RU" sz="1600" dirty="0" smtClean="0"/>
          </a:p>
          <a:p>
            <a:pPr lvl="0" algn="just"/>
            <a:endParaRPr lang="ru-RU" sz="1600" dirty="0"/>
          </a:p>
        </p:txBody>
      </p:sp>
      <p:pic>
        <p:nvPicPr>
          <p:cNvPr id="15" name="Рисунок 14" descr="IMG_008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762000"/>
            <a:ext cx="165258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субботник Колчедан 2017г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2209800"/>
            <a:ext cx="1676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Фото026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3657600"/>
            <a:ext cx="1752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IMG_447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5105400"/>
            <a:ext cx="1676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949962">
            <a:off x="7958497" y="5520096"/>
            <a:ext cx="609600" cy="609600"/>
          </a:xfrm>
          <a:prstGeom prst="rect">
            <a:avLst/>
          </a:prstGeom>
          <a:noFill/>
        </p:spPr>
      </p:pic>
      <p:pic>
        <p:nvPicPr>
          <p:cNvPr id="26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9800" y="4191000"/>
            <a:ext cx="609600" cy="609600"/>
          </a:xfrm>
          <a:prstGeom prst="rect">
            <a:avLst/>
          </a:prstGeom>
          <a:noFill/>
        </p:spPr>
      </p:pic>
      <p:pic>
        <p:nvPicPr>
          <p:cNvPr id="14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67600" y="2209800"/>
            <a:ext cx="555978" cy="533400"/>
          </a:xfrm>
          <a:prstGeom prst="rect">
            <a:avLst/>
          </a:prstGeom>
          <a:noFill/>
        </p:spPr>
      </p:pic>
      <p:pic>
        <p:nvPicPr>
          <p:cNvPr id="16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77000" y="3505200"/>
            <a:ext cx="533400" cy="511739"/>
          </a:xfrm>
          <a:prstGeom prst="rect">
            <a:avLst/>
          </a:prstGeom>
          <a:noFill/>
        </p:spPr>
      </p:pic>
      <p:pic>
        <p:nvPicPr>
          <p:cNvPr id="18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96200" y="4876800"/>
            <a:ext cx="555978" cy="533400"/>
          </a:xfrm>
          <a:prstGeom prst="rect">
            <a:avLst/>
          </a:prstGeom>
          <a:noFill/>
        </p:spPr>
      </p:pic>
      <p:pic>
        <p:nvPicPr>
          <p:cNvPr id="20" name="Picture 8" descr="http://vamotkrytka.ru/_ph/156/2/36264863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4953000"/>
            <a:ext cx="893831" cy="1674650"/>
          </a:xfrm>
          <a:prstGeom prst="rect">
            <a:avLst/>
          </a:prstGeom>
          <a:noFill/>
        </p:spPr>
      </p:pic>
      <p:pic>
        <p:nvPicPr>
          <p:cNvPr id="21" name="Picture 2" descr="http://i43.tinypic.com/muv2ir.jpg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95400" y="5638800"/>
            <a:ext cx="2926080" cy="609600"/>
          </a:xfrm>
          <a:prstGeom prst="rect">
            <a:avLst/>
          </a:prstGeom>
          <a:noFill/>
        </p:spPr>
      </p:pic>
      <p:pic>
        <p:nvPicPr>
          <p:cNvPr id="2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4800" y="0"/>
            <a:ext cx="952500" cy="952500"/>
          </a:xfrm>
          <a:prstGeom prst="rect">
            <a:avLst/>
          </a:prstGeom>
          <a:noFill/>
        </p:spPr>
      </p:pic>
      <p:pic>
        <p:nvPicPr>
          <p:cNvPr id="28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72400" y="152400"/>
            <a:ext cx="952500" cy="952500"/>
          </a:xfrm>
          <a:prstGeom prst="rect">
            <a:avLst/>
          </a:prstGeom>
          <a:noFill/>
        </p:spPr>
      </p:pic>
      <p:pic>
        <p:nvPicPr>
          <p:cNvPr id="30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6172200" y="1143000"/>
            <a:ext cx="539930" cy="304800"/>
          </a:xfrm>
          <a:prstGeom prst="rect">
            <a:avLst/>
          </a:prstGeom>
          <a:noFill/>
        </p:spPr>
      </p:pic>
      <p:pic>
        <p:nvPicPr>
          <p:cNvPr id="31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7924800" y="2743200"/>
            <a:ext cx="53993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762000"/>
            <a:ext cx="5791200" cy="10279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 smtClean="0"/>
              <a:t>Отделение социального обслуживания на дому  (Каменский район)</a:t>
            </a:r>
          </a:p>
          <a:p>
            <a:pPr algn="just"/>
            <a:r>
              <a:rPr lang="ru-RU" dirty="0" smtClean="0"/>
              <a:t> </a:t>
            </a:r>
          </a:p>
          <a:p>
            <a:pPr algn="just"/>
            <a:r>
              <a:rPr lang="ru-RU" sz="1600" dirty="0" smtClean="0"/>
              <a:t>Акция</a:t>
            </a:r>
            <a:r>
              <a:rPr lang="ru-RU" sz="1600" b="1" dirty="0" smtClean="0"/>
              <a:t> «Первый раз в первый класс» </a:t>
            </a:r>
            <a:endParaRPr lang="ru-RU" sz="1600" dirty="0" smtClean="0"/>
          </a:p>
          <a:p>
            <a:pPr lvl="0" algn="just"/>
            <a:r>
              <a:rPr lang="ru-RU" sz="1600" dirty="0" smtClean="0"/>
              <a:t>сбор денежных средств для детей из малообеспеченных семей Каменского района для приобретения канцелярских принадлежностей</a:t>
            </a:r>
          </a:p>
          <a:p>
            <a:pPr algn="just"/>
            <a:r>
              <a:rPr lang="ru-RU" sz="1600" dirty="0" smtClean="0"/>
              <a:t>Акция </a:t>
            </a:r>
            <a:r>
              <a:rPr lang="ru-RU" sz="1600" b="1" dirty="0" smtClean="0"/>
              <a:t>«10000 добрых дел» -</a:t>
            </a:r>
            <a:r>
              <a:rPr lang="ru-RU" sz="1600" dirty="0" smtClean="0"/>
              <a:t> Сбор денежных средств для клиента, находящегося в трудной жизненной ситуации</a:t>
            </a:r>
          </a:p>
          <a:p>
            <a:pPr lvl="0" algn="just"/>
            <a:r>
              <a:rPr lang="ru-RU" sz="1600" dirty="0" smtClean="0"/>
              <a:t>Акция </a:t>
            </a:r>
            <a:r>
              <a:rPr lang="ru-RU" sz="1600" b="1" dirty="0" smtClean="0"/>
              <a:t>«Праздник урожая» </a:t>
            </a:r>
            <a:r>
              <a:rPr lang="ru-RU" sz="1600" dirty="0" smtClean="0"/>
              <a:t>- благотворительный сбор овощей для малообеспеченных граждан, состоящих на обслуживании</a:t>
            </a:r>
          </a:p>
          <a:p>
            <a:endParaRPr lang="ru-RU" sz="1600" dirty="0" smtClean="0"/>
          </a:p>
          <a:p>
            <a:pPr lvl="0"/>
            <a:r>
              <a:rPr lang="ru-RU" sz="1600" dirty="0" smtClean="0"/>
              <a:t>Акция </a:t>
            </a:r>
            <a:r>
              <a:rPr lang="ru-RU" sz="1600" b="1" dirty="0" smtClean="0"/>
              <a:t>«Мир измеряется добротой»</a:t>
            </a:r>
            <a:r>
              <a:rPr lang="ru-RU" sz="1600" dirty="0" smtClean="0"/>
              <a:t> по сбору вещей, обуви,  </a:t>
            </a:r>
          </a:p>
          <a:p>
            <a:pPr lvl="0"/>
            <a:r>
              <a:rPr lang="ru-RU" sz="1600" dirty="0" smtClean="0"/>
              <a:t> игрушек с последующей раздачей малообеспеченным</a:t>
            </a:r>
          </a:p>
          <a:p>
            <a:pPr lvl="0"/>
            <a:r>
              <a:rPr lang="ru-RU" sz="1600" dirty="0" smtClean="0"/>
              <a:t> гражданам, проживающим в Каменском районе </a:t>
            </a:r>
          </a:p>
          <a:p>
            <a:pPr lvl="0"/>
            <a:r>
              <a:rPr lang="ru-RU" sz="1600" dirty="0" smtClean="0"/>
              <a:t>Акция </a:t>
            </a:r>
            <a:r>
              <a:rPr lang="ru-RU" sz="1600" b="1" dirty="0" smtClean="0"/>
              <a:t>«Стань дедом Морозом» </a:t>
            </a:r>
            <a:r>
              <a:rPr lang="ru-RU" sz="1600" dirty="0" smtClean="0"/>
              <a:t>- приобретение новогодних</a:t>
            </a:r>
          </a:p>
          <a:p>
            <a:pPr lvl="0"/>
            <a:r>
              <a:rPr lang="ru-RU" sz="1600" dirty="0" smtClean="0"/>
              <a:t> подарков для детей из малообеспеченных семей в Каменском</a:t>
            </a:r>
          </a:p>
          <a:p>
            <a:r>
              <a:rPr lang="ru-RU" sz="1600" dirty="0" smtClean="0"/>
              <a:t> районе</a:t>
            </a:r>
            <a:r>
              <a:rPr lang="ru-RU" sz="1600" b="1" dirty="0" smtClean="0"/>
              <a:t> </a:t>
            </a:r>
          </a:p>
          <a:p>
            <a:r>
              <a:rPr lang="ru-RU" sz="1600" dirty="0" smtClean="0"/>
              <a:t>Поздравление клиентов, находящихся на обслуживании </a:t>
            </a:r>
          </a:p>
          <a:p>
            <a:r>
              <a:rPr lang="ru-RU" sz="1600" dirty="0" smtClean="0"/>
              <a:t> </a:t>
            </a:r>
            <a:r>
              <a:rPr lang="ru-RU" sz="1600" b="1" i="1" dirty="0" smtClean="0"/>
              <a:t>с Новогодними праздниками</a:t>
            </a:r>
            <a:r>
              <a:rPr lang="ru-RU" sz="1600" dirty="0" smtClean="0"/>
              <a:t> </a:t>
            </a:r>
          </a:p>
          <a:p>
            <a:pPr lvl="0" algn="just"/>
            <a:endParaRPr lang="ru-RU" sz="1600" dirty="0" smtClean="0"/>
          </a:p>
          <a:p>
            <a:pPr algn="just"/>
            <a:r>
              <a:rPr lang="ru-RU" sz="1600" i="1" dirty="0" smtClean="0"/>
              <a:t> </a:t>
            </a:r>
            <a:endParaRPr lang="ru-RU" sz="1600" dirty="0" smtClean="0"/>
          </a:p>
          <a:p>
            <a:pPr lvl="0" algn="just"/>
            <a:endParaRPr lang="ru-RU" sz="1600" dirty="0" smtClean="0"/>
          </a:p>
          <a:p>
            <a:pPr algn="just"/>
            <a:r>
              <a:rPr lang="ru-RU" sz="1600" i="1" dirty="0" smtClean="0"/>
              <a:t> </a:t>
            </a:r>
            <a:endParaRPr lang="ru-RU" sz="1600" dirty="0" smtClean="0"/>
          </a:p>
          <a:p>
            <a:pPr algn="just"/>
            <a:r>
              <a:rPr lang="ru-RU" sz="1600" b="1" dirty="0" smtClean="0"/>
              <a:t> </a:t>
            </a:r>
            <a:endParaRPr lang="ru-RU" sz="1600" dirty="0" smtClean="0"/>
          </a:p>
          <a:p>
            <a:pPr lvl="0" algn="just"/>
            <a:endParaRPr lang="ru-RU" sz="1600" dirty="0" smtClean="0"/>
          </a:p>
          <a:p>
            <a:pPr lvl="0" algn="just"/>
            <a:endParaRPr lang="ru-RU" sz="1600" dirty="0" smtClean="0"/>
          </a:p>
          <a:p>
            <a:pPr lvl="0" algn="just"/>
            <a:endParaRPr lang="ru-RU" sz="1600" dirty="0" smtClean="0"/>
          </a:p>
          <a:p>
            <a:pPr algn="just"/>
            <a:endParaRPr lang="ru-RU" sz="1600" dirty="0" smtClean="0"/>
          </a:p>
          <a:p>
            <a:pPr algn="just"/>
            <a:r>
              <a:rPr lang="ru-RU" sz="1600" b="1" dirty="0" smtClean="0"/>
              <a:t> </a:t>
            </a:r>
            <a:endParaRPr lang="ru-RU" sz="1600" dirty="0" smtClean="0"/>
          </a:p>
          <a:p>
            <a:pPr algn="just"/>
            <a:r>
              <a:rPr lang="ru-RU" sz="1600" b="1" i="1" dirty="0" smtClean="0"/>
              <a:t> </a:t>
            </a:r>
            <a:r>
              <a:rPr lang="ru-RU" sz="1600" i="1" dirty="0" smtClean="0"/>
              <a:t> </a:t>
            </a:r>
            <a:endParaRPr lang="ru-RU" sz="1600" dirty="0" smtClean="0"/>
          </a:p>
          <a:p>
            <a:pPr lvl="0" algn="just"/>
            <a:endParaRPr lang="ru-RU" sz="1600" dirty="0" smtClean="0"/>
          </a:p>
          <a:p>
            <a:pPr lvl="0" algn="just"/>
            <a:r>
              <a:rPr lang="ru-RU" sz="1600" dirty="0" smtClean="0"/>
              <a:t>   </a:t>
            </a:r>
          </a:p>
          <a:p>
            <a:pPr algn="just"/>
            <a:endParaRPr lang="ru-RU" sz="1600" dirty="0" smtClean="0"/>
          </a:p>
          <a:p>
            <a:pPr lvl="0" algn="just"/>
            <a:endParaRPr lang="ru-RU" sz="1600" dirty="0" smtClean="0"/>
          </a:p>
          <a:p>
            <a:pPr algn="just"/>
            <a:r>
              <a:rPr lang="ru-RU" sz="1600" i="1" dirty="0" smtClean="0"/>
              <a:t> </a:t>
            </a:r>
            <a:endParaRPr lang="ru-RU" sz="1600" dirty="0" smtClean="0"/>
          </a:p>
          <a:p>
            <a:pPr algn="just"/>
            <a:endParaRPr lang="ru-RU" sz="1600" dirty="0" smtClean="0"/>
          </a:p>
          <a:p>
            <a:pPr lvl="0" algn="just"/>
            <a:endParaRPr lang="ru-RU" sz="1600" dirty="0" smtClean="0"/>
          </a:p>
          <a:p>
            <a:pPr algn="just"/>
            <a:endParaRPr lang="ru-RU" sz="1600" dirty="0" smtClean="0"/>
          </a:p>
          <a:p>
            <a:pPr algn="just"/>
            <a:endParaRPr lang="ru-RU" sz="1600" dirty="0" smtClean="0"/>
          </a:p>
          <a:p>
            <a:pPr lvl="0" algn="just"/>
            <a:endParaRPr lang="ru-RU" sz="1600" dirty="0"/>
          </a:p>
        </p:txBody>
      </p:sp>
      <p:pic>
        <p:nvPicPr>
          <p:cNvPr id="26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1600200"/>
            <a:ext cx="609600" cy="609600"/>
          </a:xfrm>
          <a:prstGeom prst="rect">
            <a:avLst/>
          </a:prstGeom>
          <a:noFill/>
        </p:spPr>
      </p:pic>
      <p:pic>
        <p:nvPicPr>
          <p:cNvPr id="13" name="Рисунок 12" descr="IMG-20180508-WA000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1295400"/>
            <a:ext cx="9906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IMG-20180508-WA000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2667000"/>
            <a:ext cx="914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3505200"/>
            <a:ext cx="609600" cy="609600"/>
          </a:xfrm>
          <a:prstGeom prst="rect">
            <a:avLst/>
          </a:prstGeom>
          <a:noFill/>
        </p:spPr>
      </p:pic>
      <p:pic>
        <p:nvPicPr>
          <p:cNvPr id="15" name="Рисунок 14" descr="IMG-20181212-WA000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4343400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648200"/>
            <a:ext cx="609600" cy="609600"/>
          </a:xfrm>
          <a:prstGeom prst="rect">
            <a:avLst/>
          </a:prstGeom>
          <a:noFill/>
        </p:spPr>
      </p:pic>
      <p:pic>
        <p:nvPicPr>
          <p:cNvPr id="18" name="Picture 2" descr="C:\Users\Rongina_SE\Downloads\88235463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29400" y="5638800"/>
            <a:ext cx="714375" cy="714375"/>
          </a:xfrm>
          <a:prstGeom prst="rect">
            <a:avLst/>
          </a:prstGeom>
          <a:noFill/>
        </p:spPr>
      </p:pic>
      <p:pic>
        <p:nvPicPr>
          <p:cNvPr id="19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43800" y="0"/>
            <a:ext cx="952500" cy="952500"/>
          </a:xfrm>
          <a:prstGeom prst="rect">
            <a:avLst/>
          </a:prstGeom>
          <a:noFill/>
        </p:spPr>
      </p:pic>
      <p:pic>
        <p:nvPicPr>
          <p:cNvPr id="20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43800" y="5638800"/>
            <a:ext cx="952500" cy="952500"/>
          </a:xfrm>
          <a:prstGeom prst="rect">
            <a:avLst/>
          </a:prstGeom>
          <a:noFill/>
        </p:spPr>
      </p:pic>
      <p:pic>
        <p:nvPicPr>
          <p:cNvPr id="21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86400" y="5638800"/>
            <a:ext cx="952500" cy="952500"/>
          </a:xfrm>
          <a:prstGeom prst="rect">
            <a:avLst/>
          </a:prstGeom>
          <a:noFill/>
        </p:spPr>
      </p:pic>
      <p:pic>
        <p:nvPicPr>
          <p:cNvPr id="22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" y="0"/>
            <a:ext cx="952500" cy="952500"/>
          </a:xfrm>
          <a:prstGeom prst="rect">
            <a:avLst/>
          </a:prstGeom>
          <a:noFill/>
        </p:spPr>
      </p:pic>
      <p:pic>
        <p:nvPicPr>
          <p:cNvPr id="2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6600" y="5867400"/>
            <a:ext cx="685800" cy="685800"/>
          </a:xfrm>
          <a:prstGeom prst="rect">
            <a:avLst/>
          </a:prstGeom>
          <a:noFill/>
        </p:spPr>
      </p:pic>
      <p:pic>
        <p:nvPicPr>
          <p:cNvPr id="2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38200" y="5867400"/>
            <a:ext cx="685800" cy="685800"/>
          </a:xfrm>
          <a:prstGeom prst="rect">
            <a:avLst/>
          </a:prstGeom>
          <a:noFill/>
        </p:spPr>
      </p:pic>
      <p:pic>
        <p:nvPicPr>
          <p:cNvPr id="3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67200" y="12192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762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3528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2000" y="2133600"/>
            <a:ext cx="7772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Участковая социальная служба города Каменска-Уральского</a:t>
            </a:r>
          </a:p>
        </p:txBody>
      </p:sp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5240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343400"/>
            <a:ext cx="2324100" cy="1110403"/>
          </a:xfrm>
          <a:prstGeom prst="rect">
            <a:avLst/>
          </a:prstGeom>
          <a:noFill/>
        </p:spPr>
      </p:pic>
      <p:pic>
        <p:nvPicPr>
          <p:cNvPr id="1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3434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990600"/>
            <a:ext cx="77724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smtClean="0"/>
              <a:t>Отделение участковой социальной службы города</a:t>
            </a:r>
          </a:p>
          <a:p>
            <a:pPr algn="ctr"/>
            <a:endParaRPr lang="ru-RU" sz="2000" b="1" u="sng" dirty="0" smtClean="0"/>
          </a:p>
          <a:p>
            <a:pPr algn="ctr"/>
            <a:r>
              <a:rPr lang="ru-RU" sz="2000" b="1" dirty="0" smtClean="0"/>
              <a:t>В 2018 году Выявлено</a:t>
            </a:r>
            <a:r>
              <a:rPr lang="ru-RU" sz="2000" dirty="0" smtClean="0"/>
              <a:t> граждан, нуждающихся в надомном обслуживании– </a:t>
            </a:r>
            <a:r>
              <a:rPr lang="ru-RU" sz="2000" b="1" dirty="0" smtClean="0"/>
              <a:t>207 человек</a:t>
            </a:r>
            <a:r>
              <a:rPr lang="ru-RU" sz="2000" dirty="0" smtClean="0"/>
              <a:t>. </a:t>
            </a:r>
          </a:p>
          <a:p>
            <a:pPr algn="ctr"/>
            <a:r>
              <a:rPr lang="ru-RU" sz="2000" b="1" dirty="0" smtClean="0"/>
              <a:t>За 2018 год </a:t>
            </a:r>
            <a:r>
              <a:rPr lang="ru-RU" sz="2000" dirty="0" smtClean="0"/>
              <a:t>в отделение обратилось</a:t>
            </a:r>
            <a:r>
              <a:rPr lang="ru-RU" sz="2000" b="1" dirty="0" smtClean="0"/>
              <a:t> - 3255 гражданин</a:t>
            </a:r>
          </a:p>
          <a:p>
            <a:pPr algn="ctr"/>
            <a:r>
              <a:rPr lang="ru-RU" sz="2000" dirty="0" smtClean="0"/>
              <a:t>Было принято на консультативных пунктах  </a:t>
            </a:r>
            <a:r>
              <a:rPr lang="ru-RU" sz="2000" b="1" dirty="0" smtClean="0"/>
              <a:t>-  457 человек.</a:t>
            </a:r>
            <a:endParaRPr lang="ru-RU" sz="2000" dirty="0" smtClean="0"/>
          </a:p>
          <a:p>
            <a:pPr algn="ctr"/>
            <a:r>
              <a:rPr lang="ru-RU" sz="2000" dirty="0" smtClean="0"/>
              <a:t>Консультации по телефону получили </a:t>
            </a:r>
            <a:r>
              <a:rPr lang="ru-RU" sz="2000" b="1" dirty="0" smtClean="0"/>
              <a:t>– 693  человека.</a:t>
            </a:r>
          </a:p>
          <a:p>
            <a:pPr algn="ctr"/>
            <a:r>
              <a:rPr lang="ru-RU" sz="2000" dirty="0" smtClean="0"/>
              <a:t>Материальная помощь оказана – </a:t>
            </a:r>
            <a:r>
              <a:rPr lang="ru-RU" sz="2000" b="1" dirty="0" smtClean="0"/>
              <a:t>12</a:t>
            </a:r>
            <a:r>
              <a:rPr lang="ru-RU" sz="2000" dirty="0" smtClean="0"/>
              <a:t> человекам</a:t>
            </a:r>
          </a:p>
          <a:p>
            <a:pPr algn="ctr"/>
            <a:r>
              <a:rPr lang="ru-RU" sz="2000" dirty="0" smtClean="0"/>
              <a:t>выдано вещей </a:t>
            </a:r>
            <a:r>
              <a:rPr lang="ru-RU" sz="2000" dirty="0" err="1" smtClean="0"/>
              <a:t>б\у</a:t>
            </a:r>
            <a:r>
              <a:rPr lang="ru-RU" sz="2000" dirty="0" smtClean="0"/>
              <a:t> – </a:t>
            </a:r>
            <a:r>
              <a:rPr lang="ru-RU" sz="2000" b="1" dirty="0" smtClean="0"/>
              <a:t>77</a:t>
            </a:r>
            <a:r>
              <a:rPr lang="ru-RU" sz="2000" dirty="0" smtClean="0"/>
              <a:t> шт.</a:t>
            </a:r>
          </a:p>
          <a:p>
            <a:pPr algn="ctr"/>
            <a:r>
              <a:rPr lang="ru-RU" sz="2000" dirty="0" smtClean="0"/>
              <a:t>Помощь в оформлении документов оказали </a:t>
            </a:r>
            <a:r>
              <a:rPr lang="ru-RU" sz="2000" b="1" dirty="0" smtClean="0"/>
              <a:t>170 гражданам</a:t>
            </a:r>
          </a:p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За 2018 год </a:t>
            </a:r>
            <a:r>
              <a:rPr lang="ru-RU" sz="2000" dirty="0" smtClean="0"/>
              <a:t>отделением оказано  </a:t>
            </a:r>
            <a:r>
              <a:rPr lang="ru-RU" sz="2000" b="1" dirty="0" smtClean="0"/>
              <a:t>5022 услуги </a:t>
            </a:r>
            <a:r>
              <a:rPr lang="ru-RU" sz="2000" dirty="0" smtClean="0"/>
              <a:t>населению</a:t>
            </a:r>
          </a:p>
          <a:p>
            <a:pPr algn="ctr"/>
            <a:r>
              <a:rPr lang="ru-RU" sz="2000" dirty="0" smtClean="0"/>
              <a:t>Обслужено</a:t>
            </a:r>
            <a:r>
              <a:rPr lang="ru-RU" sz="2000" b="1" dirty="0" smtClean="0"/>
              <a:t>  2185 человек. </a:t>
            </a:r>
          </a:p>
          <a:p>
            <a:pPr algn="ctr"/>
            <a:r>
              <a:rPr lang="ru-RU" sz="2000" dirty="0" smtClean="0"/>
              <a:t>Профилактические мероприятия </a:t>
            </a:r>
            <a:r>
              <a:rPr lang="ru-RU" sz="2000" b="1" dirty="0" smtClean="0"/>
              <a:t>-  </a:t>
            </a:r>
            <a:r>
              <a:rPr lang="ru-RU" sz="2000" dirty="0" smtClean="0"/>
              <a:t>обслужено</a:t>
            </a:r>
            <a:r>
              <a:rPr lang="ru-RU" sz="2000" b="1" dirty="0" smtClean="0"/>
              <a:t>  5235 человек.</a:t>
            </a: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ctr"/>
            <a:endParaRPr lang="ru-RU" sz="2000" b="1" u="sng" dirty="0" smtClean="0"/>
          </a:p>
          <a:p>
            <a:endParaRPr lang="ru-RU" sz="2000" dirty="0" smtClean="0"/>
          </a:p>
          <a:p>
            <a:pPr lvl="0"/>
            <a:r>
              <a:rPr lang="ru-RU" sz="2000" b="1" dirty="0" smtClean="0"/>
              <a:t>                 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81000"/>
            <a:ext cx="609600" cy="609600"/>
          </a:xfrm>
          <a:prstGeom prst="rect">
            <a:avLst/>
          </a:prstGeom>
          <a:noFill/>
        </p:spPr>
      </p:pic>
      <p:pic>
        <p:nvPicPr>
          <p:cNvPr id="307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5715000"/>
            <a:ext cx="609600" cy="609600"/>
          </a:xfrm>
          <a:prstGeom prst="rect">
            <a:avLst/>
          </a:prstGeom>
          <a:noFill/>
        </p:spPr>
      </p:pic>
      <p:pic>
        <p:nvPicPr>
          <p:cNvPr id="3077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5029200"/>
            <a:ext cx="1143000" cy="1428750"/>
          </a:xfrm>
          <a:prstGeom prst="rect">
            <a:avLst/>
          </a:prstGeom>
          <a:noFill/>
        </p:spPr>
      </p:pic>
      <p:pic>
        <p:nvPicPr>
          <p:cNvPr id="3078" name="Picture 6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-228600"/>
            <a:ext cx="1143000" cy="1428750"/>
          </a:xfrm>
          <a:prstGeom prst="rect">
            <a:avLst/>
          </a:prstGeom>
          <a:noFill/>
        </p:spPr>
      </p:pic>
      <p:pic>
        <p:nvPicPr>
          <p:cNvPr id="10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1088" y="4896976"/>
            <a:ext cx="2022370" cy="2133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762000"/>
            <a:ext cx="7772400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Отделение участковой социальной службы города</a:t>
            </a:r>
          </a:p>
          <a:p>
            <a:pPr algn="ctr"/>
            <a:endParaRPr lang="ru-RU" sz="2000" b="1" u="sng" dirty="0" smtClean="0"/>
          </a:p>
          <a:p>
            <a:r>
              <a:rPr lang="ru-RU" sz="1600" dirty="0" smtClean="0"/>
              <a:t>Участие в </a:t>
            </a:r>
            <a:r>
              <a:rPr lang="ru-RU" sz="1600" b="1" dirty="0" smtClean="0"/>
              <a:t>методической секции Южного управленческого округа </a:t>
            </a:r>
            <a:r>
              <a:rPr lang="ru-RU" sz="1600" dirty="0" smtClean="0"/>
              <a:t>Свердловской области заведующих отделениями участковой социальной службы </a:t>
            </a:r>
            <a:r>
              <a:rPr lang="ru-RU" sz="1600" b="1" dirty="0" smtClean="0"/>
              <a:t>(14.03.2018г)</a:t>
            </a:r>
          </a:p>
          <a:p>
            <a:endParaRPr lang="ru-RU" sz="1600" dirty="0" smtClean="0"/>
          </a:p>
          <a:p>
            <a:r>
              <a:rPr lang="ru-RU" sz="1600" dirty="0" smtClean="0"/>
              <a:t>В поселке Ленинском было организовано мероприятие </a:t>
            </a:r>
            <a:r>
              <a:rPr lang="ru-RU" sz="1600" b="1" dirty="0" smtClean="0"/>
              <a:t>«Крещенские колядки»- (24.01.2018г) – охвачено 10 человек.</a:t>
            </a:r>
          </a:p>
          <a:p>
            <a:r>
              <a:rPr lang="ru-RU" sz="1600" b="1" dirty="0" smtClean="0"/>
              <a:t>О</a:t>
            </a:r>
            <a:r>
              <a:rPr lang="ru-RU" sz="1600" dirty="0" smtClean="0"/>
              <a:t>рганизация и проведение на социальных участках города </a:t>
            </a:r>
          </a:p>
          <a:p>
            <a:r>
              <a:rPr lang="ru-RU" sz="1600" dirty="0" smtClean="0"/>
              <a:t>праздника – </a:t>
            </a:r>
            <a:r>
              <a:rPr lang="ru-RU" sz="1600" b="1" dirty="0" smtClean="0"/>
              <a:t>«Разгульная Масленица»</a:t>
            </a:r>
            <a:endParaRPr lang="ru-RU" sz="1600" dirty="0" smtClean="0"/>
          </a:p>
          <a:p>
            <a:r>
              <a:rPr lang="ru-RU" sz="1600" dirty="0" smtClean="0"/>
              <a:t>- п. </a:t>
            </a:r>
            <a:r>
              <a:rPr lang="ru-RU" sz="1600" dirty="0" err="1" smtClean="0"/>
              <a:t>Хозспособ</a:t>
            </a:r>
            <a:r>
              <a:rPr lang="ru-RU" sz="1600" dirty="0" smtClean="0"/>
              <a:t> (13.02.17г.) охвачено </a:t>
            </a:r>
            <a:r>
              <a:rPr lang="ru-RU" sz="1600" b="1" dirty="0" smtClean="0"/>
              <a:t>20 человек.</a:t>
            </a:r>
            <a:endParaRPr lang="ru-RU" sz="1600" dirty="0" smtClean="0"/>
          </a:p>
          <a:p>
            <a:pPr>
              <a:buFontTx/>
              <a:buChar char="-"/>
            </a:pPr>
            <a:r>
              <a:rPr lang="ru-RU" sz="1600" dirty="0" smtClean="0"/>
              <a:t>п. Силикатный (16.02.17г.) охвачено </a:t>
            </a:r>
            <a:r>
              <a:rPr lang="ru-RU" sz="1600" b="1" dirty="0" smtClean="0"/>
              <a:t>73 человека.  </a:t>
            </a:r>
          </a:p>
          <a:p>
            <a:pPr>
              <a:buFontTx/>
              <a:buChar char="-"/>
            </a:pPr>
            <a:endParaRPr lang="ru-RU" sz="1600" b="1" dirty="0" smtClean="0"/>
          </a:p>
          <a:p>
            <a:r>
              <a:rPr lang="ru-RU" sz="1600" b="1" dirty="0" smtClean="0"/>
              <a:t>О</a:t>
            </a:r>
            <a:r>
              <a:rPr lang="ru-RU" sz="1600" dirty="0" smtClean="0"/>
              <a:t>рганизация и проведение на социальных участках города</a:t>
            </a:r>
          </a:p>
          <a:p>
            <a:r>
              <a:rPr lang="ru-RU" sz="1600" dirty="0" smtClean="0"/>
              <a:t> праздника, посвященного  </a:t>
            </a:r>
            <a:r>
              <a:rPr lang="ru-RU" sz="1600" b="1" dirty="0" smtClean="0"/>
              <a:t>«Дню защитников Отечества -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охвачено </a:t>
            </a:r>
            <a:r>
              <a:rPr lang="ru-RU" sz="1600" b="1" dirty="0" smtClean="0"/>
              <a:t> 84 человека </a:t>
            </a:r>
          </a:p>
          <a:p>
            <a:r>
              <a:rPr lang="ru-RU" sz="1600" b="1" dirty="0" smtClean="0"/>
              <a:t>О</a:t>
            </a:r>
            <a:r>
              <a:rPr lang="ru-RU" sz="1600" dirty="0" smtClean="0"/>
              <a:t>рганизация и проведение на социальных участках города</a:t>
            </a:r>
          </a:p>
          <a:p>
            <a:r>
              <a:rPr lang="ru-RU" sz="1600" dirty="0" smtClean="0"/>
              <a:t> праздника  </a:t>
            </a:r>
            <a:r>
              <a:rPr lang="ru-RU" sz="1600" b="1" dirty="0" smtClean="0"/>
              <a:t>«8 Марта» -  </a:t>
            </a:r>
            <a:r>
              <a:rPr lang="ru-RU" sz="1600" dirty="0" smtClean="0"/>
              <a:t>охвачено </a:t>
            </a:r>
            <a:r>
              <a:rPr lang="ru-RU" sz="1600" b="1" dirty="0" smtClean="0"/>
              <a:t> 103 человека</a:t>
            </a:r>
          </a:p>
          <a:p>
            <a:endParaRPr lang="ru-RU" sz="1600" b="1" dirty="0" smtClean="0"/>
          </a:p>
          <a:p>
            <a:r>
              <a:rPr lang="ru-RU" sz="1600" dirty="0" smtClean="0"/>
              <a:t>В библиотеке им. Бажова ул.Стахановская,1 </a:t>
            </a:r>
            <a:r>
              <a:rPr lang="ru-RU" sz="1600" b="1" dirty="0" smtClean="0"/>
              <a:t>(03.04.18г.)</a:t>
            </a:r>
            <a:r>
              <a:rPr lang="ru-RU" sz="1600" dirty="0" smtClean="0"/>
              <a:t> был </a:t>
            </a:r>
          </a:p>
          <a:p>
            <a:r>
              <a:rPr lang="ru-RU" sz="1600" dirty="0" smtClean="0"/>
              <a:t>организован и проведен </a:t>
            </a:r>
            <a:r>
              <a:rPr lang="ru-RU" sz="1600" b="1" dirty="0" smtClean="0"/>
              <a:t>«День смеха»</a:t>
            </a:r>
            <a:r>
              <a:rPr lang="ru-RU" sz="1600" dirty="0" smtClean="0"/>
              <a:t> - охвачено </a:t>
            </a:r>
            <a:r>
              <a:rPr lang="ru-RU" sz="1600" b="1" dirty="0" smtClean="0"/>
              <a:t>20 человек</a:t>
            </a:r>
            <a:endParaRPr lang="ru-RU" sz="1600" dirty="0" smtClean="0"/>
          </a:p>
          <a:p>
            <a:endParaRPr lang="ru-RU" sz="16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ctr"/>
            <a:endParaRPr lang="ru-RU" sz="2000" b="1" u="sng" dirty="0" smtClean="0"/>
          </a:p>
          <a:p>
            <a:endParaRPr lang="ru-RU" sz="2000" dirty="0" smtClean="0"/>
          </a:p>
          <a:p>
            <a:pPr lvl="0"/>
            <a:r>
              <a:rPr lang="ru-RU" sz="2000" b="1" dirty="0" smtClean="0"/>
              <a:t>                 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81000"/>
            <a:ext cx="609600" cy="609600"/>
          </a:xfrm>
          <a:prstGeom prst="rect">
            <a:avLst/>
          </a:prstGeom>
          <a:noFill/>
        </p:spPr>
      </p:pic>
      <p:pic>
        <p:nvPicPr>
          <p:cNvPr id="307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5867400"/>
            <a:ext cx="609600" cy="609600"/>
          </a:xfrm>
          <a:prstGeom prst="rect">
            <a:avLst/>
          </a:prstGeom>
          <a:noFill/>
        </p:spPr>
      </p:pic>
      <p:pic>
        <p:nvPicPr>
          <p:cNvPr id="3077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5181600"/>
            <a:ext cx="1143000" cy="1428750"/>
          </a:xfrm>
          <a:prstGeom prst="rect">
            <a:avLst/>
          </a:prstGeom>
          <a:noFill/>
        </p:spPr>
      </p:pic>
      <p:pic>
        <p:nvPicPr>
          <p:cNvPr id="3078" name="Picture 6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-228600"/>
            <a:ext cx="1143000" cy="1428750"/>
          </a:xfrm>
          <a:prstGeom prst="rect">
            <a:avLst/>
          </a:prstGeom>
          <a:noFill/>
        </p:spPr>
      </p:pic>
      <p:pic>
        <p:nvPicPr>
          <p:cNvPr id="10" name="Рисунок 9" descr="E:\Масленица 2017\image (6).jpg"/>
          <p:cNvPicPr/>
          <p:nvPr/>
        </p:nvPicPr>
        <p:blipFill>
          <a:blip r:embed="rId5" cstate="email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362200"/>
            <a:ext cx="1932122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3810000"/>
            <a:ext cx="1906905" cy="1295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181600"/>
            <a:ext cx="1924050" cy="1295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762000"/>
            <a:ext cx="7772400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Отделение участковой социальной службы города</a:t>
            </a:r>
          </a:p>
          <a:p>
            <a:pPr algn="ctr"/>
            <a:endParaRPr lang="ru-RU" sz="2000" b="1" u="sng" dirty="0" smtClean="0"/>
          </a:p>
          <a:p>
            <a:r>
              <a:rPr lang="ru-RU" sz="1600" b="1" dirty="0" smtClean="0"/>
              <a:t>Участие </a:t>
            </a:r>
            <a:r>
              <a:rPr lang="ru-RU" sz="1600" dirty="0" smtClean="0"/>
              <a:t>клуба «</a:t>
            </a:r>
            <a:r>
              <a:rPr lang="ru-RU" sz="1600" dirty="0" err="1" smtClean="0"/>
              <a:t>Элегант</a:t>
            </a:r>
            <a:r>
              <a:rPr lang="ru-RU" sz="1600" dirty="0" smtClean="0"/>
              <a:t>»</a:t>
            </a:r>
            <a:r>
              <a:rPr lang="ru-RU" sz="1600" b="1" dirty="0" smtClean="0"/>
              <a:t> 11 мая 2018г</a:t>
            </a:r>
            <a:r>
              <a:rPr lang="ru-RU" sz="1600" dirty="0" smtClean="0"/>
              <a:t> в фестивале творчества пожилых</a:t>
            </a:r>
          </a:p>
          <a:p>
            <a:r>
              <a:rPr lang="ru-RU" sz="1600" dirty="0" smtClean="0"/>
              <a:t> людей </a:t>
            </a:r>
            <a:r>
              <a:rPr lang="ru-RU" sz="1600" b="1" dirty="0" smtClean="0"/>
              <a:t>«Салют Победе</a:t>
            </a:r>
            <a:r>
              <a:rPr lang="ru-RU" sz="1600" dirty="0" smtClean="0"/>
              <a:t>!», посвященном 73-ой годовщине Победы в </a:t>
            </a:r>
          </a:p>
          <a:p>
            <a:r>
              <a:rPr lang="ru-RU" sz="1600" dirty="0" smtClean="0"/>
              <a:t>Великой отечественной войне, в номинации «Вокальное искусство»</a:t>
            </a:r>
          </a:p>
          <a:p>
            <a:r>
              <a:rPr lang="ru-RU" sz="1600" dirty="0" smtClean="0"/>
              <a:t> </a:t>
            </a:r>
            <a:r>
              <a:rPr lang="ru-RU" sz="1600" b="1" dirty="0" smtClean="0"/>
              <a:t>9 мая </a:t>
            </a:r>
            <a:r>
              <a:rPr lang="ru-RU" sz="1600" dirty="0" smtClean="0"/>
              <a:t>состоялось памятное шествие «Бессмертный полк»,</a:t>
            </a:r>
          </a:p>
          <a:p>
            <a:r>
              <a:rPr lang="ru-RU" sz="1600" dirty="0" smtClean="0"/>
              <a:t> </a:t>
            </a:r>
            <a:r>
              <a:rPr lang="ru-RU" sz="1600" b="1" dirty="0" smtClean="0"/>
              <a:t>12 участников</a:t>
            </a:r>
            <a:r>
              <a:rPr lang="ru-RU" sz="1600" dirty="0" smtClean="0"/>
              <a:t> клуба «Виктории» с портретами своих сыновей,</a:t>
            </a:r>
          </a:p>
          <a:p>
            <a:r>
              <a:rPr lang="ru-RU" sz="1600" dirty="0" smtClean="0"/>
              <a:t> мужей, сражавшихся на территории Афганистана, Чечни </a:t>
            </a:r>
          </a:p>
          <a:p>
            <a:r>
              <a:rPr lang="ru-RU" sz="1600" dirty="0" smtClean="0"/>
              <a:t>приняли участие в шествии</a:t>
            </a:r>
          </a:p>
          <a:p>
            <a:endParaRPr lang="ru-RU" sz="1600" dirty="0" smtClean="0"/>
          </a:p>
          <a:p>
            <a:r>
              <a:rPr lang="ru-RU" sz="1600" b="1" dirty="0" smtClean="0"/>
              <a:t>29 июня</a:t>
            </a:r>
            <a:r>
              <a:rPr lang="ru-RU" sz="1600" dirty="0" smtClean="0"/>
              <a:t> п.Силикатный праздновал свой день рождения. </a:t>
            </a:r>
          </a:p>
          <a:p>
            <a:r>
              <a:rPr lang="ru-RU" sz="1600" dirty="0" smtClean="0"/>
              <a:t>Праздник организовали специалист по социальной работе</a:t>
            </a:r>
          </a:p>
          <a:p>
            <a:r>
              <a:rPr lang="ru-RU" sz="1600" dirty="0" smtClean="0"/>
              <a:t> </a:t>
            </a:r>
            <a:r>
              <a:rPr lang="ru-RU" sz="1600" dirty="0" err="1" smtClean="0"/>
              <a:t>Киричек</a:t>
            </a:r>
            <a:r>
              <a:rPr lang="ru-RU" sz="1600" dirty="0" smtClean="0"/>
              <a:t> В.М. и библиотекарь Четыркина Л. М.</a:t>
            </a:r>
          </a:p>
          <a:p>
            <a:r>
              <a:rPr lang="ru-RU" sz="1600" dirty="0" smtClean="0"/>
              <a:t>В празднике приняли участие 55 жителей поселка</a:t>
            </a:r>
          </a:p>
          <a:p>
            <a:endParaRPr lang="ru-RU" sz="1600" dirty="0" smtClean="0"/>
          </a:p>
          <a:p>
            <a:r>
              <a:rPr lang="ru-RU" sz="1600" dirty="0" smtClean="0"/>
              <a:t>В преддверии Дня пенсионера специалистами центра было проведено мероприятие в форме </a:t>
            </a:r>
            <a:r>
              <a:rPr lang="ru-RU" sz="1600" dirty="0" err="1" smtClean="0"/>
              <a:t>квест</a:t>
            </a:r>
            <a:r>
              <a:rPr lang="ru-RU" sz="1600" dirty="0" smtClean="0"/>
              <a:t> игры «По следам опытных туристов» для граждан пенсионного возраста </a:t>
            </a:r>
            <a:r>
              <a:rPr lang="ru-RU" sz="1600" b="1" dirty="0" smtClean="0"/>
              <a:t>(07.08.2018г.).</a:t>
            </a:r>
            <a:r>
              <a:rPr lang="ru-RU" sz="1600" dirty="0" smtClean="0"/>
              <a:t> Мероприятие прошло на  территории парка отдыха «Каменский дворик», который является нашим социальным партнером.   </a:t>
            </a:r>
          </a:p>
          <a:p>
            <a:endParaRPr lang="ru-RU" sz="16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ctr"/>
            <a:endParaRPr lang="ru-RU" sz="2000" b="1" u="sng" dirty="0" smtClean="0"/>
          </a:p>
          <a:p>
            <a:endParaRPr lang="ru-RU" sz="2000" dirty="0" smtClean="0"/>
          </a:p>
          <a:p>
            <a:pPr lvl="0"/>
            <a:r>
              <a:rPr lang="ru-RU" sz="2000" b="1" dirty="0" smtClean="0"/>
              <a:t>                 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81000"/>
            <a:ext cx="609600" cy="609600"/>
          </a:xfrm>
          <a:prstGeom prst="rect">
            <a:avLst/>
          </a:prstGeom>
          <a:noFill/>
        </p:spPr>
      </p:pic>
      <p:pic>
        <p:nvPicPr>
          <p:cNvPr id="307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6019800"/>
            <a:ext cx="609600" cy="609600"/>
          </a:xfrm>
          <a:prstGeom prst="rect">
            <a:avLst/>
          </a:prstGeom>
          <a:noFill/>
        </p:spPr>
      </p:pic>
      <p:pic>
        <p:nvPicPr>
          <p:cNvPr id="3077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5105400"/>
            <a:ext cx="1143000" cy="1428750"/>
          </a:xfrm>
          <a:prstGeom prst="rect">
            <a:avLst/>
          </a:prstGeom>
          <a:noFill/>
        </p:spPr>
      </p:pic>
      <p:pic>
        <p:nvPicPr>
          <p:cNvPr id="3078" name="Picture 6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-228600"/>
            <a:ext cx="1143000" cy="1428750"/>
          </a:xfrm>
          <a:prstGeom prst="rect">
            <a:avLst/>
          </a:prstGeom>
          <a:noFill/>
        </p:spPr>
      </p:pic>
      <p:pic>
        <p:nvPicPr>
          <p:cNvPr id="18" name="Рисунок 17" descr="&amp;Bcy;&amp;iecy;&amp;scy;&amp;scy;&amp;mcy;&amp;iecy;&amp;rcy;&amp;tcy;&amp;ncy;&amp;ycy;&amp;jcy; &amp;bcy;&amp;acy;&amp;tcy;&amp;acy;&amp;lcy;&amp;softcy;&amp;ocy;&amp;ncy;!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39000" y="1447800"/>
            <a:ext cx="129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&amp;Bcy;&amp;iecy;&amp;scy;&amp;scy;&amp;mcy;&amp;iecy;&amp;rcy;&amp;tcy;&amp;ncy;&amp;ycy;&amp;jcy; &amp;bcy;&amp;acy;&amp;tcy;&amp;acy;&amp;lcy;&amp;softcy;&amp;ocy;&amp;ncy;!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00800" y="2286000"/>
            <a:ext cx="1600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&amp;Dcy;&amp;iecy;&amp;ncy;&amp;softcy; &amp;dcy;&amp;vcy;&amp;ocy;&amp;rcy;&amp;acy; &amp;vcy; &amp;pcy;&amp;ocy;&amp;scy;&amp;iecy;&amp;lcy;&amp;kcy;&amp;iecy; &amp;Scy;&amp;icy;&amp;lcy;&amp;icy;&amp;kcy;&amp;acy;&amp;tcy;&amp;ncy;&amp;ycy;&amp;jcy;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9800" y="3429000"/>
            <a:ext cx="16859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\\server4\Documents\КСОН\Заведующие Каменский район\Шафикова Г.А\ФОТО ТУРСЛЕТ 2018\DSC0911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48400" y="5410200"/>
            <a:ext cx="1809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\\server4\Documents\КСОН\Заведующие Каменский район\Шафикова Г.А\ФОТО ТУРСЛЕТ 2018\DSC0908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7400" y="5486400"/>
            <a:ext cx="1676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3124200"/>
            <a:ext cx="1143000" cy="14287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762000"/>
            <a:ext cx="7772400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Отделение участковой социальной службы города</a:t>
            </a:r>
          </a:p>
          <a:p>
            <a:pPr algn="ctr"/>
            <a:endParaRPr lang="ru-RU" sz="2000" b="1" u="sng" dirty="0" smtClean="0"/>
          </a:p>
          <a:p>
            <a:r>
              <a:rPr lang="ru-RU" sz="1600" b="1" dirty="0" smtClean="0"/>
              <a:t>Мероприятия, посвященные Дню пенсионера:</a:t>
            </a:r>
          </a:p>
          <a:p>
            <a:r>
              <a:rPr lang="ru-RU" sz="1600" dirty="0" smtClean="0"/>
              <a:t>В СОШ № 25 </a:t>
            </a:r>
            <a:r>
              <a:rPr lang="ru-RU" sz="1600" b="1" dirty="0" smtClean="0"/>
              <a:t>14.09.18г.</a:t>
            </a:r>
            <a:r>
              <a:rPr lang="ru-RU" sz="1600" dirty="0" smtClean="0"/>
              <a:t> проведен праздник</a:t>
            </a:r>
          </a:p>
          <a:p>
            <a:r>
              <a:rPr lang="ru-RU" sz="1600" dirty="0" smtClean="0"/>
              <a:t> </a:t>
            </a:r>
            <a:r>
              <a:rPr lang="ru-RU" sz="1600" b="1" dirty="0" smtClean="0"/>
              <a:t>«Бабушка рядышком с дедушкой»</a:t>
            </a:r>
          </a:p>
          <a:p>
            <a:r>
              <a:rPr lang="ru-RU" sz="1600" dirty="0" smtClean="0"/>
              <a:t>В библиотеке им. Бажова, ул.Стахановская,1 </a:t>
            </a:r>
            <a:r>
              <a:rPr lang="ru-RU" sz="1600" b="1" dirty="0" smtClean="0"/>
              <a:t>18.09.18г.</a:t>
            </a:r>
            <a:r>
              <a:rPr lang="ru-RU" sz="1600" dirty="0" smtClean="0"/>
              <a:t> был </a:t>
            </a:r>
          </a:p>
          <a:p>
            <a:r>
              <a:rPr lang="ru-RU" sz="1600" dirty="0" smtClean="0"/>
              <a:t>организован и проведен праздник </a:t>
            </a:r>
            <a:r>
              <a:rPr lang="ru-RU" sz="1600" b="1" dirty="0" smtClean="0"/>
              <a:t>«Когда душа молода»</a:t>
            </a:r>
          </a:p>
          <a:p>
            <a:r>
              <a:rPr lang="ru-RU" sz="1600" dirty="0" smtClean="0"/>
              <a:t>В поселке п. Силикатный </a:t>
            </a:r>
            <a:r>
              <a:rPr lang="ru-RU" sz="1600" b="1" dirty="0" smtClean="0"/>
              <a:t>20.09.18г.</a:t>
            </a:r>
            <a:r>
              <a:rPr lang="ru-RU" sz="1600" dirty="0" smtClean="0"/>
              <a:t> проведен праздник </a:t>
            </a:r>
          </a:p>
          <a:p>
            <a:r>
              <a:rPr lang="ru-RU" sz="1600" b="1" dirty="0" smtClean="0"/>
              <a:t>«Пожилые только годы, в душе мы молодые»</a:t>
            </a:r>
            <a:endParaRPr lang="ru-RU" sz="1600" dirty="0" smtClean="0"/>
          </a:p>
          <a:p>
            <a:r>
              <a:rPr lang="ru-RU" sz="1600" dirty="0" smtClean="0"/>
              <a:t>В поселке п.Чкалова </a:t>
            </a:r>
            <a:r>
              <a:rPr lang="ru-RU" sz="1600" b="1" dirty="0" smtClean="0"/>
              <a:t>21.09.18г.</a:t>
            </a:r>
            <a:r>
              <a:rPr lang="ru-RU" sz="1600" dirty="0" smtClean="0"/>
              <a:t> проведен праздник </a:t>
            </a:r>
          </a:p>
          <a:p>
            <a:r>
              <a:rPr lang="ru-RU" sz="1600" b="1" dirty="0" smtClean="0"/>
              <a:t>«Молодость в душе живет»</a:t>
            </a:r>
          </a:p>
          <a:p>
            <a:endParaRPr lang="ru-RU" sz="1600" b="1" dirty="0" smtClean="0"/>
          </a:p>
          <a:p>
            <a:r>
              <a:rPr lang="ru-RU" sz="1600" b="1" dirty="0" smtClean="0"/>
              <a:t>26.10.2018 г</a:t>
            </a:r>
            <a:r>
              <a:rPr lang="ru-RU" sz="1600" dirty="0" smtClean="0"/>
              <a:t> специалист по социальной работе </a:t>
            </a:r>
            <a:r>
              <a:rPr lang="ru-RU" sz="1600" dirty="0" err="1" smtClean="0"/>
              <a:t>Грехова</a:t>
            </a:r>
            <a:r>
              <a:rPr lang="ru-RU" sz="1600" dirty="0" smtClean="0"/>
              <a:t> Т.В. Вместе с участниками клуба «Отрада» провели акцию </a:t>
            </a:r>
            <a:r>
              <a:rPr lang="ru-RU" sz="1600" b="1" dirty="0" smtClean="0"/>
              <a:t>«Комсомол не просто возраст»,</a:t>
            </a:r>
          </a:p>
          <a:p>
            <a:r>
              <a:rPr lang="ru-RU" sz="1600" dirty="0" smtClean="0"/>
              <a:t> комсомольцы 70-80 годов прошлого века прошли по </a:t>
            </a:r>
          </a:p>
          <a:p>
            <a:r>
              <a:rPr lang="ru-RU" sz="1600" dirty="0" smtClean="0"/>
              <a:t>ул.Алюминиевой, вручали открытки в честь 100-летия ВЛКСМ</a:t>
            </a:r>
          </a:p>
          <a:p>
            <a:r>
              <a:rPr lang="ru-RU" sz="1600" dirty="0" smtClean="0"/>
              <a:t> жителям района, задали вопросы об их участии в комсомольской</a:t>
            </a:r>
          </a:p>
          <a:p>
            <a:r>
              <a:rPr lang="ru-RU" sz="1600" dirty="0" smtClean="0"/>
              <a:t> жизни своего времени. Со вниманием и благодарностью отнеслись</a:t>
            </a:r>
          </a:p>
          <a:p>
            <a:r>
              <a:rPr lang="ru-RU" sz="1600" dirty="0" smtClean="0"/>
              <a:t>граждане к акции «Комсомол не просто возраст».</a:t>
            </a:r>
          </a:p>
          <a:p>
            <a:endParaRPr lang="ru-RU" sz="16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ctr"/>
            <a:endParaRPr lang="ru-RU" sz="2000" b="1" u="sng" dirty="0" smtClean="0"/>
          </a:p>
          <a:p>
            <a:endParaRPr lang="ru-RU" sz="2000" dirty="0" smtClean="0"/>
          </a:p>
          <a:p>
            <a:pPr lvl="0"/>
            <a:r>
              <a:rPr lang="ru-RU" sz="2000" b="1" dirty="0" smtClean="0"/>
              <a:t>                 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609600"/>
            <a:ext cx="609600" cy="609600"/>
          </a:xfrm>
          <a:prstGeom prst="rect">
            <a:avLst/>
          </a:prstGeom>
          <a:noFill/>
        </p:spPr>
      </p:pic>
      <p:pic>
        <p:nvPicPr>
          <p:cNvPr id="307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371600"/>
            <a:ext cx="609600" cy="609600"/>
          </a:xfrm>
          <a:prstGeom prst="rect">
            <a:avLst/>
          </a:prstGeom>
          <a:noFill/>
        </p:spPr>
      </p:pic>
      <p:pic>
        <p:nvPicPr>
          <p:cNvPr id="3078" name="Picture 6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-228600"/>
            <a:ext cx="1143000" cy="1428750"/>
          </a:xfrm>
          <a:prstGeom prst="rect">
            <a:avLst/>
          </a:prstGeom>
          <a:noFill/>
        </p:spPr>
      </p:pic>
      <p:pic>
        <p:nvPicPr>
          <p:cNvPr id="15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2743200"/>
            <a:ext cx="1143000" cy="1428750"/>
          </a:xfrm>
          <a:prstGeom prst="rect">
            <a:avLst/>
          </a:prstGeom>
          <a:noFill/>
        </p:spPr>
      </p:pic>
      <p:pic>
        <p:nvPicPr>
          <p:cNvPr id="16" name="Рисунок 15" descr="C:\Users\Maksunova_EV\Desktop\папка фото з квартал\киричек вм\IMG_20180823_133751.jpg"/>
          <p:cNvPicPr/>
          <p:nvPr/>
        </p:nvPicPr>
        <p:blipFill>
          <a:blip r:embed="rId5" cstate="print"/>
          <a:srcRect r="-3879"/>
          <a:stretch>
            <a:fillRect/>
          </a:stretch>
        </p:blipFill>
        <p:spPr bwMode="auto">
          <a:xfrm rot="648587">
            <a:off x="6958808" y="1198895"/>
            <a:ext cx="152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\\server4\Documents\КСОН\Заведующие Каменский район\Максунова Е.В\папка фото з квартал\уч№8 фото акции\P107047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64040">
            <a:off x="5916356" y="1432252"/>
            <a:ext cx="1295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63585">
            <a:off x="6988861" y="2437726"/>
            <a:ext cx="14239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C:\Users\Maksunova_EV\Desktop\папка фото з квартал\киричек вм\IMG_20180630_14592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116537">
            <a:off x="5704614" y="2688022"/>
            <a:ext cx="1460588" cy="1041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 descr="https://zabota039.msp.midural.ru/upload/gallery/2018/11/10/EFplA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81800" y="4114800"/>
            <a:ext cx="1604010" cy="2255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609600" cy="609600"/>
          </a:xfrm>
          <a:prstGeom prst="rect">
            <a:avLst/>
          </a:prstGeom>
          <a:noFill/>
        </p:spPr>
      </p:pic>
      <p:pic>
        <p:nvPicPr>
          <p:cNvPr id="27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5943600"/>
            <a:ext cx="609600" cy="609600"/>
          </a:xfrm>
          <a:prstGeom prst="rect">
            <a:avLst/>
          </a:prstGeom>
          <a:noFill/>
        </p:spPr>
      </p:pic>
      <p:pic>
        <p:nvPicPr>
          <p:cNvPr id="28" name="Picture 8" descr="http://s4.rimg.info/8dd8979ddff0244930fe80da20b60aaa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5562600"/>
            <a:ext cx="3886200" cy="1066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762000"/>
            <a:ext cx="7772400" cy="7509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Отделение участковой социальной службы города</a:t>
            </a:r>
          </a:p>
          <a:p>
            <a:pPr algn="ctr"/>
            <a:endParaRPr lang="ru-RU" sz="2000" b="1" u="sng" dirty="0" smtClean="0"/>
          </a:p>
          <a:p>
            <a:r>
              <a:rPr lang="ru-RU" sz="1600" b="1" dirty="0" smtClean="0"/>
              <a:t>Мероприятия, посвященные Дню матери:</a:t>
            </a:r>
          </a:p>
          <a:p>
            <a:r>
              <a:rPr lang="ru-RU" sz="1600" b="1" dirty="0" smtClean="0"/>
              <a:t>22 ноября  2018г. </a:t>
            </a:r>
            <a:r>
              <a:rPr lang="ru-RU" sz="1600" dirty="0" smtClean="0"/>
              <a:t>в библиотеке п. Силикатный состоялся праздничный</a:t>
            </a:r>
          </a:p>
          <a:p>
            <a:r>
              <a:rPr lang="ru-RU" sz="1600" dirty="0" smtClean="0"/>
              <a:t> вечер </a:t>
            </a:r>
            <a:r>
              <a:rPr lang="ru-RU" sz="1600" b="1" dirty="0" smtClean="0"/>
              <a:t>«Мамочка, любимая!»,</a:t>
            </a:r>
            <a:r>
              <a:rPr lang="ru-RU" sz="1600" dirty="0" smtClean="0"/>
              <a:t> который организовали специалист по </a:t>
            </a:r>
          </a:p>
          <a:p>
            <a:r>
              <a:rPr lang="ru-RU" sz="1600" dirty="0" smtClean="0"/>
              <a:t>социальной работе </a:t>
            </a:r>
            <a:r>
              <a:rPr lang="ru-RU" sz="1600" dirty="0" err="1" smtClean="0"/>
              <a:t>Киричек</a:t>
            </a:r>
            <a:r>
              <a:rPr lang="ru-RU" sz="1600" dirty="0" smtClean="0"/>
              <a:t> В. М. и библиотекарь Четыркина Л. М. для</a:t>
            </a:r>
          </a:p>
          <a:p>
            <a:r>
              <a:rPr lang="ru-RU" sz="1600" dirty="0" smtClean="0"/>
              <a:t> женщин поселка. Мам  поселка поздравила депутат Малахова Н.П.</a:t>
            </a:r>
          </a:p>
          <a:p>
            <a:endParaRPr lang="ru-RU" sz="1600" dirty="0" smtClean="0"/>
          </a:p>
          <a:p>
            <a:r>
              <a:rPr lang="ru-RU" sz="1600" b="1" dirty="0" smtClean="0"/>
              <a:t>23 ноября  2018г. </a:t>
            </a:r>
            <a:r>
              <a:rPr lang="ru-RU" sz="1600" dirty="0" smtClean="0"/>
              <a:t>в библиотеке п.Чкалова состоялся праздничный вечер</a:t>
            </a:r>
          </a:p>
          <a:p>
            <a:r>
              <a:rPr lang="ru-RU" sz="1600" dirty="0" smtClean="0"/>
              <a:t> </a:t>
            </a:r>
            <a:r>
              <a:rPr lang="ru-RU" sz="1600" b="1" dirty="0" smtClean="0"/>
              <a:t>«Мамы всякие нужны, мамы всякие важны».</a:t>
            </a:r>
            <a:r>
              <a:rPr lang="ru-RU" sz="1600" dirty="0" smtClean="0"/>
              <a:t> Праздник организовали</a:t>
            </a:r>
          </a:p>
          <a:p>
            <a:r>
              <a:rPr lang="ru-RU" sz="1600" dirty="0" smtClean="0"/>
              <a:t> </a:t>
            </a:r>
            <a:r>
              <a:rPr lang="ru-RU" sz="1600" dirty="0" err="1" smtClean="0"/>
              <a:t>Киричек</a:t>
            </a:r>
            <a:r>
              <a:rPr lang="ru-RU" sz="1600" dirty="0" smtClean="0"/>
              <a:t> В.М. и библиотекарь Крашенинникова В. А. Открыла праздник</a:t>
            </a:r>
          </a:p>
          <a:p>
            <a:r>
              <a:rPr lang="ru-RU" sz="1600" dirty="0" smtClean="0"/>
              <a:t> жительница п.Чкалова, награждённая медалью «Материнская доблесть» </a:t>
            </a:r>
            <a:r>
              <a:rPr lang="ru-RU" sz="1600" dirty="0" err="1" smtClean="0"/>
              <a:t>Мурадымова</a:t>
            </a:r>
            <a:r>
              <a:rPr lang="ru-RU" sz="1600" dirty="0" smtClean="0"/>
              <a:t> </a:t>
            </a:r>
            <a:r>
              <a:rPr lang="ru-RU" sz="1600" dirty="0" err="1" smtClean="0"/>
              <a:t>Люция</a:t>
            </a:r>
            <a:r>
              <a:rPr lang="ru-RU" sz="1600" dirty="0" smtClean="0"/>
              <a:t>  </a:t>
            </a:r>
            <a:r>
              <a:rPr lang="ru-RU" sz="1600" dirty="0" err="1" smtClean="0"/>
              <a:t>Сафаровна</a:t>
            </a:r>
            <a:r>
              <a:rPr lang="ru-RU" sz="1600" dirty="0" smtClean="0"/>
              <a:t>.</a:t>
            </a:r>
          </a:p>
          <a:p>
            <a:endParaRPr lang="ru-RU" sz="1600" dirty="0" smtClean="0"/>
          </a:p>
          <a:p>
            <a:r>
              <a:rPr lang="ru-RU" sz="1600" b="1" dirty="0" smtClean="0"/>
              <a:t>20 ноября 2018 г</a:t>
            </a:r>
            <a:r>
              <a:rPr lang="ru-RU" sz="1600" dirty="0" smtClean="0"/>
              <a:t> специалист по социальной работе Шаталова В.С. </a:t>
            </a:r>
          </a:p>
          <a:p>
            <a:r>
              <a:rPr lang="ru-RU" sz="1600" dirty="0" smtClean="0"/>
              <a:t>провела мероприятие, посвященное дню Матери в </a:t>
            </a:r>
            <a:r>
              <a:rPr lang="ru-RU" sz="1600" dirty="0" err="1" smtClean="0"/>
              <a:t>п</a:t>
            </a:r>
            <a:r>
              <a:rPr lang="ru-RU" sz="1600" dirty="0" smtClean="0"/>
              <a:t> </a:t>
            </a:r>
            <a:r>
              <a:rPr lang="ru-RU" sz="1600" dirty="0" err="1" smtClean="0"/>
              <a:t>Хозспособ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 ансамбль «</a:t>
            </a:r>
            <a:r>
              <a:rPr lang="ru-RU" sz="1600" dirty="0" err="1" smtClean="0"/>
              <a:t>Уралочка</a:t>
            </a:r>
            <a:r>
              <a:rPr lang="ru-RU" sz="1600" dirty="0" smtClean="0"/>
              <a:t>» порадовал гостей песнями, а группа «Казачий</a:t>
            </a:r>
          </a:p>
          <a:p>
            <a:r>
              <a:rPr lang="ru-RU" sz="1600" dirty="0" smtClean="0"/>
              <a:t> дозор» представила на суд зрителей танец с саблями.</a:t>
            </a:r>
          </a:p>
          <a:p>
            <a:endParaRPr lang="ru-RU" sz="1600" dirty="0" smtClean="0"/>
          </a:p>
          <a:p>
            <a:endParaRPr lang="ru-RU" sz="1600" b="1" dirty="0" smtClean="0"/>
          </a:p>
          <a:p>
            <a:endParaRPr lang="ru-RU" sz="16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ctr"/>
            <a:endParaRPr lang="ru-RU" sz="2000" b="1" u="sng" dirty="0" smtClean="0"/>
          </a:p>
          <a:p>
            <a:endParaRPr lang="ru-RU" sz="2000" dirty="0" smtClean="0"/>
          </a:p>
          <a:p>
            <a:pPr lvl="0"/>
            <a:r>
              <a:rPr lang="ru-RU" sz="2000" b="1" dirty="0" smtClean="0"/>
              <a:t>                 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762000"/>
            <a:ext cx="609600" cy="609600"/>
          </a:xfrm>
          <a:prstGeom prst="rect">
            <a:avLst/>
          </a:prstGeom>
          <a:noFill/>
        </p:spPr>
      </p:pic>
      <p:pic>
        <p:nvPicPr>
          <p:cNvPr id="307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715000"/>
            <a:ext cx="609600" cy="609600"/>
          </a:xfrm>
          <a:prstGeom prst="rect">
            <a:avLst/>
          </a:prstGeom>
          <a:noFill/>
        </p:spPr>
      </p:pic>
      <p:pic>
        <p:nvPicPr>
          <p:cNvPr id="3078" name="Picture 6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-228600"/>
            <a:ext cx="1143000" cy="1428750"/>
          </a:xfrm>
          <a:prstGeom prst="rect">
            <a:avLst/>
          </a:prstGeom>
          <a:noFill/>
        </p:spPr>
      </p:pic>
      <p:pic>
        <p:nvPicPr>
          <p:cNvPr id="15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5029200"/>
            <a:ext cx="1143000" cy="1428750"/>
          </a:xfrm>
          <a:prstGeom prst="rect">
            <a:avLst/>
          </a:prstGeom>
          <a:noFill/>
        </p:spPr>
      </p:pic>
      <p:pic>
        <p:nvPicPr>
          <p:cNvPr id="26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4191000"/>
            <a:ext cx="609600" cy="609600"/>
          </a:xfrm>
          <a:prstGeom prst="rect">
            <a:avLst/>
          </a:prstGeom>
          <a:noFill/>
        </p:spPr>
      </p:pic>
      <p:pic>
        <p:nvPicPr>
          <p:cNvPr id="28" name="Picture 8" descr="http://s4.rimg.info/8dd8979ddff0244930fe80da20b60aaa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5486400"/>
            <a:ext cx="3886200" cy="1066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https://zabota039.msp.midural.ru/upload/gallery/2018/11/30/ArrzR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86600" y="1371600"/>
            <a:ext cx="1600200" cy="1266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https://zabota039.msp.midural.ru/upload/gallery/2018/11/30/4jXpX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86600" y="2743200"/>
            <a:ext cx="15621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10400" y="4114800"/>
            <a:ext cx="1480185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762000"/>
            <a:ext cx="777240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Отделение участковой социальной службы города</a:t>
            </a:r>
          </a:p>
          <a:p>
            <a:pPr algn="ctr"/>
            <a:endParaRPr lang="ru-RU" sz="2000" b="1" u="sng" dirty="0" smtClean="0"/>
          </a:p>
          <a:p>
            <a:r>
              <a:rPr lang="ru-RU" sz="1600" b="1" dirty="0" smtClean="0"/>
              <a:t>Организация и проведение акций: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/>
              <a:t>- </a:t>
            </a:r>
            <a:r>
              <a:rPr lang="ru-RU" sz="1600" dirty="0" smtClean="0"/>
              <a:t>акция</a:t>
            </a:r>
            <a:r>
              <a:rPr lang="ru-RU" sz="1600" b="1" dirty="0" smtClean="0"/>
              <a:t> «Праздник в доме» - </a:t>
            </a:r>
            <a:r>
              <a:rPr lang="ru-RU" sz="1600" dirty="0" smtClean="0"/>
              <a:t>поздравление на дому пенсионеров с юбилеями и днями рождения, вручение персональных поздравлений президента РФ, поздравительных открыток и памятных подарков – </a:t>
            </a:r>
            <a:r>
              <a:rPr lang="ru-RU" sz="1600" b="1" dirty="0" smtClean="0"/>
              <a:t>224 человека</a:t>
            </a:r>
          </a:p>
          <a:p>
            <a:pPr>
              <a:buFontTx/>
              <a:buChar char="-"/>
            </a:pPr>
            <a:r>
              <a:rPr lang="ru-RU" sz="1600" dirty="0" smtClean="0"/>
              <a:t>акция</a:t>
            </a:r>
            <a:r>
              <a:rPr lang="ru-RU" sz="1600" b="1" dirty="0" smtClean="0"/>
              <a:t> «Красота в подарок» - </a:t>
            </a:r>
            <a:r>
              <a:rPr lang="ru-RU" sz="1600" dirty="0" smtClean="0"/>
              <a:t>организация бесплатных стрижек на участках города совместно с учащимися КУМТ, </a:t>
            </a:r>
            <a:r>
              <a:rPr lang="ru-RU" sz="1600" b="1" dirty="0" smtClean="0"/>
              <a:t>обслужено 240 человек</a:t>
            </a:r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b="1" dirty="0" smtClean="0"/>
          </a:p>
          <a:p>
            <a:endParaRPr lang="ru-RU" sz="16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ctr"/>
            <a:endParaRPr lang="ru-RU" sz="2000" b="1" u="sng" dirty="0" smtClean="0"/>
          </a:p>
          <a:p>
            <a:endParaRPr lang="ru-RU" sz="2000" dirty="0" smtClean="0"/>
          </a:p>
          <a:p>
            <a:pPr lvl="0"/>
            <a:r>
              <a:rPr lang="ru-RU" sz="2000" b="1" dirty="0" smtClean="0"/>
              <a:t>                 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33400"/>
            <a:ext cx="609600" cy="609600"/>
          </a:xfrm>
          <a:prstGeom prst="rect">
            <a:avLst/>
          </a:prstGeom>
          <a:noFill/>
        </p:spPr>
      </p:pic>
      <p:pic>
        <p:nvPicPr>
          <p:cNvPr id="307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715000"/>
            <a:ext cx="609600" cy="609600"/>
          </a:xfrm>
          <a:prstGeom prst="rect">
            <a:avLst/>
          </a:prstGeom>
          <a:noFill/>
        </p:spPr>
      </p:pic>
      <p:pic>
        <p:nvPicPr>
          <p:cNvPr id="3078" name="Picture 6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-228600"/>
            <a:ext cx="1143000" cy="1428750"/>
          </a:xfrm>
          <a:prstGeom prst="rect">
            <a:avLst/>
          </a:prstGeom>
          <a:noFill/>
        </p:spPr>
      </p:pic>
      <p:pic>
        <p:nvPicPr>
          <p:cNvPr id="15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5029200"/>
            <a:ext cx="1143000" cy="1428750"/>
          </a:xfrm>
          <a:prstGeom prst="rect">
            <a:avLst/>
          </a:prstGeom>
          <a:noFill/>
        </p:spPr>
      </p:pic>
      <p:pic>
        <p:nvPicPr>
          <p:cNvPr id="26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5181600"/>
            <a:ext cx="609600" cy="609600"/>
          </a:xfrm>
          <a:prstGeom prst="rect">
            <a:avLst/>
          </a:prstGeom>
          <a:noFill/>
        </p:spPr>
      </p:pic>
      <p:pic>
        <p:nvPicPr>
          <p:cNvPr id="28" name="Picture 8" descr="http://s4.rimg.info/8dd8979ddff0244930fe80da20b60aaa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5257800"/>
            <a:ext cx="3886200" cy="1066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1" y="3124200"/>
            <a:ext cx="2438400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Рисунок 16" descr="C:\Documents and Settings\Maksunova_EV\Рабочий стол\2 Максунова Е.В\фото 2017 год\фото 2 квартал\стрижка\DSCF427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10200" y="3124200"/>
            <a:ext cx="2514600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1000" y="3505200"/>
            <a:ext cx="885825" cy="84985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62000" y="762000"/>
            <a:ext cx="7772400" cy="8494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Отделение участковой социальной службы города</a:t>
            </a:r>
          </a:p>
          <a:p>
            <a:pPr algn="ctr"/>
            <a:endParaRPr lang="ru-RU" sz="2000" b="1" u="sng" dirty="0" smtClean="0"/>
          </a:p>
          <a:p>
            <a:pPr algn="ctr"/>
            <a:r>
              <a:rPr lang="ru-RU" sz="1600" b="1" dirty="0" smtClean="0"/>
              <a:t>Организация клубной деятельности</a:t>
            </a:r>
            <a:endParaRPr lang="ru-RU" sz="1600" dirty="0" smtClean="0"/>
          </a:p>
          <a:p>
            <a:r>
              <a:rPr lang="ru-RU" sz="1600" dirty="0" smtClean="0"/>
              <a:t>В отделении организована </a:t>
            </a:r>
            <a:r>
              <a:rPr lang="ru-RU" sz="1600" b="1" dirty="0" smtClean="0"/>
              <a:t>клубная деятельность: </a:t>
            </a:r>
            <a:r>
              <a:rPr lang="ru-RU" sz="1600" dirty="0" smtClean="0"/>
              <a:t>работают клубы </a:t>
            </a:r>
            <a:r>
              <a:rPr lang="ru-RU" sz="1600" b="1" dirty="0" smtClean="0"/>
              <a:t>«</a:t>
            </a:r>
            <a:r>
              <a:rPr lang="ru-RU" sz="1600" b="1" dirty="0" err="1" smtClean="0"/>
              <a:t>Ветераночка</a:t>
            </a:r>
            <a:r>
              <a:rPr lang="ru-RU" sz="1600" b="1" dirty="0" smtClean="0"/>
              <a:t>»,</a:t>
            </a:r>
          </a:p>
          <a:p>
            <a:r>
              <a:rPr lang="ru-RU" sz="1600" b="1" dirty="0" smtClean="0"/>
              <a:t>«</a:t>
            </a:r>
            <a:r>
              <a:rPr lang="ru-RU" sz="1600" b="1" dirty="0" err="1" smtClean="0"/>
              <a:t>Элегант</a:t>
            </a:r>
            <a:r>
              <a:rPr lang="ru-RU" sz="1600" b="1" dirty="0" smtClean="0"/>
              <a:t>», «Свеча», «Фронтовики», «Молодушки», «Виктория», «Провинциалка»,</a:t>
            </a:r>
            <a:endParaRPr lang="ru-RU" sz="1600" dirty="0" smtClean="0"/>
          </a:p>
          <a:p>
            <a:r>
              <a:rPr lang="ru-RU" sz="1600" b="1" dirty="0" smtClean="0"/>
              <a:t>«Валенсия», «Отрада», «Сударушка» , </a:t>
            </a:r>
            <a:r>
              <a:rPr lang="ru-RU" sz="1600" dirty="0" smtClean="0"/>
              <a:t>которые посещают более 100 человек пенсионного возраста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b="1" dirty="0" smtClean="0"/>
          </a:p>
          <a:p>
            <a:endParaRPr lang="ru-RU" sz="1600" b="1" dirty="0" smtClean="0"/>
          </a:p>
          <a:p>
            <a:pPr algn="ctr"/>
            <a:r>
              <a:rPr lang="ru-RU" sz="1600" b="1" dirty="0" smtClean="0"/>
              <a:t>Организация работы Школы пожилого возраста</a:t>
            </a:r>
          </a:p>
          <a:p>
            <a:r>
              <a:rPr lang="ru-RU" sz="1600" dirty="0" smtClean="0"/>
              <a:t>Организовано обучение граждан пожилого возраста по направлениям </a:t>
            </a:r>
            <a:r>
              <a:rPr lang="ru-RU" sz="1600" b="1" dirty="0" smtClean="0"/>
              <a:t>Активное долголетие, Творческая  и прикладная деятельность, </a:t>
            </a:r>
            <a:r>
              <a:rPr lang="ru-RU" sz="1600" b="1" dirty="0" err="1" smtClean="0"/>
              <a:t>Финансова</a:t>
            </a:r>
            <a:r>
              <a:rPr lang="ru-RU" sz="1600" b="1" dirty="0" smtClean="0"/>
              <a:t> грамотность, Безопасная жизнедеятельность, Краеведение, Обучение навыкам ухода</a:t>
            </a:r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b="1" dirty="0" smtClean="0"/>
          </a:p>
          <a:p>
            <a:endParaRPr lang="ru-RU" sz="16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pPr algn="ctr"/>
            <a:endParaRPr lang="ru-RU" sz="2000" b="1" u="sng" dirty="0" smtClean="0"/>
          </a:p>
          <a:p>
            <a:endParaRPr lang="ru-RU" sz="2000" dirty="0" smtClean="0"/>
          </a:p>
          <a:p>
            <a:pPr lvl="0"/>
            <a:r>
              <a:rPr lang="ru-RU" sz="2000" b="1" dirty="0" smtClean="0"/>
              <a:t>                 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762000"/>
            <a:ext cx="609600" cy="609600"/>
          </a:xfrm>
          <a:prstGeom prst="rect">
            <a:avLst/>
          </a:prstGeom>
          <a:noFill/>
        </p:spPr>
      </p:pic>
      <p:pic>
        <p:nvPicPr>
          <p:cNvPr id="3075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5791200"/>
            <a:ext cx="609600" cy="609600"/>
          </a:xfrm>
          <a:prstGeom prst="rect">
            <a:avLst/>
          </a:prstGeom>
          <a:noFill/>
        </p:spPr>
      </p:pic>
      <p:pic>
        <p:nvPicPr>
          <p:cNvPr id="3078" name="Picture 6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-228600"/>
            <a:ext cx="1143000" cy="1428750"/>
          </a:xfrm>
          <a:prstGeom prst="rect">
            <a:avLst/>
          </a:prstGeom>
          <a:noFill/>
        </p:spPr>
      </p:pic>
      <p:pic>
        <p:nvPicPr>
          <p:cNvPr id="15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5029200"/>
            <a:ext cx="1143000" cy="1428750"/>
          </a:xfrm>
          <a:prstGeom prst="rect">
            <a:avLst/>
          </a:prstGeom>
          <a:noFill/>
        </p:spPr>
      </p:pic>
      <p:pic>
        <p:nvPicPr>
          <p:cNvPr id="26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5791200"/>
            <a:ext cx="609600" cy="609600"/>
          </a:xfrm>
          <a:prstGeom prst="rect">
            <a:avLst/>
          </a:prstGeom>
          <a:noFill/>
        </p:spPr>
      </p:pic>
      <p:pic>
        <p:nvPicPr>
          <p:cNvPr id="28" name="Picture 8" descr="http://s4.rimg.info/8dd8979ddff0244930fe80da20b60aaa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5715000"/>
            <a:ext cx="3200400" cy="8785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 descr="G:\DCIM\100PHOTO\SAM_098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81400" y="2667000"/>
            <a:ext cx="25527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&amp;Dcy;&amp;iecy;&amp;ncy;&amp;softcy; &amp;dcy;&amp;vcy;&amp;ocy;&amp;rcy;&amp;acy; &amp;vcy; &amp;pcy;&amp;ocy;&amp;scy;&amp;iecy;&amp;lcy;&amp;kcy;&amp;iecy; &amp;Scy;&amp;icy;&amp;lcy;&amp;icy;&amp;kcy;&amp;acy;&amp;tcy;&amp;ncy;&amp;ycy;&amp;jcy;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0" y="2667000"/>
            <a:ext cx="24384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67000"/>
            <a:ext cx="2838450" cy="1818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762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3528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2000" y="2133600"/>
            <a:ext cx="7391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Участковая социальная служба</a:t>
            </a:r>
          </a:p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Каменского района</a:t>
            </a:r>
            <a:endParaRPr lang="ru-RU" sz="4000" dirty="0">
              <a:latin typeface="+mj-lt"/>
            </a:endParaRPr>
          </a:p>
        </p:txBody>
      </p:sp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5240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343400"/>
            <a:ext cx="2324100" cy="1110403"/>
          </a:xfrm>
          <a:prstGeom prst="rect">
            <a:avLst/>
          </a:prstGeom>
          <a:noFill/>
        </p:spPr>
      </p:pic>
      <p:pic>
        <p:nvPicPr>
          <p:cNvPr id="1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3434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838200" y="1295400"/>
          <a:ext cx="769620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565400"/>
                <a:gridCol w="2565400"/>
              </a:tblGrid>
              <a:tr h="3302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2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2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25908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1242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-173570"/>
            <a:ext cx="7924800" cy="784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 b="1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r>
              <a:rPr lang="ru-RU" sz="2000" b="1" u="sng" dirty="0" smtClean="0"/>
              <a:t>Отделение участковой социальной службы по Каменскому району</a:t>
            </a:r>
          </a:p>
          <a:p>
            <a:pPr algn="ctr"/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Принято на консультативных пунктах  </a:t>
            </a:r>
            <a:r>
              <a:rPr lang="ru-RU" b="1" dirty="0" smtClean="0"/>
              <a:t>-  896 человек.</a:t>
            </a:r>
            <a:endParaRPr lang="ru-RU" dirty="0" smtClean="0"/>
          </a:p>
          <a:p>
            <a:r>
              <a:rPr lang="ru-RU" b="1" dirty="0" smtClean="0"/>
              <a:t> </a:t>
            </a:r>
            <a:r>
              <a:rPr lang="ru-RU" dirty="0" smtClean="0"/>
              <a:t>Консультации по социальным вопросам по телефону получили </a:t>
            </a:r>
            <a:r>
              <a:rPr lang="ru-RU" b="1" dirty="0" smtClean="0"/>
              <a:t>– 123  человека.</a:t>
            </a:r>
            <a:endParaRPr lang="ru-RU" dirty="0" smtClean="0"/>
          </a:p>
          <a:p>
            <a:r>
              <a:rPr lang="ru-RU" dirty="0" smtClean="0"/>
              <a:t>Обращений граждан всего </a:t>
            </a:r>
            <a:r>
              <a:rPr lang="ru-RU" b="1" dirty="0" smtClean="0"/>
              <a:t>– 4 265, </a:t>
            </a:r>
            <a:r>
              <a:rPr lang="ru-RU" dirty="0" smtClean="0"/>
              <a:t>из них </a:t>
            </a:r>
            <a:r>
              <a:rPr lang="ru-RU" b="1" dirty="0" smtClean="0"/>
              <a:t>992 человека </a:t>
            </a:r>
            <a:r>
              <a:rPr lang="ru-RU" dirty="0" smtClean="0"/>
              <a:t>обратились повторно</a:t>
            </a:r>
            <a:endParaRPr lang="ru-RU" sz="2000" b="1" dirty="0" smtClean="0"/>
          </a:p>
          <a:p>
            <a:r>
              <a:rPr lang="ru-RU" dirty="0" smtClean="0"/>
              <a:t>Участие в реализации индивидуальных программ реабилитации семей с несовершеннолетними детьми </a:t>
            </a:r>
            <a:r>
              <a:rPr lang="ru-RU" b="1" dirty="0" smtClean="0"/>
              <a:t>- 1 063 патронажей</a:t>
            </a:r>
          </a:p>
          <a:p>
            <a:pPr lvl="0"/>
            <a:r>
              <a:rPr lang="ru-RU" dirty="0" smtClean="0"/>
              <a:t>Консультаций по социально- правовым вопросам – </a:t>
            </a:r>
            <a:r>
              <a:rPr lang="ru-RU" b="1" dirty="0" smtClean="0"/>
              <a:t>1 413 </a:t>
            </a:r>
            <a:r>
              <a:rPr lang="ru-RU" dirty="0" smtClean="0"/>
              <a:t>консультаций.</a:t>
            </a:r>
            <a:endParaRPr lang="ru-RU" b="1" dirty="0" smtClean="0"/>
          </a:p>
          <a:p>
            <a:r>
              <a:rPr lang="ru-RU" dirty="0" smtClean="0"/>
              <a:t>Всего за 2018 год отделением оказано  </a:t>
            </a:r>
            <a:r>
              <a:rPr lang="ru-RU" b="1" dirty="0" smtClean="0"/>
              <a:t>8 798 услуг </a:t>
            </a:r>
            <a:r>
              <a:rPr lang="ru-RU" dirty="0" smtClean="0"/>
              <a:t>населению</a:t>
            </a:r>
            <a:endParaRPr lang="ru-RU" b="1" dirty="0" smtClean="0"/>
          </a:p>
          <a:p>
            <a:r>
              <a:rPr lang="ru-RU" dirty="0" smtClean="0"/>
              <a:t>Обслужено </a:t>
            </a:r>
            <a:r>
              <a:rPr lang="ru-RU" b="1" dirty="0" smtClean="0"/>
              <a:t> 1 824 человека</a:t>
            </a:r>
          </a:p>
          <a:p>
            <a:r>
              <a:rPr lang="ru-RU" b="1" dirty="0" smtClean="0"/>
              <a:t> </a:t>
            </a:r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algn="ctr" fontAlgn="base"/>
            <a:endParaRPr lang="ru-RU" sz="2000" b="1" dirty="0" smtClean="0"/>
          </a:p>
          <a:p>
            <a:pPr algn="ctr" fontAlgn="base"/>
            <a:endParaRPr lang="ru-RU" sz="2000" b="1" dirty="0" smtClean="0"/>
          </a:p>
          <a:p>
            <a:endParaRPr lang="ru-RU" sz="2000" dirty="0" smtClean="0"/>
          </a:p>
          <a:p>
            <a:endParaRPr lang="ru-RU" sz="2000" dirty="0" smtClean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5486400"/>
            <a:ext cx="1047750" cy="1171575"/>
          </a:xfrm>
          <a:prstGeom prst="rect">
            <a:avLst/>
          </a:prstGeom>
          <a:noFill/>
        </p:spPr>
      </p:pic>
      <p:pic>
        <p:nvPicPr>
          <p:cNvPr id="16" name="Picture 2" descr="C:\Users\Rongina_SE\Downloads\5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3810000"/>
            <a:ext cx="2247900" cy="2247900"/>
          </a:xfrm>
          <a:prstGeom prst="rect">
            <a:avLst/>
          </a:prstGeom>
          <a:noFill/>
        </p:spPr>
      </p:pic>
      <p:pic>
        <p:nvPicPr>
          <p:cNvPr id="1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5410200"/>
            <a:ext cx="2324100" cy="1110403"/>
          </a:xfrm>
          <a:prstGeom prst="rect">
            <a:avLst/>
          </a:prstGeom>
          <a:noFill/>
        </p:spPr>
      </p:pic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990599" y="1676399"/>
          <a:ext cx="7239001" cy="12192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67908"/>
                <a:gridCol w="877455"/>
                <a:gridCol w="1096819"/>
                <a:gridCol w="1096819"/>
              </a:tblGrid>
              <a:tr h="4064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Выполнение Государственного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задания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План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Факт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</a:tr>
              <a:tr h="40640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Акты предоставления социальных услуг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2100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2 447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116 %</a:t>
                      </a:r>
                      <a:endParaRPr lang="ru-RU" dirty="0"/>
                    </a:p>
                  </a:txBody>
                  <a:tcPr/>
                </a:tc>
              </a:tr>
              <a:tr h="40640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Профилактические мероприятия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4250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5 769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135 %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5686425"/>
            <a:ext cx="1047750" cy="1171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25908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1242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2860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-1296948"/>
            <a:ext cx="7772400" cy="10095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 b="1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Мероприятия единого комплекса системы социальной  политики по городу Каменск-Уральскому и Каменскому району «Автобус Надежды».</a:t>
            </a:r>
            <a:endParaRPr lang="ru-RU" dirty="0" smtClean="0"/>
          </a:p>
          <a:p>
            <a:r>
              <a:rPr lang="ru-RU" b="1" dirty="0" smtClean="0"/>
              <a:t>15 февраля </a:t>
            </a:r>
            <a:r>
              <a:rPr lang="ru-RU" dirty="0" smtClean="0"/>
              <a:t>мероприятие было проведено для жителей </a:t>
            </a:r>
            <a:r>
              <a:rPr lang="ru-RU" dirty="0" err="1" smtClean="0"/>
              <a:t>Рыбниковской</a:t>
            </a:r>
            <a:r>
              <a:rPr lang="ru-RU" dirty="0" smtClean="0"/>
              <a:t> сельской администрации, социальные услуги получили 90 человек.</a:t>
            </a:r>
          </a:p>
          <a:p>
            <a:r>
              <a:rPr lang="ru-RU" b="1" dirty="0" smtClean="0"/>
              <a:t>26 апреля </a:t>
            </a:r>
            <a:r>
              <a:rPr lang="ru-RU" dirty="0" smtClean="0"/>
              <a:t>в Доме культуры прошло мероприятие на территории </a:t>
            </a:r>
            <a:r>
              <a:rPr lang="ru-RU" dirty="0" err="1" smtClean="0"/>
              <a:t>Сипавской</a:t>
            </a:r>
            <a:r>
              <a:rPr lang="ru-RU" dirty="0" smtClean="0"/>
              <a:t> сельской администрации, услуги получили 50 взрослых и 110 детей</a:t>
            </a:r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20 сентября </a:t>
            </a:r>
            <a:r>
              <a:rPr lang="ru-RU" dirty="0" smtClean="0"/>
              <a:t>прошло мероприятие для жителей территории Черемховской сельской администрации, услуги получили 21 человек взрослых и 80 детей</a:t>
            </a:r>
          </a:p>
          <a:p>
            <a:r>
              <a:rPr lang="ru-RU" b="1" dirty="0" smtClean="0"/>
              <a:t>29 ноября </a:t>
            </a:r>
            <a:r>
              <a:rPr lang="ru-RU" dirty="0" smtClean="0"/>
              <a:t>прошло мероприятие «Автобус Надежды» в </a:t>
            </a:r>
            <a:r>
              <a:rPr lang="ru-RU" dirty="0" err="1" smtClean="0"/>
              <a:t>с.Позариха</a:t>
            </a:r>
            <a:r>
              <a:rPr lang="ru-RU" dirty="0" smtClean="0"/>
              <a:t>  в здании Дома культуры, присутствовали 25 взрослых и 50 детей.</a:t>
            </a:r>
            <a:endParaRPr lang="ru-RU" sz="2000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dirty="0" smtClean="0"/>
          </a:p>
          <a:p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algn="ctr" fontAlgn="base"/>
            <a:endParaRPr lang="ru-RU" sz="2000" b="1" dirty="0" smtClean="0"/>
          </a:p>
          <a:p>
            <a:pPr algn="ctr" fontAlgn="base"/>
            <a:endParaRPr lang="ru-RU" sz="2000" b="1" dirty="0" smtClean="0"/>
          </a:p>
          <a:p>
            <a:endParaRPr lang="ru-RU" sz="2000" dirty="0" smtClean="0"/>
          </a:p>
          <a:p>
            <a:endParaRPr lang="ru-RU" sz="2000" dirty="0" smtClean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5686425"/>
            <a:ext cx="1047750" cy="1171575"/>
          </a:xfrm>
          <a:prstGeom prst="rect">
            <a:avLst/>
          </a:prstGeom>
          <a:noFill/>
        </p:spPr>
      </p:pic>
      <p:pic>
        <p:nvPicPr>
          <p:cNvPr id="13" name="Рисунок 12" descr="C:\Users\shafikova_ga\Desktop\автобус рыбниково\P111035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2819400"/>
            <a:ext cx="2438399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shafikova_ga\Desktop\автобус рыбниково\P111035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2819400"/>
            <a:ext cx="2362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shafikova_ga\Desktop\Автобус Надежды\автобус Сипавское\P111037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2800" y="2819400"/>
            <a:ext cx="26193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 descr="http://fs5.directupload.net/images/151106/dfdngh3z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810000"/>
            <a:ext cx="2133600" cy="1168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4600" y="3505200"/>
            <a:ext cx="1143000" cy="1428750"/>
          </a:xfrm>
          <a:prstGeom prst="rect">
            <a:avLst/>
          </a:prstGeom>
          <a:noFill/>
        </p:spPr>
      </p:pic>
      <p:pic>
        <p:nvPicPr>
          <p:cNvPr id="21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628541">
            <a:off x="949932" y="4302732"/>
            <a:ext cx="609600" cy="609600"/>
          </a:xfrm>
          <a:prstGeom prst="rect">
            <a:avLst/>
          </a:prstGeom>
          <a:noFill/>
        </p:spPr>
      </p:pic>
      <p:pic>
        <p:nvPicPr>
          <p:cNvPr id="22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628541">
            <a:off x="5293333" y="4302732"/>
            <a:ext cx="609600" cy="609600"/>
          </a:xfrm>
          <a:prstGeom prst="rect">
            <a:avLst/>
          </a:prstGeom>
          <a:noFill/>
        </p:spPr>
      </p:pic>
      <p:pic>
        <p:nvPicPr>
          <p:cNvPr id="23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10200" y="2514600"/>
            <a:ext cx="952500" cy="952500"/>
          </a:xfrm>
          <a:prstGeom prst="rect">
            <a:avLst/>
          </a:prstGeom>
          <a:noFill/>
        </p:spPr>
      </p:pic>
      <p:pic>
        <p:nvPicPr>
          <p:cNvPr id="2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19400" y="2438400"/>
            <a:ext cx="952500" cy="952500"/>
          </a:xfrm>
          <a:prstGeom prst="rect">
            <a:avLst/>
          </a:prstGeom>
          <a:noFill/>
        </p:spPr>
      </p:pic>
      <p:pic>
        <p:nvPicPr>
          <p:cNvPr id="2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867400"/>
            <a:ext cx="762000" cy="85205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25908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1242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-850670"/>
            <a:ext cx="4876800" cy="9202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 b="1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r>
              <a:rPr lang="ru-RU" b="1" u="sng" dirty="0" smtClean="0"/>
              <a:t>Отделение участковой социальной службы по Каменскому району</a:t>
            </a:r>
            <a:endParaRPr lang="ru-RU" b="1" dirty="0" smtClean="0"/>
          </a:p>
          <a:p>
            <a:r>
              <a:rPr lang="ru-RU" dirty="0" smtClean="0"/>
              <a:t>Организация и проведение мероприятий:</a:t>
            </a:r>
          </a:p>
          <a:p>
            <a:r>
              <a:rPr lang="ru-RU" dirty="0" smtClean="0"/>
              <a:t>- к </a:t>
            </a:r>
            <a:r>
              <a:rPr lang="ru-RU" b="1" dirty="0" smtClean="0"/>
              <a:t>Дню защитника отечества</a:t>
            </a:r>
            <a:r>
              <a:rPr lang="ru-RU" dirty="0" smtClean="0"/>
              <a:t>, </a:t>
            </a:r>
          </a:p>
          <a:p>
            <a:r>
              <a:rPr lang="ru-RU" b="1" dirty="0" smtClean="0"/>
              <a:t>- К Международному женскому дню  8 марта, </a:t>
            </a:r>
            <a:endParaRPr lang="ru-RU" dirty="0" smtClean="0"/>
          </a:p>
          <a:p>
            <a:r>
              <a:rPr lang="ru-RU" b="1" dirty="0" smtClean="0"/>
              <a:t>-участие в Весенней неделе добра</a:t>
            </a:r>
          </a:p>
          <a:p>
            <a:pPr>
              <a:buFontTx/>
              <a:buChar char="-"/>
            </a:pPr>
            <a:r>
              <a:rPr lang="ru-RU" b="1" dirty="0" smtClean="0"/>
              <a:t>К Дню защиты детей</a:t>
            </a:r>
          </a:p>
          <a:p>
            <a:pPr>
              <a:buFontTx/>
              <a:buChar char="-"/>
            </a:pPr>
            <a:endParaRPr lang="ru-RU" b="1" dirty="0" smtClean="0"/>
          </a:p>
          <a:p>
            <a:r>
              <a:rPr lang="ru-RU" dirty="0" smtClean="0"/>
              <a:t>-Участие специалистов по социальной работе в игре КВН, посвященной </a:t>
            </a:r>
            <a:r>
              <a:rPr lang="ru-RU" b="1" dirty="0" smtClean="0"/>
              <a:t>Дню социального работника</a:t>
            </a:r>
            <a:r>
              <a:rPr lang="ru-RU" dirty="0" smtClean="0"/>
              <a:t> – </a:t>
            </a:r>
            <a:r>
              <a:rPr lang="ru-RU" dirty="0" err="1" smtClean="0"/>
              <a:t>Бабинова</a:t>
            </a:r>
            <a:r>
              <a:rPr lang="ru-RU" dirty="0" smtClean="0"/>
              <a:t> Л.В., Холкина С.В., Халтурина А.В., </a:t>
            </a:r>
            <a:r>
              <a:rPr lang="ru-RU" dirty="0" err="1" smtClean="0"/>
              <a:t>Лисицина</a:t>
            </a:r>
            <a:r>
              <a:rPr lang="ru-RU" dirty="0" smtClean="0"/>
              <a:t> Е.А. </a:t>
            </a:r>
          </a:p>
          <a:p>
            <a:endParaRPr lang="ru-RU" dirty="0" smtClean="0"/>
          </a:p>
          <a:p>
            <a:r>
              <a:rPr lang="ru-RU" dirty="0" smtClean="0"/>
              <a:t>- Награждены Почетной грамотой Администрации Южного управленческого округа в связи с празднованием </a:t>
            </a:r>
            <a:r>
              <a:rPr lang="ru-RU" b="1" dirty="0" smtClean="0"/>
              <a:t>100-летия системы социальной защиты в России</a:t>
            </a:r>
            <a:r>
              <a:rPr lang="ru-RU" dirty="0" smtClean="0"/>
              <a:t>: Будилова Г.В., Холкина С.А.</a:t>
            </a:r>
          </a:p>
          <a:p>
            <a:r>
              <a:rPr lang="ru-RU" dirty="0" smtClean="0"/>
              <a:t>- Награждены Почетной грамотой МО «Каменский городской округ: </a:t>
            </a:r>
            <a:r>
              <a:rPr lang="ru-RU" dirty="0" err="1" smtClean="0"/>
              <a:t>Бабинова</a:t>
            </a:r>
            <a:r>
              <a:rPr lang="ru-RU" dirty="0" smtClean="0"/>
              <a:t> Н.Д., </a:t>
            </a:r>
            <a:r>
              <a:rPr lang="ru-RU" dirty="0" err="1" smtClean="0"/>
              <a:t>Паначева</a:t>
            </a:r>
            <a:r>
              <a:rPr lang="ru-RU" dirty="0" smtClean="0"/>
              <a:t> Г.А. </a:t>
            </a:r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algn="ctr" fontAlgn="base"/>
            <a:endParaRPr lang="ru-RU" sz="2000" b="1" dirty="0" smtClean="0"/>
          </a:p>
          <a:p>
            <a:pPr algn="ctr" fontAlgn="base"/>
            <a:endParaRPr lang="ru-RU" sz="2000" b="1" dirty="0" smtClean="0"/>
          </a:p>
          <a:p>
            <a:endParaRPr lang="ru-RU" sz="2000" dirty="0" smtClean="0"/>
          </a:p>
          <a:p>
            <a:endParaRPr lang="ru-RU" sz="2000" dirty="0" smtClean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86425"/>
            <a:ext cx="1047750" cy="1171575"/>
          </a:xfrm>
          <a:prstGeom prst="rect">
            <a:avLst/>
          </a:prstGeom>
          <a:noFill/>
        </p:spPr>
      </p:pic>
      <p:pic>
        <p:nvPicPr>
          <p:cNvPr id="20" name="Рисунок 19" descr="IMG_407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2209800"/>
            <a:ext cx="27432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IMG_399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267200"/>
            <a:ext cx="274591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IMG-20180601-WA000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8800" y="381000"/>
            <a:ext cx="2743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8" descr="http://vamotkrytka.ru/_ph/156/2/36264863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4800" y="3429000"/>
            <a:ext cx="958552" cy="2284250"/>
          </a:xfrm>
          <a:prstGeom prst="rect">
            <a:avLst/>
          </a:prstGeom>
          <a:noFill/>
        </p:spPr>
      </p:pic>
      <p:pic>
        <p:nvPicPr>
          <p:cNvPr id="24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1752600"/>
            <a:ext cx="714829" cy="685800"/>
          </a:xfrm>
          <a:prstGeom prst="rect">
            <a:avLst/>
          </a:prstGeom>
          <a:noFill/>
        </p:spPr>
      </p:pic>
      <p:pic>
        <p:nvPicPr>
          <p:cNvPr id="2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886200"/>
            <a:ext cx="685800" cy="657950"/>
          </a:xfrm>
          <a:prstGeom prst="rect">
            <a:avLst/>
          </a:prstGeom>
          <a:noFill/>
        </p:spPr>
      </p:pic>
      <p:pic>
        <p:nvPicPr>
          <p:cNvPr id="26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6194" y="1"/>
            <a:ext cx="817756" cy="914400"/>
          </a:xfrm>
          <a:prstGeom prst="rect">
            <a:avLst/>
          </a:prstGeom>
          <a:noFill/>
        </p:spPr>
      </p:pic>
      <p:pic>
        <p:nvPicPr>
          <p:cNvPr id="27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-228600"/>
            <a:ext cx="1047750" cy="1171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25908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124200"/>
            <a:ext cx="707018" cy="79057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-1127661"/>
            <a:ext cx="5181600" cy="9756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 b="1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r>
              <a:rPr lang="ru-RU" b="1" u="sng" dirty="0" smtClean="0"/>
              <a:t>Отделение участковой социальной службы по Каменскому району</a:t>
            </a:r>
          </a:p>
          <a:p>
            <a:pPr algn="ctr"/>
            <a:endParaRPr lang="ru-RU" b="1" dirty="0" smtClean="0"/>
          </a:p>
          <a:p>
            <a:r>
              <a:rPr lang="ru-RU" dirty="0" smtClean="0"/>
              <a:t>В преддверии </a:t>
            </a:r>
            <a:r>
              <a:rPr lang="ru-RU" b="1" dirty="0" smtClean="0"/>
              <a:t>Дня пенсионера </a:t>
            </a:r>
            <a:r>
              <a:rPr lang="ru-RU" dirty="0" smtClean="0"/>
              <a:t>07 августа прошло мероприятие в форме </a:t>
            </a:r>
            <a:r>
              <a:rPr lang="ru-RU" dirty="0" err="1" smtClean="0"/>
              <a:t>квест</a:t>
            </a:r>
            <a:r>
              <a:rPr lang="ru-RU" dirty="0" smtClean="0"/>
              <a:t> игры «По следам опытных туристов». Мероприятие прошло на  территории парка отдыха «Каменский дворик», который является нашим социальным партнером.</a:t>
            </a:r>
          </a:p>
          <a:p>
            <a:endParaRPr lang="ru-RU" dirty="0" smtClean="0"/>
          </a:p>
          <a:p>
            <a:r>
              <a:rPr lang="ru-RU" dirty="0" smtClean="0"/>
              <a:t>с 15 августа по 07 сентября проведена </a:t>
            </a:r>
            <a:r>
              <a:rPr lang="ru-RU" b="1" dirty="0" smtClean="0"/>
              <a:t>благотворительная акция «Первый раз в первый класс!» </a:t>
            </a:r>
            <a:r>
              <a:rPr lang="ru-RU" dirty="0" smtClean="0"/>
              <a:t>- канцелярские наборы получили 95 детей, 2 ребенка получили ранцы</a:t>
            </a:r>
          </a:p>
          <a:p>
            <a:endParaRPr lang="ru-RU" dirty="0" smtClean="0"/>
          </a:p>
          <a:p>
            <a:r>
              <a:rPr lang="ru-RU" dirty="0" smtClean="0"/>
              <a:t>Традиционно организована и проведена </a:t>
            </a:r>
            <a:r>
              <a:rPr lang="ru-RU" b="1" dirty="0" smtClean="0"/>
              <a:t>благотворительная акция  «Стань Дедом Морозом»- </a:t>
            </a:r>
            <a:r>
              <a:rPr lang="ru-RU" dirty="0" smtClean="0"/>
              <a:t>благотворители</a:t>
            </a:r>
            <a:r>
              <a:rPr lang="ru-RU" b="1" dirty="0" smtClean="0"/>
              <a:t> </a:t>
            </a:r>
            <a:r>
              <a:rPr lang="ru-RU" dirty="0" smtClean="0"/>
              <a:t>предоставили 270  подарков детям малообеспеченных семей </a:t>
            </a:r>
          </a:p>
          <a:p>
            <a:endParaRPr lang="ru-RU" dirty="0" smtClean="0"/>
          </a:p>
          <a:p>
            <a:r>
              <a:rPr lang="ru-RU" b="1" dirty="0" smtClean="0"/>
              <a:t>Участие в акции «10 000 добрых дел»</a:t>
            </a:r>
            <a:r>
              <a:rPr lang="ru-RU" dirty="0" smtClean="0"/>
              <a:t> в период с 01 по 10 декабря 2018года, помощь получили 84 человека</a:t>
            </a:r>
          </a:p>
          <a:p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algn="ctr" fontAlgn="base"/>
            <a:endParaRPr lang="ru-RU" sz="2000" b="1" dirty="0" smtClean="0"/>
          </a:p>
          <a:p>
            <a:pPr algn="ctr" fontAlgn="base"/>
            <a:endParaRPr lang="ru-RU" sz="2000" b="1" dirty="0" smtClean="0"/>
          </a:p>
          <a:p>
            <a:endParaRPr lang="ru-RU" sz="2000" dirty="0" smtClean="0"/>
          </a:p>
          <a:p>
            <a:endParaRPr lang="ru-RU" sz="2000" dirty="0" smtClean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5867400"/>
            <a:ext cx="1047750" cy="1171575"/>
          </a:xfrm>
          <a:prstGeom prst="rect">
            <a:avLst/>
          </a:prstGeom>
          <a:noFill/>
        </p:spPr>
      </p:pic>
      <p:pic>
        <p:nvPicPr>
          <p:cNvPr id="27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0"/>
            <a:ext cx="1047750" cy="1171575"/>
          </a:xfrm>
          <a:prstGeom prst="rect">
            <a:avLst/>
          </a:prstGeom>
          <a:noFill/>
        </p:spPr>
      </p:pic>
      <p:pic>
        <p:nvPicPr>
          <p:cNvPr id="19" name="Рисунок 18" descr="\\server4\Documents\КСОН\Заведующие Каменский район\Шафикова Г.А\ФОТО ТУРСЛЕТ 2018\DSC0908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990600"/>
            <a:ext cx="23622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533400"/>
            <a:ext cx="817756" cy="914400"/>
          </a:xfrm>
          <a:prstGeom prst="rect">
            <a:avLst/>
          </a:prstGeom>
          <a:noFill/>
        </p:spPr>
      </p:pic>
      <p:pic>
        <p:nvPicPr>
          <p:cNvPr id="30" name="Рисунок 29" descr="P11103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4572000"/>
            <a:ext cx="23622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2133600"/>
            <a:ext cx="1047750" cy="1171575"/>
          </a:xfrm>
          <a:prstGeom prst="rect">
            <a:avLst/>
          </a:prstGeom>
          <a:noFill/>
        </p:spPr>
      </p:pic>
      <p:pic>
        <p:nvPicPr>
          <p:cNvPr id="3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3962400"/>
            <a:ext cx="1047750" cy="1171575"/>
          </a:xfrm>
          <a:prstGeom prst="rect">
            <a:avLst/>
          </a:prstGeom>
          <a:noFill/>
        </p:spPr>
      </p:pic>
      <p:pic>
        <p:nvPicPr>
          <p:cNvPr id="3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-152400"/>
            <a:ext cx="1047750" cy="1171575"/>
          </a:xfrm>
          <a:prstGeom prst="rect">
            <a:avLst/>
          </a:prstGeom>
          <a:noFill/>
        </p:spPr>
      </p:pic>
      <p:pic>
        <p:nvPicPr>
          <p:cNvPr id="34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5791200"/>
            <a:ext cx="762000" cy="852055"/>
          </a:xfrm>
          <a:prstGeom prst="rect">
            <a:avLst/>
          </a:prstGeom>
          <a:noFill/>
        </p:spPr>
      </p:pic>
      <p:pic>
        <p:nvPicPr>
          <p:cNvPr id="3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48600" y="4343400"/>
            <a:ext cx="635403" cy="609600"/>
          </a:xfrm>
          <a:prstGeom prst="rect">
            <a:avLst/>
          </a:prstGeom>
          <a:noFill/>
        </p:spPr>
      </p:pic>
      <p:pic>
        <p:nvPicPr>
          <p:cNvPr id="36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5686425"/>
            <a:ext cx="1047750" cy="1171575"/>
          </a:xfrm>
          <a:prstGeom prst="rect">
            <a:avLst/>
          </a:prstGeom>
          <a:noFill/>
        </p:spPr>
      </p:pic>
      <p:pic>
        <p:nvPicPr>
          <p:cNvPr id="20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72400" y="2362200"/>
            <a:ext cx="635403" cy="609600"/>
          </a:xfrm>
          <a:prstGeom prst="rect">
            <a:avLst/>
          </a:prstGeom>
          <a:noFill/>
        </p:spPr>
      </p:pic>
      <p:pic>
        <p:nvPicPr>
          <p:cNvPr id="21" name="Picture 19" descr="http://svoboda-radost.ru/praznik/images/12081635681006702vltbm5brjh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3810000"/>
            <a:ext cx="838200" cy="907798"/>
          </a:xfrm>
          <a:prstGeom prst="rect">
            <a:avLst/>
          </a:prstGeom>
          <a:noFill/>
        </p:spPr>
      </p:pic>
      <p:pic>
        <p:nvPicPr>
          <p:cNvPr id="22" name="Рисунок 21" descr="P1110298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9800" y="2819400"/>
            <a:ext cx="226695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25908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124200"/>
            <a:ext cx="707018" cy="79057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-573658"/>
            <a:ext cx="7391400" cy="8648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 b="1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r>
              <a:rPr lang="ru-RU" b="1" u="sng" dirty="0" smtClean="0"/>
              <a:t>Отделение участковой социальной службы по Каменскому району</a:t>
            </a:r>
          </a:p>
          <a:p>
            <a:pPr algn="ctr"/>
            <a:endParaRPr lang="ru-RU" b="1" dirty="0" smtClean="0"/>
          </a:p>
          <a:p>
            <a:r>
              <a:rPr lang="ru-RU" dirty="0" smtClean="0"/>
              <a:t>Организация  </a:t>
            </a:r>
            <a:r>
              <a:rPr lang="ru-RU" b="1" dirty="0" smtClean="0"/>
              <a:t>клубной</a:t>
            </a:r>
            <a:r>
              <a:rPr lang="ru-RU" dirty="0" smtClean="0"/>
              <a:t> деятельности:</a:t>
            </a:r>
          </a:p>
          <a:p>
            <a:r>
              <a:rPr lang="ru-RU" b="1" dirty="0" smtClean="0"/>
              <a:t>«За чашкой чая»</a:t>
            </a:r>
            <a:r>
              <a:rPr lang="ru-RU" dirty="0" smtClean="0"/>
              <a:t> п</a:t>
            </a:r>
            <a:r>
              <a:rPr lang="ru-RU" b="1" dirty="0" smtClean="0"/>
              <a:t>осещает 7 человек</a:t>
            </a:r>
          </a:p>
          <a:p>
            <a:r>
              <a:rPr lang="ru-RU" b="1" dirty="0" smtClean="0"/>
              <a:t>«Рукодельница» - посещает 8 чел</a:t>
            </a:r>
          </a:p>
          <a:p>
            <a:r>
              <a:rPr lang="ru-RU" b="1" dirty="0" smtClean="0"/>
              <a:t>«Надежда».  Посещает 25 детей</a:t>
            </a:r>
          </a:p>
          <a:p>
            <a:r>
              <a:rPr lang="ru-RU" b="1" dirty="0" smtClean="0"/>
              <a:t>«Рифей»</a:t>
            </a:r>
            <a:r>
              <a:rPr lang="ru-RU" dirty="0" smtClean="0"/>
              <a:t>. </a:t>
            </a:r>
            <a:r>
              <a:rPr lang="ru-RU" b="1" dirty="0" smtClean="0"/>
              <a:t>Посещают 8 человек</a:t>
            </a:r>
          </a:p>
          <a:p>
            <a:r>
              <a:rPr lang="ru-RU" b="1" dirty="0" smtClean="0"/>
              <a:t>«Волшебный клубок» - посещает 8 чел.</a:t>
            </a:r>
          </a:p>
          <a:p>
            <a:r>
              <a:rPr lang="ru-RU" b="1" dirty="0" smtClean="0"/>
              <a:t>«Березка» - посещает 8 человек</a:t>
            </a:r>
          </a:p>
          <a:p>
            <a:endParaRPr lang="ru-RU" dirty="0" smtClean="0"/>
          </a:p>
          <a:p>
            <a:r>
              <a:rPr lang="ru-RU" b="1" dirty="0" smtClean="0"/>
              <a:t> В 2018 году </a:t>
            </a:r>
            <a:r>
              <a:rPr lang="ru-RU" dirty="0" smtClean="0"/>
              <a:t>были </a:t>
            </a:r>
            <a:r>
              <a:rPr lang="ru-RU" b="1" dirty="0" smtClean="0"/>
              <a:t> </a:t>
            </a:r>
            <a:r>
              <a:rPr lang="ru-RU" dirty="0" smtClean="0"/>
              <a:t>организованы и проведены занятия школы пожилого возраста по следующим направлениям:</a:t>
            </a:r>
          </a:p>
          <a:p>
            <a:r>
              <a:rPr lang="ru-RU" b="1" dirty="0" smtClean="0"/>
              <a:t>«Безопасная жизнедеятельность»</a:t>
            </a:r>
            <a:endParaRPr lang="ru-RU" dirty="0" smtClean="0"/>
          </a:p>
          <a:p>
            <a:r>
              <a:rPr lang="ru-RU" b="1" dirty="0" smtClean="0"/>
              <a:t>«Краеведение»</a:t>
            </a:r>
            <a:endParaRPr lang="ru-RU" dirty="0" smtClean="0"/>
          </a:p>
          <a:p>
            <a:r>
              <a:rPr lang="ru-RU" b="1" dirty="0" smtClean="0"/>
              <a:t>«Обучение навыкам ухода»</a:t>
            </a:r>
            <a:endParaRPr lang="ru-RU" dirty="0" smtClean="0"/>
          </a:p>
          <a:p>
            <a:r>
              <a:rPr lang="ru-RU" b="1" dirty="0" smtClean="0"/>
              <a:t>«Садоводы – огородники</a:t>
            </a:r>
            <a:r>
              <a:rPr lang="ru-RU" dirty="0" smtClean="0"/>
              <a:t>»</a:t>
            </a:r>
          </a:p>
          <a:p>
            <a:r>
              <a:rPr lang="ru-RU" b="1" dirty="0" smtClean="0"/>
              <a:t>«Активное долголетие»</a:t>
            </a:r>
            <a:endParaRPr lang="ru-RU" dirty="0" smtClean="0"/>
          </a:p>
          <a:p>
            <a:r>
              <a:rPr lang="ru-RU" b="1" dirty="0" smtClean="0"/>
              <a:t>«Творческая и прикладная деятельность»</a:t>
            </a:r>
            <a:endParaRPr lang="ru-RU" dirty="0" smtClean="0"/>
          </a:p>
          <a:p>
            <a:r>
              <a:rPr lang="ru-RU" b="1" dirty="0" smtClean="0"/>
              <a:t>«Социальный туризм»</a:t>
            </a:r>
            <a:endParaRPr lang="ru-RU" dirty="0" smtClean="0"/>
          </a:p>
          <a:p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algn="ctr" fontAlgn="base"/>
            <a:endParaRPr lang="ru-RU" sz="2000" b="1" dirty="0" smtClean="0"/>
          </a:p>
          <a:p>
            <a:pPr algn="ctr" fontAlgn="base"/>
            <a:endParaRPr lang="ru-RU" sz="2000" b="1" dirty="0" smtClean="0"/>
          </a:p>
          <a:p>
            <a:endParaRPr lang="ru-RU" sz="2000" dirty="0" smtClean="0"/>
          </a:p>
          <a:p>
            <a:endParaRPr lang="ru-RU" sz="2000" dirty="0" smtClean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5486400"/>
            <a:ext cx="1047750" cy="1171575"/>
          </a:xfrm>
          <a:prstGeom prst="rect">
            <a:avLst/>
          </a:prstGeom>
          <a:noFill/>
        </p:spPr>
      </p:pic>
      <p:pic>
        <p:nvPicPr>
          <p:cNvPr id="27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-304800"/>
            <a:ext cx="1047750" cy="1171575"/>
          </a:xfrm>
          <a:prstGeom prst="rect">
            <a:avLst/>
          </a:prstGeom>
          <a:noFill/>
        </p:spPr>
      </p:pic>
      <p:pic>
        <p:nvPicPr>
          <p:cNvPr id="31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-304800"/>
            <a:ext cx="1047750" cy="1171575"/>
          </a:xfrm>
          <a:prstGeom prst="rect">
            <a:avLst/>
          </a:prstGeom>
          <a:noFill/>
        </p:spPr>
      </p:pic>
      <p:pic>
        <p:nvPicPr>
          <p:cNvPr id="3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-304800"/>
            <a:ext cx="1047750" cy="1171575"/>
          </a:xfrm>
          <a:prstGeom prst="rect">
            <a:avLst/>
          </a:prstGeom>
          <a:noFill/>
        </p:spPr>
      </p:pic>
      <p:pic>
        <p:nvPicPr>
          <p:cNvPr id="3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-304800"/>
            <a:ext cx="1047750" cy="1171575"/>
          </a:xfrm>
          <a:prstGeom prst="rect">
            <a:avLst/>
          </a:prstGeom>
          <a:noFill/>
        </p:spPr>
      </p:pic>
      <p:pic>
        <p:nvPicPr>
          <p:cNvPr id="34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5486400"/>
            <a:ext cx="762000" cy="852055"/>
          </a:xfrm>
          <a:prstGeom prst="rect">
            <a:avLst/>
          </a:prstGeom>
          <a:noFill/>
        </p:spPr>
      </p:pic>
      <p:pic>
        <p:nvPicPr>
          <p:cNvPr id="36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5410200"/>
            <a:ext cx="1047750" cy="1171575"/>
          </a:xfrm>
          <a:prstGeom prst="rect">
            <a:avLst/>
          </a:prstGeom>
          <a:noFill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600200"/>
            <a:ext cx="919566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 descr="C:\Users\Rongina_SE\Downloads\баба,дед\418196_151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1447800"/>
            <a:ext cx="16002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34200" y="1143000"/>
            <a:ext cx="635403" cy="609600"/>
          </a:xfrm>
          <a:prstGeom prst="rect">
            <a:avLst/>
          </a:prstGeom>
          <a:noFill/>
        </p:spPr>
      </p:pic>
      <p:pic>
        <p:nvPicPr>
          <p:cNvPr id="25" name="Picture 7" descr="http://www.delinetciler.org/resimler/2007/08/1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0" y="5105400"/>
            <a:ext cx="1268878" cy="1472223"/>
          </a:xfrm>
          <a:prstGeom prst="rect">
            <a:avLst/>
          </a:prstGeom>
          <a:noFill/>
        </p:spPr>
      </p:pic>
      <p:pic>
        <p:nvPicPr>
          <p:cNvPr id="26" name="Picture 3" descr="http://www.gifplaatjes.nl/files/gifs-beroepen/boeren-landbouwers-tuinders/gifje-boeren-landbouwers-tuinders-67717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34200" y="3886200"/>
            <a:ext cx="1362075" cy="1378388"/>
          </a:xfrm>
          <a:prstGeom prst="rect">
            <a:avLst/>
          </a:prstGeom>
          <a:noFill/>
        </p:spPr>
      </p:pic>
      <p:pic>
        <p:nvPicPr>
          <p:cNvPr id="28" name="Picture 5" descr="http://www.gifki.org/data/media/48/professiya-animatsionnaya-kartinka-021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10200" y="3962400"/>
            <a:ext cx="1342504" cy="1295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Консультативное</a:t>
            </a:r>
          </a:p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 отделение</a:t>
            </a:r>
            <a:endParaRPr lang="ru-RU" sz="4000" dirty="0">
              <a:latin typeface="+mj-lt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55626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029200"/>
            <a:ext cx="638872" cy="714375"/>
          </a:xfrm>
          <a:prstGeom prst="rect">
            <a:avLst/>
          </a:prstGeom>
          <a:noFill/>
        </p:spPr>
      </p:pic>
      <p:pic>
        <p:nvPicPr>
          <p:cNvPr id="8194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038600"/>
            <a:ext cx="2324100" cy="1110403"/>
          </a:xfrm>
          <a:prstGeom prst="rect">
            <a:avLst/>
          </a:prstGeom>
          <a:noFill/>
        </p:spPr>
      </p:pic>
      <p:pic>
        <p:nvPicPr>
          <p:cNvPr id="13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0386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25908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1242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453575"/>
            <a:ext cx="7620000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 b="1" dirty="0" smtClean="0"/>
          </a:p>
          <a:p>
            <a:pPr algn="ctr"/>
            <a:r>
              <a:rPr lang="ru-RU" sz="2000" b="1" dirty="0" smtClean="0"/>
              <a:t>В 2018г  консультативным отделением  </a:t>
            </a:r>
            <a:r>
              <a:rPr lang="ru-RU" sz="2000" dirty="0" smtClean="0"/>
              <a:t>оказано</a:t>
            </a:r>
            <a:r>
              <a:rPr lang="ru-RU" sz="2000" b="1" dirty="0" smtClean="0"/>
              <a:t> 1246 услуг</a:t>
            </a:r>
          </a:p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 </a:t>
            </a:r>
            <a:r>
              <a:rPr lang="ru-RU" sz="2000" dirty="0" smtClean="0"/>
              <a:t>Количество </a:t>
            </a:r>
            <a:r>
              <a:rPr lang="ru-RU" sz="2000" b="1" dirty="0" smtClean="0"/>
              <a:t>профилактических</a:t>
            </a:r>
            <a:r>
              <a:rPr lang="ru-RU" sz="2000" dirty="0" smtClean="0"/>
              <a:t> мероприятий - 1202 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b="1" dirty="0" smtClean="0"/>
              <a:t>Государственное задание </a:t>
            </a:r>
            <a:r>
              <a:rPr lang="ru-RU" sz="2000" dirty="0" smtClean="0"/>
              <a:t>консультативным отделением выполнено</a:t>
            </a:r>
          </a:p>
          <a:p>
            <a:pPr algn="ctr"/>
            <a:endParaRPr lang="ru-RU" sz="2000" dirty="0" smtClean="0"/>
          </a:p>
          <a:p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algn="ctr" fontAlgn="base"/>
            <a:r>
              <a:rPr lang="ru-RU" sz="2000" b="1" u="sng" dirty="0" smtClean="0"/>
              <a:t>В консультативном  отделении ведется работа с благотворителями </a:t>
            </a:r>
            <a:r>
              <a:rPr lang="ru-RU" sz="2000" dirty="0" smtClean="0"/>
              <a:t>нашего города.</a:t>
            </a:r>
          </a:p>
          <a:p>
            <a:pPr algn="ctr" fontAlgn="base"/>
            <a:r>
              <a:rPr lang="ru-RU" sz="2000" dirty="0" smtClean="0"/>
              <a:t> В 2018г  благотворители оказали помощь на сумму</a:t>
            </a:r>
          </a:p>
          <a:p>
            <a:pPr algn="ctr" fontAlgn="base"/>
            <a:r>
              <a:rPr lang="ru-RU" sz="2000" b="1" dirty="0" smtClean="0"/>
              <a:t>350 тысяч рублей</a:t>
            </a:r>
          </a:p>
          <a:p>
            <a:pPr algn="ctr" fontAlgn="base"/>
            <a:endParaRPr lang="ru-RU" sz="2000" b="1" dirty="0" smtClean="0"/>
          </a:p>
          <a:p>
            <a:pPr algn="ctr" fontAlgn="base"/>
            <a:endParaRPr lang="ru-RU" sz="2000" b="1" dirty="0" smtClean="0"/>
          </a:p>
          <a:p>
            <a:endParaRPr lang="ru-RU" sz="2000" dirty="0" smtClean="0"/>
          </a:p>
          <a:p>
            <a:endParaRPr lang="ru-RU" sz="2000" dirty="0" smtClean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362200"/>
            <a:ext cx="1047750" cy="1171575"/>
          </a:xfrm>
          <a:prstGeom prst="rect">
            <a:avLst/>
          </a:prstGeom>
          <a:noFill/>
        </p:spPr>
      </p:pic>
      <p:pic>
        <p:nvPicPr>
          <p:cNvPr id="14" name="Picture 2" descr="C:\Users\Rongina_SE\Downloads\5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191000"/>
            <a:ext cx="2247900" cy="2247900"/>
          </a:xfrm>
          <a:prstGeom prst="rect">
            <a:avLst/>
          </a:prstGeom>
          <a:noFill/>
        </p:spPr>
      </p:pic>
      <p:pic>
        <p:nvPicPr>
          <p:cNvPr id="16" name="Picture 2" descr="C:\Users\Rongina_SE\Downloads\5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4191000"/>
            <a:ext cx="2247900" cy="2247900"/>
          </a:xfrm>
          <a:prstGeom prst="rect">
            <a:avLst/>
          </a:prstGeom>
          <a:noFill/>
        </p:spPr>
      </p:pic>
      <p:pic>
        <p:nvPicPr>
          <p:cNvPr id="13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2438400"/>
            <a:ext cx="2324100" cy="1110403"/>
          </a:xfrm>
          <a:prstGeom prst="rect">
            <a:avLst/>
          </a:prstGeom>
          <a:noFill/>
        </p:spPr>
      </p:pic>
      <p:pic>
        <p:nvPicPr>
          <p:cNvPr id="19" name="Picture 7" descr="http://magnitiza.ru/wp-content/uploads/2014/09/animaciya_2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400" y="5029200"/>
            <a:ext cx="1700601" cy="1272449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7912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674489"/>
            <a:ext cx="76962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u="sng" dirty="0" smtClean="0"/>
              <a:t>Работа с ИПРА:</a:t>
            </a:r>
          </a:p>
          <a:p>
            <a:r>
              <a:rPr lang="ru-RU" dirty="0" smtClean="0"/>
              <a:t>В 2018 году продолжилась работа по «</a:t>
            </a:r>
            <a:r>
              <a:rPr lang="ru-RU" dirty="0" err="1" smtClean="0"/>
              <a:t>пилотному</a:t>
            </a:r>
            <a:r>
              <a:rPr lang="ru-RU" dirty="0" smtClean="0"/>
              <a:t> проекту» по качественной реализации мероприятий ИПРА инвалида в г. Каменске – Уральском и Каменском районе.</a:t>
            </a:r>
          </a:p>
          <a:p>
            <a:pPr lvl="0"/>
            <a:r>
              <a:rPr lang="ru-RU" dirty="0" smtClean="0"/>
              <a:t>19.03.2018г – Обучение участковых специалистов города заполнению документации по реализации ИПРА инвалида.</a:t>
            </a:r>
          </a:p>
          <a:p>
            <a:pPr lvl="0"/>
            <a:r>
              <a:rPr lang="ru-RU" dirty="0" smtClean="0"/>
              <a:t>20.03.2018 - Обучение участковых специалистов района заполнению документации по реализации ИПРА инвалида.</a:t>
            </a:r>
          </a:p>
          <a:p>
            <a:pPr lvl="0"/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dirty="0" smtClean="0"/>
              <a:t>Поступило  ИПРА в консультативное  отделение – </a:t>
            </a:r>
            <a:r>
              <a:rPr lang="ru-RU" b="1" dirty="0" smtClean="0"/>
              <a:t>1 567</a:t>
            </a:r>
          </a:p>
          <a:p>
            <a:pPr algn="ctr"/>
            <a:r>
              <a:rPr lang="ru-RU" dirty="0" smtClean="0"/>
              <a:t>Количество отчетов ИПРА, отправленных в УСП -- </a:t>
            </a:r>
            <a:r>
              <a:rPr lang="ru-RU" b="1" dirty="0" smtClean="0"/>
              <a:t>2 174</a:t>
            </a:r>
          </a:p>
          <a:p>
            <a:pPr algn="ctr"/>
            <a:r>
              <a:rPr lang="ru-RU" dirty="0" smtClean="0"/>
              <a:t>Количество ИПРА с окончанием срока в 2018 году - </a:t>
            </a:r>
            <a:r>
              <a:rPr lang="ru-RU" b="1" dirty="0" smtClean="0"/>
              <a:t>872</a:t>
            </a:r>
            <a:endParaRPr lang="ru-RU" dirty="0" smtClean="0"/>
          </a:p>
          <a:p>
            <a:endParaRPr lang="ru-RU" b="1" u="sng" dirty="0" smtClean="0"/>
          </a:p>
          <a:p>
            <a:endParaRPr lang="ru-RU" dirty="0"/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5562600"/>
            <a:ext cx="1047750" cy="1171575"/>
          </a:xfrm>
          <a:prstGeom prst="rect">
            <a:avLst/>
          </a:prstGeom>
          <a:noFill/>
        </p:spPr>
      </p:pic>
      <p:pic>
        <p:nvPicPr>
          <p:cNvPr id="6147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5867400"/>
            <a:ext cx="609600" cy="609600"/>
          </a:xfrm>
          <a:prstGeom prst="rect">
            <a:avLst/>
          </a:prstGeom>
          <a:noFill/>
        </p:spPr>
      </p:pic>
      <p:pic>
        <p:nvPicPr>
          <p:cNvPr id="16" name="Рисунок 15"/>
          <p:cNvPicPr/>
          <p:nvPr/>
        </p:nvPicPr>
        <p:blipFill>
          <a:blip r:embed="rId5" cstate="print"/>
          <a:srcRect l="6720" t="2986" r="6766" b="8913"/>
          <a:stretch>
            <a:fillRect/>
          </a:stretch>
        </p:blipFill>
        <p:spPr bwMode="auto">
          <a:xfrm>
            <a:off x="1143000" y="3124200"/>
            <a:ext cx="2933065" cy="16764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8" name="Рисунок 17"/>
          <p:cNvPicPr/>
          <p:nvPr/>
        </p:nvPicPr>
        <p:blipFill>
          <a:blip r:embed="rId6" cstate="print"/>
          <a:srcRect l="6720" t="2986" r="6766" b="10405"/>
          <a:stretch>
            <a:fillRect/>
          </a:stretch>
        </p:blipFill>
        <p:spPr bwMode="auto">
          <a:xfrm>
            <a:off x="5181600" y="3124200"/>
            <a:ext cx="2981325" cy="16764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9" name="Picture 2" descr="C:\Users\Rongina_SE\Downloads\0_56951_19e41891_XL.jpg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0" y="3657600"/>
            <a:ext cx="1143000" cy="1428750"/>
          </a:xfrm>
          <a:prstGeom prst="rect">
            <a:avLst/>
          </a:prstGeom>
          <a:noFill/>
        </p:spPr>
      </p:pic>
      <p:pic>
        <p:nvPicPr>
          <p:cNvPr id="20" name="Picture 2" descr="C:\Users\Rongina_SE\Downloads\0_56951_19e41891_XL.jpg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67600" y="3581400"/>
            <a:ext cx="1143000" cy="1428750"/>
          </a:xfrm>
          <a:prstGeom prst="rect">
            <a:avLst/>
          </a:prstGeom>
          <a:noFill/>
        </p:spPr>
      </p:pic>
      <p:pic>
        <p:nvPicPr>
          <p:cNvPr id="21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5867400"/>
            <a:ext cx="609600" cy="609600"/>
          </a:xfrm>
          <a:prstGeom prst="rect">
            <a:avLst/>
          </a:prstGeom>
          <a:noFill/>
        </p:spPr>
      </p:pic>
      <p:pic>
        <p:nvPicPr>
          <p:cNvPr id="22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1000" y="3581400"/>
            <a:ext cx="885825" cy="849852"/>
          </a:xfrm>
          <a:prstGeom prst="rect">
            <a:avLst/>
          </a:prstGeom>
          <a:noFill/>
        </p:spPr>
      </p:pic>
      <p:pic>
        <p:nvPicPr>
          <p:cNvPr id="23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5867400"/>
            <a:ext cx="609600" cy="609600"/>
          </a:xfrm>
          <a:prstGeom prst="rect">
            <a:avLst/>
          </a:prstGeom>
          <a:noFill/>
        </p:spPr>
      </p:pic>
      <p:pic>
        <p:nvPicPr>
          <p:cNvPr id="24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5867400"/>
            <a:ext cx="60960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5486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62000" y="965946"/>
            <a:ext cx="76962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 2018 году специалистами по социальной работе консультативного отделения заключены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Соглашения о взаимодействии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и сотрудничестве со следующими общественными организациями: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Совет ветеранов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УАЗа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, председатель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Колмыков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С.П.;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Совет ветеранов УПКБ «Деталь», председатель Черемных Н.П.;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Совет ветеранов ПО «Октябрь», председатель Ковригина В.Г.;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ОООИ «Всероссийское общество глухих», председатель Капустина К.М.;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Городское общество пчеловодов, председатель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Антонцева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А.Ф.;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КУГОО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Дарина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», председатель Мезенцева Л.Г.;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Красногорский совет ветеранов, председатель Грязных Л.Г.;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СООООО «Всероссийское общество слепых», председатель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Лагунова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Т.Т.;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Совет ветеранов КЦСОН, председатель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Киричек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В.М.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Совет ветеранов завода «Исеть».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Со всеми общественными организациями составлены Планы совместной работы на 2018 год, подписанные руководителем Центра и председателями общественных организаций.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334000"/>
            <a:ext cx="1047750" cy="1171575"/>
          </a:xfrm>
          <a:prstGeom prst="rect">
            <a:avLst/>
          </a:prstGeom>
          <a:noFill/>
        </p:spPr>
      </p:pic>
      <p:pic>
        <p:nvPicPr>
          <p:cNvPr id="6146" name="Picture 2" descr="C:\Users\Rongina_SE\Downloads\0_56951_19e41891_XL.jpg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1143000"/>
            <a:ext cx="1143000" cy="1428750"/>
          </a:xfrm>
          <a:prstGeom prst="rect">
            <a:avLst/>
          </a:prstGeom>
          <a:noFill/>
        </p:spPr>
      </p:pic>
      <p:pic>
        <p:nvPicPr>
          <p:cNvPr id="6147" name="Picture 3" descr="C:\Users\Rongina_SE\Downloads\4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4800" y="5715000"/>
            <a:ext cx="609600" cy="609600"/>
          </a:xfrm>
          <a:prstGeom prst="rect">
            <a:avLst/>
          </a:prstGeom>
          <a:noFill/>
        </p:spPr>
      </p:pic>
      <p:pic>
        <p:nvPicPr>
          <p:cNvPr id="14" name="Picture 1" descr="C:\Users\Rongina_SE\Downloads\баба,дед\25959603-векторные-иллюстрации-старший-пара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24600" y="5181600"/>
            <a:ext cx="1721513" cy="1400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53340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2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2286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6019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6019800"/>
            <a:ext cx="533400" cy="59643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5800" y="609600"/>
            <a:ext cx="7696200" cy="7785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b="1" dirty="0" smtClean="0"/>
          </a:p>
          <a:p>
            <a:pPr algn="ctr"/>
            <a:r>
              <a:rPr lang="ru-RU" sz="2000" b="1" dirty="0" smtClean="0"/>
              <a:t>Мероприятия консультативного отделения</a:t>
            </a:r>
          </a:p>
          <a:p>
            <a:pPr algn="ctr"/>
            <a:r>
              <a:rPr lang="ru-RU" sz="2000" dirty="0" smtClean="0"/>
              <a:t> </a:t>
            </a:r>
          </a:p>
          <a:p>
            <a:r>
              <a:rPr lang="ru-RU" sz="1600" dirty="0" smtClean="0"/>
              <a:t>26.01.2018. Выход в </a:t>
            </a:r>
            <a:r>
              <a:rPr lang="ru-RU" sz="1600" b="1" dirty="0" smtClean="0"/>
              <a:t>Совет ветеранов </a:t>
            </a:r>
            <a:r>
              <a:rPr lang="ru-RU" sz="1600" b="1" dirty="0" err="1" smtClean="0"/>
              <a:t>КУМЗа</a:t>
            </a:r>
            <a:r>
              <a:rPr lang="ru-RU" sz="1600" b="1" dirty="0" smtClean="0"/>
              <a:t> </a:t>
            </a:r>
            <a:r>
              <a:rPr lang="ru-RU" sz="1600" dirty="0" smtClean="0"/>
              <a:t>в ДК «Металлург»</a:t>
            </a:r>
          </a:p>
          <a:p>
            <a:r>
              <a:rPr lang="ru-RU" sz="1600" dirty="0" smtClean="0"/>
              <a:t> с целью консультирования и информирования населения об</a:t>
            </a:r>
          </a:p>
          <a:p>
            <a:r>
              <a:rPr lang="ru-RU" sz="1600" dirty="0" smtClean="0"/>
              <a:t> услугах Центра, с концертной программой ансамбля «Надежда»</a:t>
            </a:r>
          </a:p>
          <a:p>
            <a:endParaRPr lang="ru-RU" sz="1600" dirty="0" smtClean="0"/>
          </a:p>
          <a:p>
            <a:r>
              <a:rPr lang="ru-RU" sz="1600" dirty="0" smtClean="0"/>
              <a:t>31.01.2018.  </a:t>
            </a:r>
            <a:r>
              <a:rPr lang="ru-RU" sz="1600" b="1" dirty="0" smtClean="0"/>
              <a:t>Юбилей КЦСОН г.Каменска-Уральского</a:t>
            </a:r>
            <a:r>
              <a:rPr lang="ru-RU" sz="1600" dirty="0" smtClean="0"/>
              <a:t> Участие в</a:t>
            </a:r>
          </a:p>
          <a:p>
            <a:r>
              <a:rPr lang="ru-RU" sz="1600" dirty="0" smtClean="0"/>
              <a:t> концертной программе празднования юбилея </a:t>
            </a:r>
          </a:p>
          <a:p>
            <a:endParaRPr lang="ru-RU" sz="1600" dirty="0" smtClean="0"/>
          </a:p>
          <a:p>
            <a:r>
              <a:rPr lang="ru-RU" sz="1600" dirty="0" smtClean="0"/>
              <a:t>01.02.2018.  Выход в </a:t>
            </a:r>
            <a:r>
              <a:rPr lang="ru-RU" sz="1600" b="1" dirty="0" smtClean="0"/>
              <a:t>Совет ветеранов </a:t>
            </a:r>
            <a:r>
              <a:rPr lang="ru-RU" sz="1600" b="1" dirty="0" err="1" smtClean="0"/>
              <a:t>УАЗа</a:t>
            </a:r>
            <a:r>
              <a:rPr lang="ru-RU" sz="1600" b="1" dirty="0" smtClean="0"/>
              <a:t> </a:t>
            </a:r>
            <a:r>
              <a:rPr lang="ru-RU" sz="1600" dirty="0" smtClean="0"/>
              <a:t>в КУПК с целью</a:t>
            </a:r>
          </a:p>
          <a:p>
            <a:r>
              <a:rPr lang="ru-RU" sz="1600" dirty="0" smtClean="0"/>
              <a:t>консультирования и информирования населения об услугах Центра</a:t>
            </a:r>
          </a:p>
          <a:p>
            <a:r>
              <a:rPr lang="ru-RU" sz="1600" dirty="0" smtClean="0"/>
              <a:t>с концертной программой ансамбля «Надежда»</a:t>
            </a:r>
          </a:p>
          <a:p>
            <a:endParaRPr lang="ru-RU" sz="1600" dirty="0" smtClean="0"/>
          </a:p>
          <a:p>
            <a:r>
              <a:rPr lang="ru-RU" sz="1600" dirty="0" smtClean="0"/>
              <a:t>15.02.2018. </a:t>
            </a:r>
            <a:r>
              <a:rPr lang="ru-RU" sz="1600" b="1" dirty="0" smtClean="0"/>
              <a:t>Автобус Надежды </a:t>
            </a:r>
            <a:r>
              <a:rPr lang="ru-RU" sz="1600" dirty="0" smtClean="0"/>
              <a:t>в село </a:t>
            </a:r>
            <a:r>
              <a:rPr lang="ru-RU" sz="1600" dirty="0" err="1" smtClean="0"/>
              <a:t>Рыбниковское</a:t>
            </a:r>
            <a:r>
              <a:rPr lang="ru-RU" sz="1600" dirty="0" smtClean="0"/>
              <a:t>. Выступление</a:t>
            </a:r>
          </a:p>
          <a:p>
            <a:r>
              <a:rPr lang="ru-RU" sz="1600" dirty="0" smtClean="0"/>
              <a:t> ансамбля «Надежда» с концертной программой</a:t>
            </a:r>
          </a:p>
          <a:p>
            <a:endParaRPr lang="ru-RU" sz="1600" dirty="0" smtClean="0"/>
          </a:p>
          <a:p>
            <a:r>
              <a:rPr lang="ru-RU" sz="1600" dirty="0" smtClean="0"/>
              <a:t>15.02.2018. Праздничное мероприятие  с участием ансамбля </a:t>
            </a:r>
          </a:p>
          <a:p>
            <a:r>
              <a:rPr lang="ru-RU" sz="1600" dirty="0" smtClean="0"/>
              <a:t>«Вишенка» с концертной программой, посвященной </a:t>
            </a:r>
            <a:r>
              <a:rPr lang="ru-RU" sz="1600" b="1" dirty="0" smtClean="0"/>
              <a:t>Дню </a:t>
            </a:r>
          </a:p>
          <a:p>
            <a:r>
              <a:rPr lang="ru-RU" sz="1600" b="1" dirty="0" smtClean="0"/>
              <a:t>Защитника Отечества</a:t>
            </a:r>
            <a:r>
              <a:rPr lang="ru-RU" sz="1600" dirty="0" smtClean="0"/>
              <a:t>. Чаепитие с гостями мероприятия.</a:t>
            </a:r>
          </a:p>
          <a:p>
            <a:endParaRPr lang="ru-RU" sz="1600" dirty="0" smtClean="0"/>
          </a:p>
          <a:p>
            <a:pPr lvl="0"/>
            <a:endParaRPr lang="ru-RU" sz="2000" dirty="0" smtClean="0"/>
          </a:p>
          <a:p>
            <a:pPr lvl="0"/>
            <a:endParaRPr lang="ru-RU" sz="2000" dirty="0" smtClean="0"/>
          </a:p>
          <a:p>
            <a:pPr lvl="0" indent="449263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3" name="AutoShape 7" descr="https://r.mtdata.ru/r320x200/u24/photo9F4C/20544354927-0/original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Рисунок 17" descr="\\server4\Documents\Консультативное отд. - Андреева Т.И\Паюсова Т.В\ФОТО\Кумз 26января 2018\20180126_10093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l="17155" t="22703" r="403" b="-134"/>
          <a:stretch/>
        </p:blipFill>
        <p:spPr bwMode="auto">
          <a:xfrm>
            <a:off x="6629400" y="1600200"/>
            <a:ext cx="1752600" cy="106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pic>
        <p:nvPicPr>
          <p:cNvPr id="20" name="Рисунок 19" descr="C:\Users\Vorobyeva_EV\Desktop\ВСЕ ФОТО И ВИДЕО\ФОТО ЮБИЛЕЙ ЦЕНТРА 31.01.2018\IMG_233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2819400"/>
            <a:ext cx="1752600" cy="1219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Рисунок 21" descr="\\server4\Documents\Консультативное отд. - Андреева Т.И\Воробьева Е.В\imagecxvxcvxc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29400" y="4191000"/>
            <a:ext cx="1724025" cy="99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Рисунок 22" descr="\\server4\Documents\Консультативное отд. - Андреева Т.И\Воробьева Е.В\IMG_269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29400" y="5334000"/>
            <a:ext cx="1730478" cy="106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43134" y="5105400"/>
            <a:ext cx="514865" cy="381000"/>
          </a:xfrm>
          <a:prstGeom prst="rect">
            <a:avLst/>
          </a:prstGeom>
          <a:noFill/>
        </p:spPr>
      </p:pic>
      <p:pic>
        <p:nvPicPr>
          <p:cNvPr id="25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77000" y="2514600"/>
            <a:ext cx="514865" cy="381000"/>
          </a:xfrm>
          <a:prstGeom prst="rect">
            <a:avLst/>
          </a:prstGeom>
          <a:noFill/>
        </p:spPr>
      </p:pic>
      <p:pic>
        <p:nvPicPr>
          <p:cNvPr id="26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15200" y="914400"/>
            <a:ext cx="617838" cy="457200"/>
          </a:xfrm>
          <a:prstGeom prst="rect">
            <a:avLst/>
          </a:prstGeom>
          <a:noFill/>
        </p:spPr>
      </p:pic>
      <p:pic>
        <p:nvPicPr>
          <p:cNvPr id="29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43001" y="914400"/>
            <a:ext cx="617838" cy="457200"/>
          </a:xfrm>
          <a:prstGeom prst="rect">
            <a:avLst/>
          </a:prstGeom>
          <a:noFill/>
        </p:spPr>
      </p:pic>
      <p:pic>
        <p:nvPicPr>
          <p:cNvPr id="32" name="Picture 16" descr="http://mdou9-nov.ucoz.ru/foto/skripichnyj_kljuch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133600"/>
            <a:ext cx="344557" cy="914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http://vamotkrytka.ru/_ph/156/2/36264863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153400" y="4800600"/>
            <a:ext cx="569396" cy="1066800"/>
          </a:xfrm>
          <a:prstGeom prst="rect">
            <a:avLst/>
          </a:prstGeom>
          <a:noFill/>
        </p:spPr>
      </p:pic>
      <p:pic>
        <p:nvPicPr>
          <p:cNvPr id="34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76400" y="5791200"/>
            <a:ext cx="2166430" cy="645320"/>
          </a:xfrm>
          <a:prstGeom prst="rect">
            <a:avLst/>
          </a:prstGeom>
          <a:noFill/>
        </p:spPr>
      </p:pic>
      <p:pic>
        <p:nvPicPr>
          <p:cNvPr id="35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67200" y="5791200"/>
            <a:ext cx="2242630" cy="66801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2286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152400"/>
            <a:ext cx="609600" cy="8667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5800" y="609600"/>
            <a:ext cx="76962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b="1" dirty="0" smtClean="0"/>
          </a:p>
          <a:p>
            <a:pPr algn="ctr"/>
            <a:r>
              <a:rPr lang="ru-RU" sz="2000" b="1" dirty="0" smtClean="0"/>
              <a:t>Мероприятия консультативного отделения</a:t>
            </a:r>
          </a:p>
          <a:p>
            <a:pPr algn="ctr"/>
            <a:r>
              <a:rPr lang="ru-RU" sz="2000" dirty="0" smtClean="0"/>
              <a:t> </a:t>
            </a:r>
          </a:p>
          <a:p>
            <a:r>
              <a:rPr lang="ru-RU" sz="1600" dirty="0" smtClean="0"/>
              <a:t>19.02.2018 Отборочный тур в ДК «Современник». Участие </a:t>
            </a:r>
          </a:p>
          <a:p>
            <a:r>
              <a:rPr lang="ru-RU" sz="1600" dirty="0" smtClean="0"/>
              <a:t>Приняли ансамбли «Надежда», «Вишенка». </a:t>
            </a:r>
          </a:p>
          <a:p>
            <a:r>
              <a:rPr lang="ru-RU" sz="1600" dirty="0" smtClean="0"/>
              <a:t>23.02.2018.  Участие в фестивале-конкурсе «Солдатская песня» </a:t>
            </a:r>
          </a:p>
          <a:p>
            <a:r>
              <a:rPr lang="ru-RU" sz="1600" dirty="0" smtClean="0"/>
              <a:t>ансамбля «Вишенка». Исполнение песни «Гармошка русская»</a:t>
            </a:r>
          </a:p>
          <a:p>
            <a:endParaRPr lang="ru-RU" sz="1600" dirty="0" smtClean="0"/>
          </a:p>
          <a:p>
            <a:r>
              <a:rPr lang="ru-RU" sz="1600" dirty="0" smtClean="0"/>
              <a:t>16.03.2018. Выступление ансамбля «Вишенка» с концертной</a:t>
            </a:r>
          </a:p>
          <a:p>
            <a:r>
              <a:rPr lang="ru-RU" sz="1600" dirty="0" smtClean="0"/>
              <a:t> программой в ОДП КЦСОН</a:t>
            </a:r>
          </a:p>
          <a:p>
            <a:r>
              <a:rPr lang="ru-RU" sz="1600" dirty="0" smtClean="0"/>
              <a:t>30.03.2018.  Выход в Совет ветеранов </a:t>
            </a:r>
            <a:r>
              <a:rPr lang="ru-RU" sz="1600" dirty="0" err="1" smtClean="0"/>
              <a:t>КУМЗа</a:t>
            </a:r>
            <a:r>
              <a:rPr lang="ru-RU" sz="1600" dirty="0" smtClean="0"/>
              <a:t> с целью </a:t>
            </a:r>
          </a:p>
          <a:p>
            <a:r>
              <a:rPr lang="ru-RU" sz="1600" dirty="0" err="1" smtClean="0"/>
              <a:t>консульирования</a:t>
            </a:r>
            <a:r>
              <a:rPr lang="ru-RU" sz="1600" dirty="0" smtClean="0"/>
              <a:t> и информирования об услугах Центра. </a:t>
            </a:r>
          </a:p>
          <a:p>
            <a:r>
              <a:rPr lang="ru-RU" sz="1600" dirty="0" smtClean="0"/>
              <a:t>Выступление ансамбля «Вишенка» с концертной программой</a:t>
            </a:r>
          </a:p>
          <a:p>
            <a:endParaRPr lang="ru-RU" sz="1600" dirty="0" smtClean="0"/>
          </a:p>
          <a:p>
            <a:r>
              <a:rPr lang="ru-RU" sz="1600" dirty="0" smtClean="0"/>
              <a:t>31.03.2018. Выход в отделение ВОГ - специалист Воробьева Е.В.</a:t>
            </a:r>
          </a:p>
          <a:p>
            <a:r>
              <a:rPr lang="ru-RU" sz="1600" dirty="0" smtClean="0"/>
              <a:t>приняла участие в концертной программе «Вечер портретов»,</a:t>
            </a:r>
          </a:p>
          <a:p>
            <a:r>
              <a:rPr lang="ru-RU" sz="1600" dirty="0" smtClean="0"/>
              <a:t> Занятия по изучению русского жестового языка с руководителем</a:t>
            </a:r>
          </a:p>
          <a:p>
            <a:r>
              <a:rPr lang="ru-RU" sz="1600" dirty="0" smtClean="0"/>
              <a:t> местного отделения ВОГ Капустиной К.М. Работа над жестовым</a:t>
            </a:r>
          </a:p>
          <a:p>
            <a:r>
              <a:rPr lang="ru-RU" sz="1600" dirty="0" smtClean="0"/>
              <a:t> пением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3" name="AutoShape 7" descr="https://r.mtdata.ru/r320x200/u24/photo9F4C/20544354927-0/original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5867400"/>
            <a:ext cx="838200" cy="620268"/>
          </a:xfrm>
          <a:prstGeom prst="rect">
            <a:avLst/>
          </a:prstGeom>
          <a:noFill/>
        </p:spPr>
      </p:pic>
      <p:pic>
        <p:nvPicPr>
          <p:cNvPr id="27" name="Рисунок 26" descr="\\server4\Documents\Консультативное отд. - Андреева Т.И\Воробьева Е.В\image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4600" y="1371600"/>
            <a:ext cx="2133600" cy="1295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1295400"/>
            <a:ext cx="617838" cy="457200"/>
          </a:xfrm>
          <a:prstGeom prst="rect">
            <a:avLst/>
          </a:prstGeom>
          <a:noFill/>
        </p:spPr>
      </p:pic>
      <p:pic>
        <p:nvPicPr>
          <p:cNvPr id="29" name="Рисунок 28" descr="C:\Users\Payusova_TV\Desktop\dfgdfg.jpg"/>
          <p:cNvPicPr/>
          <p:nvPr/>
        </p:nvPicPr>
        <p:blipFill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743200"/>
            <a:ext cx="2177276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" name="Рисунок 29" descr="C:\Users\Vorobyeva_EV\Desktop\ВСЕ ФОТО И ВИДЕО\ФОТО юбилей ЛЕНА МАРИНА 31.01.2018\DSC_001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5257800"/>
            <a:ext cx="1447800" cy="1295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" name="Рисунок 30" descr="C:\Users\Vorobyeva_EV\Desktop\ВСЕ ФОТО И ВИДЕО\ФОТО юбилей ЛЕНА МАРИНА 31.01.2018\DSC_0075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6972299" y="4381501"/>
            <a:ext cx="1828800" cy="12953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Picture 8" descr="http://kartinki-vernisazh.ru/_ph/32/2/746101174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114800"/>
            <a:ext cx="947539" cy="9475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http://fs5.directupload.net/images/151106/dfdngh3z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105400"/>
            <a:ext cx="4191000" cy="152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58674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6019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228600"/>
            <a:ext cx="609600" cy="8667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762000"/>
            <a:ext cx="60198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Мероприятия консультативного отделения</a:t>
            </a:r>
            <a:endParaRPr lang="ru-RU" sz="2000" dirty="0" smtClean="0"/>
          </a:p>
          <a:p>
            <a:r>
              <a:rPr lang="ru-RU" sz="1600" dirty="0" smtClean="0"/>
              <a:t>21.02.2018г. Выход в </a:t>
            </a:r>
            <a:r>
              <a:rPr lang="ru-RU" sz="1600" b="1" dirty="0" smtClean="0"/>
              <a:t>Совет ветеранов Красногорского </a:t>
            </a:r>
            <a:r>
              <a:rPr lang="ru-RU" sz="1600" dirty="0" smtClean="0"/>
              <a:t>р-на с </a:t>
            </a:r>
          </a:p>
          <a:p>
            <a:r>
              <a:rPr lang="ru-RU" sz="1600" dirty="0" smtClean="0"/>
              <a:t>Информированием об услугах Центра</a:t>
            </a:r>
          </a:p>
          <a:p>
            <a:r>
              <a:rPr lang="ru-RU" sz="1600" dirty="0" smtClean="0"/>
              <a:t>28.03.2018г. Выход в </a:t>
            </a:r>
            <a:r>
              <a:rPr lang="ru-RU" sz="1600" b="1" dirty="0" smtClean="0"/>
              <a:t>Совет ветеранов К</a:t>
            </a:r>
            <a:r>
              <a:rPr lang="ru-RU" sz="1600" dirty="0" smtClean="0"/>
              <a:t>расногорского р-на с</a:t>
            </a:r>
          </a:p>
          <a:p>
            <a:r>
              <a:rPr lang="ru-RU" sz="1600" dirty="0" smtClean="0"/>
              <a:t> информированием об услугах Центра, с подробной информацией </a:t>
            </a:r>
          </a:p>
          <a:p>
            <a:r>
              <a:rPr lang="ru-RU" sz="1600" dirty="0" smtClean="0"/>
              <a:t>о работе ОДП</a:t>
            </a:r>
          </a:p>
          <a:p>
            <a:endParaRPr lang="ru-RU" sz="1600" dirty="0" smtClean="0"/>
          </a:p>
          <a:p>
            <a:r>
              <a:rPr lang="ru-RU" sz="1600" dirty="0" smtClean="0"/>
              <a:t>28.03.2018  Участие в </a:t>
            </a:r>
            <a:r>
              <a:rPr lang="ru-RU" sz="1600" b="1" dirty="0" smtClean="0"/>
              <a:t>туристическом слете Южного Управленческого </a:t>
            </a:r>
          </a:p>
          <a:p>
            <a:r>
              <a:rPr lang="ru-RU" sz="1600" dirty="0" smtClean="0"/>
              <a:t>округа на базе отдыха «Бережок» в </a:t>
            </a:r>
            <a:r>
              <a:rPr lang="ru-RU" sz="1600" dirty="0" err="1" smtClean="0"/>
              <a:t>Сухоложском</a:t>
            </a:r>
            <a:r>
              <a:rPr lang="ru-RU" sz="1600" dirty="0" smtClean="0"/>
              <a:t> районе. Команда </a:t>
            </a:r>
          </a:p>
          <a:p>
            <a:r>
              <a:rPr lang="ru-RU" sz="1600" dirty="0" smtClean="0"/>
              <a:t>получила грамоту и кубок в номинации «Самые дружные»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05.04.2018 года выступление  </a:t>
            </a:r>
            <a:r>
              <a:rPr lang="ru-RU" sz="1600" b="1" dirty="0" smtClean="0"/>
              <a:t>в ОДП</a:t>
            </a:r>
            <a:r>
              <a:rPr lang="ru-RU" sz="1600" dirty="0" smtClean="0"/>
              <a:t> ансамбля «Надежда»</a:t>
            </a:r>
            <a:endParaRPr lang="ru-RU" sz="1600" b="1" dirty="0" smtClean="0"/>
          </a:p>
          <a:p>
            <a:r>
              <a:rPr lang="ru-RU" sz="1600" dirty="0" smtClean="0"/>
              <a:t>с концертной программой </a:t>
            </a:r>
          </a:p>
          <a:p>
            <a:r>
              <a:rPr lang="ru-RU" sz="1600" dirty="0" smtClean="0"/>
              <a:t>10.04.2018 года выступление  </a:t>
            </a:r>
            <a:r>
              <a:rPr lang="ru-RU" sz="1600" b="1" dirty="0" smtClean="0"/>
              <a:t>в ОДП</a:t>
            </a:r>
            <a:r>
              <a:rPr lang="ru-RU" sz="1600" dirty="0" smtClean="0"/>
              <a:t> ансамбля «Вишенка»</a:t>
            </a:r>
            <a:endParaRPr lang="ru-RU" sz="1600" b="1" dirty="0" smtClean="0"/>
          </a:p>
          <a:p>
            <a:r>
              <a:rPr lang="ru-RU" sz="1600" dirty="0" smtClean="0"/>
              <a:t>с концертной программой </a:t>
            </a:r>
          </a:p>
          <a:p>
            <a:r>
              <a:rPr lang="ru-RU" sz="1600" dirty="0" smtClean="0"/>
              <a:t>12.04.2018 года Выступление </a:t>
            </a:r>
            <a:r>
              <a:rPr lang="ru-RU" sz="1600" b="1" dirty="0" smtClean="0"/>
              <a:t>в ВОС </a:t>
            </a:r>
            <a:r>
              <a:rPr lang="ru-RU" sz="1600" dirty="0" smtClean="0"/>
              <a:t>ансамбля «Надежда» </a:t>
            </a:r>
          </a:p>
          <a:p>
            <a:r>
              <a:rPr lang="ru-RU" sz="1600" dirty="0" smtClean="0"/>
              <a:t>с концертной программой</a:t>
            </a:r>
          </a:p>
          <a:p>
            <a:r>
              <a:rPr lang="ru-RU" sz="1600" dirty="0" smtClean="0"/>
              <a:t>18.04.2018года  встреча с </a:t>
            </a:r>
            <a:r>
              <a:rPr lang="ru-RU" sz="1600" b="1" dirty="0" smtClean="0"/>
              <a:t>советом ветеранов </a:t>
            </a:r>
            <a:r>
              <a:rPr lang="ru-RU" sz="1600" dirty="0" smtClean="0"/>
              <a:t>Красногорского р-на </a:t>
            </a:r>
          </a:p>
          <a:p>
            <a:r>
              <a:rPr lang="ru-RU" sz="1600" dirty="0" smtClean="0"/>
              <a:t>для информирования об услугах Центра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 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3" name="AutoShape 7" descr="https://r.mtdata.ru/r320x200/u24/photo9F4C/20544354927-0/original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" name="Рисунок 20" descr="G:\АРХИВ\ВСЕ ФОТО И ВИДЕО\фото тур слет 2018 зима\IMG_280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2590800"/>
            <a:ext cx="1905000" cy="1143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Рисунок 21" descr="G:\АРХИВ\ВСЕ ФОТО И ВИДЕО\фото тур слет 2018 зима\IMG_273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5600" y="3733800"/>
            <a:ext cx="1906905" cy="1219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Picture 2" descr="http://www.playcast.ru/uploads/2017/01/05/21164610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657600"/>
            <a:ext cx="3972434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playcast.ru/uploads/2017/01/05/21164610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209800"/>
            <a:ext cx="3972434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 descr="P1140990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629400" y="990600"/>
            <a:ext cx="190500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Picture 16" descr="http://mdou9-nov.ucoz.ru/foto/skripichnyj_kljuch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114800"/>
            <a:ext cx="457200" cy="1143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6172200"/>
            <a:ext cx="495300" cy="495300"/>
          </a:xfrm>
          <a:prstGeom prst="rect">
            <a:avLst/>
          </a:prstGeom>
          <a:noFill/>
        </p:spPr>
      </p:pic>
      <p:pic>
        <p:nvPicPr>
          <p:cNvPr id="3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3429000"/>
            <a:ext cx="762000" cy="762000"/>
          </a:xfrm>
          <a:prstGeom prst="rect">
            <a:avLst/>
          </a:prstGeom>
          <a:noFill/>
        </p:spPr>
      </p:pic>
      <p:pic>
        <p:nvPicPr>
          <p:cNvPr id="32" name="Picture 2" descr="http://www.playcast.ru/uploads/2017/01/05/21164610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400" y="6096000"/>
            <a:ext cx="3972434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2338" name="Picture 2" descr="\\server4\Documents\КСОН\Консультативное - Андреева Т.И\Воробьева Е.В\воробьева фото вишенка\ВИШЕНКА\кумз вшенка 30.03\IMG_307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05600" y="4953000"/>
            <a:ext cx="1904704" cy="12681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22098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4572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57150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58674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228600"/>
            <a:ext cx="609600" cy="8667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5800" y="381000"/>
            <a:ext cx="7696200" cy="889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b="1" dirty="0" smtClean="0"/>
          </a:p>
          <a:p>
            <a:pPr algn="ctr"/>
            <a:r>
              <a:rPr lang="ru-RU" sz="2000" b="1" dirty="0" smtClean="0"/>
              <a:t>Мероприятия консультативного отделения</a:t>
            </a:r>
            <a:r>
              <a:rPr lang="ru-RU" sz="2000" dirty="0" smtClean="0"/>
              <a:t> </a:t>
            </a:r>
          </a:p>
          <a:p>
            <a:pPr algn="ctr"/>
            <a:endParaRPr lang="ru-RU" sz="2000" dirty="0" smtClean="0"/>
          </a:p>
          <a:p>
            <a:r>
              <a:rPr lang="ru-RU" sz="1600" b="1" dirty="0" smtClean="0"/>
              <a:t>25.04.2018 </a:t>
            </a:r>
            <a:r>
              <a:rPr lang="ru-RU" sz="1600" dirty="0" smtClean="0"/>
              <a:t>года участие в Координационном совете общественных организаций пенсионеров и инвалидов при главе города Каменска-Уральского. Администрация города, малый зал. Доклад и презентация </a:t>
            </a:r>
            <a:r>
              <a:rPr lang="ru-RU" sz="1600" b="1" dirty="0" smtClean="0"/>
              <a:t>«О Социальных и благотворительных акциях ко Дню Победы» </a:t>
            </a:r>
          </a:p>
          <a:p>
            <a:endParaRPr lang="ru-RU" sz="1600" b="1" dirty="0" smtClean="0"/>
          </a:p>
          <a:p>
            <a:r>
              <a:rPr lang="ru-RU" sz="1600" dirty="0" smtClean="0"/>
              <a:t>Выступления с концертной программой ансамбля </a:t>
            </a:r>
            <a:r>
              <a:rPr lang="ru-RU" sz="1600" b="1" dirty="0" smtClean="0"/>
              <a:t>«Вишенка»:</a:t>
            </a:r>
          </a:p>
          <a:p>
            <a:r>
              <a:rPr lang="ru-RU" sz="1600" b="1" dirty="0" smtClean="0"/>
              <a:t>26 апреля</a:t>
            </a:r>
            <a:r>
              <a:rPr lang="ru-RU" sz="1600" dirty="0" smtClean="0"/>
              <a:t> на мероприятии «Автобус Надежды» в с. </a:t>
            </a:r>
            <a:r>
              <a:rPr lang="ru-RU" sz="1600" dirty="0" err="1" smtClean="0"/>
              <a:t>Сипавское</a:t>
            </a:r>
            <a:endParaRPr lang="ru-RU" sz="1600" dirty="0" smtClean="0"/>
          </a:p>
          <a:p>
            <a:r>
              <a:rPr lang="ru-RU" sz="1600" b="1" dirty="0" smtClean="0"/>
              <a:t>3 мая </a:t>
            </a:r>
            <a:r>
              <a:rPr lang="ru-RU" sz="1600" dirty="0" smtClean="0"/>
              <a:t>в Совете Ветеранов </a:t>
            </a:r>
            <a:r>
              <a:rPr lang="ru-RU" sz="1600" dirty="0" err="1" smtClean="0"/>
              <a:t>УАЗа</a:t>
            </a:r>
            <a:endParaRPr lang="ru-RU" sz="1600" dirty="0" smtClean="0"/>
          </a:p>
          <a:p>
            <a:r>
              <a:rPr lang="ru-RU" sz="1600" b="1" dirty="0" smtClean="0"/>
              <a:t>4 мая </a:t>
            </a:r>
            <a:r>
              <a:rPr lang="ru-RU" sz="1600" dirty="0" smtClean="0"/>
              <a:t> в </a:t>
            </a:r>
            <a:r>
              <a:rPr lang="ru-RU" sz="1600" dirty="0" err="1" smtClean="0"/>
              <a:t>Психо-невралогическом</a:t>
            </a:r>
            <a:r>
              <a:rPr lang="ru-RU" sz="1600" dirty="0" smtClean="0"/>
              <a:t> Интернате </a:t>
            </a:r>
          </a:p>
          <a:p>
            <a:endParaRPr lang="ru-RU" sz="1600" dirty="0" smtClean="0"/>
          </a:p>
          <a:p>
            <a:r>
              <a:rPr lang="ru-RU" sz="1600" dirty="0" smtClean="0"/>
              <a:t>Выступления с концертной программой ансамбля </a:t>
            </a:r>
            <a:r>
              <a:rPr lang="ru-RU" sz="1600" b="1" dirty="0" smtClean="0"/>
              <a:t>«Надежда</a:t>
            </a:r>
            <a:r>
              <a:rPr lang="ru-RU" sz="1600" dirty="0" smtClean="0"/>
              <a:t>»:</a:t>
            </a:r>
          </a:p>
          <a:p>
            <a:r>
              <a:rPr lang="ru-RU" sz="1600" b="1" dirty="0" smtClean="0"/>
              <a:t>3 мая </a:t>
            </a:r>
            <a:r>
              <a:rPr lang="ru-RU" sz="1600" dirty="0" smtClean="0"/>
              <a:t>в Кооперативе «Содействие»</a:t>
            </a:r>
            <a:endParaRPr lang="ru-RU" sz="1600" b="1" dirty="0" smtClean="0"/>
          </a:p>
          <a:p>
            <a:r>
              <a:rPr lang="ru-RU" sz="1600" b="1" dirty="0" smtClean="0"/>
              <a:t>8 мая</a:t>
            </a:r>
            <a:r>
              <a:rPr lang="ru-RU" sz="1600" dirty="0" smtClean="0"/>
              <a:t>» в отделении дневного пребывания</a:t>
            </a:r>
          </a:p>
          <a:p>
            <a:endParaRPr lang="ru-RU" sz="1600" dirty="0" smtClean="0"/>
          </a:p>
          <a:p>
            <a:r>
              <a:rPr lang="ru-RU" sz="1600" b="1" dirty="0" smtClean="0"/>
              <a:t>11.05.2018г </a:t>
            </a:r>
            <a:r>
              <a:rPr lang="ru-RU" sz="1600" dirty="0" smtClean="0"/>
              <a:t>в Детском культурном центре прошел</a:t>
            </a:r>
            <a:r>
              <a:rPr lang="ru-RU" sz="1600" b="1" dirty="0" smtClean="0"/>
              <a:t> фестиваль</a:t>
            </a:r>
          </a:p>
          <a:p>
            <a:r>
              <a:rPr lang="ru-RU" sz="1600" b="1" dirty="0" smtClean="0"/>
              <a:t> «Салют Победе!</a:t>
            </a:r>
            <a:r>
              <a:rPr lang="ru-RU" sz="1600" dirty="0" smtClean="0"/>
              <a:t>», посвященный 73-ой годовщине Победы</a:t>
            </a:r>
          </a:p>
          <a:p>
            <a:r>
              <a:rPr lang="ru-RU" sz="1600" dirty="0" smtClean="0"/>
              <a:t> в Великой отечественной войне – </a:t>
            </a:r>
          </a:p>
          <a:p>
            <a:r>
              <a:rPr lang="ru-RU" sz="1600" b="1" dirty="0" smtClean="0"/>
              <a:t>диплом</a:t>
            </a:r>
            <a:r>
              <a:rPr lang="ru-RU" sz="1600" dirty="0" smtClean="0"/>
              <a:t>  за участие получил ансамбль «Вишенка»,</a:t>
            </a:r>
          </a:p>
          <a:p>
            <a:r>
              <a:rPr lang="ru-RU" sz="1600" dirty="0" smtClean="0"/>
              <a:t>победитель в номинации </a:t>
            </a:r>
            <a:r>
              <a:rPr lang="ru-RU" sz="1600" b="1" dirty="0" smtClean="0"/>
              <a:t>«Приз зрительских симпатий»</a:t>
            </a:r>
            <a:r>
              <a:rPr lang="ru-RU" sz="1600" dirty="0" smtClean="0"/>
              <a:t> - </a:t>
            </a:r>
          </a:p>
          <a:p>
            <a:r>
              <a:rPr lang="ru-RU" sz="1600" dirty="0" smtClean="0"/>
              <a:t>ансамбль </a:t>
            </a:r>
            <a:r>
              <a:rPr lang="ru-RU" sz="1600" b="1" dirty="0" smtClean="0"/>
              <a:t>«Надежда»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 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3" name="AutoShape 7" descr="https://r.mtdata.ru/r320x200/u24/photo9F4C/20544354927-0/original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76600"/>
            <a:ext cx="495300" cy="495300"/>
          </a:xfrm>
          <a:prstGeom prst="rect">
            <a:avLst/>
          </a:prstGeom>
          <a:noFill/>
        </p:spPr>
      </p:pic>
      <p:pic>
        <p:nvPicPr>
          <p:cNvPr id="27" name="Picture 2" descr="http://www.playcast.ru/uploads/2017/01/05/21164610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48101" y="4076699"/>
            <a:ext cx="4876798" cy="38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 descr="P1110392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133600"/>
            <a:ext cx="2295525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4800" y="1905000"/>
            <a:ext cx="457200" cy="338328"/>
          </a:xfrm>
          <a:prstGeom prst="rect">
            <a:avLst/>
          </a:prstGeom>
          <a:noFill/>
        </p:spPr>
      </p:pic>
      <p:pic>
        <p:nvPicPr>
          <p:cNvPr id="30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3276600"/>
            <a:ext cx="403654" cy="298704"/>
          </a:xfrm>
          <a:prstGeom prst="rect">
            <a:avLst/>
          </a:prstGeom>
          <a:noFill/>
        </p:spPr>
      </p:pic>
      <p:pic>
        <p:nvPicPr>
          <p:cNvPr id="31" name="Рисунок 30" descr="IMG_3496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733800"/>
            <a:ext cx="2286000" cy="152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" name="Рисунок 31" descr="IMG_3424"/>
          <p:cNvPicPr/>
          <p:nvPr/>
        </p:nvPicPr>
        <p:blipFill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257800"/>
            <a:ext cx="230505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0" y="4800600"/>
            <a:ext cx="430427" cy="318516"/>
          </a:xfrm>
          <a:prstGeom prst="rect">
            <a:avLst/>
          </a:prstGeom>
          <a:noFill/>
        </p:spPr>
      </p:pic>
      <p:pic>
        <p:nvPicPr>
          <p:cNvPr id="34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4800" y="3581400"/>
            <a:ext cx="457200" cy="338328"/>
          </a:xfrm>
          <a:prstGeom prst="rect">
            <a:avLst/>
          </a:prstGeom>
          <a:noFill/>
        </p:spPr>
      </p:pic>
      <p:pic>
        <p:nvPicPr>
          <p:cNvPr id="35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6172200"/>
            <a:ext cx="403654" cy="298704"/>
          </a:xfrm>
          <a:prstGeom prst="rect">
            <a:avLst/>
          </a:prstGeom>
          <a:noFill/>
        </p:spPr>
      </p:pic>
      <p:pic>
        <p:nvPicPr>
          <p:cNvPr id="36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4800" y="5105400"/>
            <a:ext cx="514865" cy="381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4572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57150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58674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228600"/>
            <a:ext cx="609600" cy="8667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5800" y="381000"/>
            <a:ext cx="76962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b="1" dirty="0" smtClean="0"/>
          </a:p>
          <a:p>
            <a:pPr algn="ctr"/>
            <a:r>
              <a:rPr lang="ru-RU" sz="2000" b="1" dirty="0" smtClean="0"/>
              <a:t>Мероприятия консультативного отделения</a:t>
            </a:r>
            <a:r>
              <a:rPr lang="ru-RU" sz="2000" dirty="0" smtClean="0"/>
              <a:t> </a:t>
            </a:r>
          </a:p>
          <a:p>
            <a:r>
              <a:rPr lang="ru-RU" sz="1600" dirty="0" smtClean="0"/>
              <a:t>23.05.2018г. выход в Совет ветеранов Красногорского р-на</a:t>
            </a:r>
          </a:p>
          <a:p>
            <a:r>
              <a:rPr lang="ru-RU" sz="1600" dirty="0" smtClean="0"/>
              <a:t> с информированием об услугах Центра</a:t>
            </a:r>
          </a:p>
          <a:p>
            <a:endParaRPr lang="ru-RU" sz="1600" dirty="0" smtClean="0"/>
          </a:p>
          <a:p>
            <a:r>
              <a:rPr lang="ru-RU" sz="1600" dirty="0" smtClean="0"/>
              <a:t>25.05.2018 года Выступление на Совете Ветеранов </a:t>
            </a:r>
            <a:r>
              <a:rPr lang="ru-RU" sz="1600" dirty="0" err="1" smtClean="0"/>
              <a:t>КУМЗа</a:t>
            </a:r>
            <a:r>
              <a:rPr lang="ru-RU" sz="1600" dirty="0" smtClean="0"/>
              <a:t> в ДК </a:t>
            </a:r>
          </a:p>
          <a:p>
            <a:r>
              <a:rPr lang="ru-RU" sz="1600" dirty="0" smtClean="0"/>
              <a:t>«Металлург» ансамблей «Вишенка» и «Надежда»</a:t>
            </a:r>
          </a:p>
          <a:p>
            <a:r>
              <a:rPr lang="ru-RU" sz="1600" dirty="0" smtClean="0"/>
              <a:t> 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 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3" name="AutoShape 7" descr="https://r.mtdata.ru/r320x200/u24/photo9F4C/20544354927-0/original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943600"/>
            <a:ext cx="495300" cy="495300"/>
          </a:xfrm>
          <a:prstGeom prst="rect">
            <a:avLst/>
          </a:prstGeom>
          <a:noFill/>
        </p:spPr>
      </p:pic>
      <p:pic>
        <p:nvPicPr>
          <p:cNvPr id="29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4114800"/>
            <a:ext cx="457200" cy="338328"/>
          </a:xfrm>
          <a:prstGeom prst="rect">
            <a:avLst/>
          </a:prstGeom>
          <a:noFill/>
        </p:spPr>
      </p:pic>
      <p:pic>
        <p:nvPicPr>
          <p:cNvPr id="30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3276600"/>
            <a:ext cx="403654" cy="298704"/>
          </a:xfrm>
          <a:prstGeom prst="rect">
            <a:avLst/>
          </a:prstGeom>
          <a:noFill/>
        </p:spPr>
      </p:pic>
      <p:pic>
        <p:nvPicPr>
          <p:cNvPr id="33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0400" y="3276600"/>
            <a:ext cx="430427" cy="318516"/>
          </a:xfrm>
          <a:prstGeom prst="rect">
            <a:avLst/>
          </a:prstGeom>
          <a:noFill/>
        </p:spPr>
      </p:pic>
      <p:pic>
        <p:nvPicPr>
          <p:cNvPr id="35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6172200"/>
            <a:ext cx="403654" cy="298704"/>
          </a:xfrm>
          <a:prstGeom prst="rect">
            <a:avLst/>
          </a:prstGeom>
          <a:noFill/>
        </p:spPr>
      </p:pic>
      <p:pic>
        <p:nvPicPr>
          <p:cNvPr id="24" name="Рисунок 23" descr="C:\Users\Rongina_SE\Desktop\IMG_20180418_10033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1800" y="990600"/>
            <a:ext cx="1587500" cy="167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Рисунок 24" descr="IMG_3792"/>
          <p:cNvPicPr/>
          <p:nvPr/>
        </p:nvPicPr>
        <p:blipFill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62200"/>
            <a:ext cx="5943600" cy="198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1801" y="1066800"/>
            <a:ext cx="381000" cy="281940"/>
          </a:xfrm>
          <a:prstGeom prst="rect">
            <a:avLst/>
          </a:prstGeom>
          <a:noFill/>
        </p:spPr>
      </p:pic>
      <p:pic>
        <p:nvPicPr>
          <p:cNvPr id="39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4800" y="2362200"/>
            <a:ext cx="308919" cy="228600"/>
          </a:xfrm>
          <a:prstGeom prst="rect">
            <a:avLst/>
          </a:prstGeom>
          <a:noFill/>
        </p:spPr>
      </p:pic>
      <p:sp>
        <p:nvSpPr>
          <p:cNvPr id="40" name="Прямоугольник 39"/>
          <p:cNvSpPr/>
          <p:nvPr/>
        </p:nvSpPr>
        <p:spPr>
          <a:xfrm>
            <a:off x="762000" y="4343400"/>
            <a:ext cx="777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12.06.2018 года Выступление на городском фестивале песен о России «Пою мое Отечество» с ансамблями «Надежда» и «Вишенка»</a:t>
            </a:r>
            <a:endParaRPr lang="ru-RU" sz="1600" dirty="0"/>
          </a:p>
        </p:txBody>
      </p:sp>
      <p:pic>
        <p:nvPicPr>
          <p:cNvPr id="41" name="Рисунок 40" descr="фуцу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876800"/>
            <a:ext cx="2438400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2" name="Рисунок 41" descr="опров"/>
          <p:cNvPicPr/>
          <p:nvPr/>
        </p:nvPicPr>
        <p:blipFill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876800"/>
            <a:ext cx="2209800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638800"/>
            <a:ext cx="876300" cy="8763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381000"/>
            <a:ext cx="762000" cy="852055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85800" y="533400"/>
            <a:ext cx="6019800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ea typeface="Times New Roman" pitchFamily="18" charset="0"/>
              <a:cs typeface="Arial" pitchFamily="34" charset="0"/>
            </a:endParaRPr>
          </a:p>
          <a:p>
            <a:r>
              <a:rPr lang="ru-RU" dirty="0" smtClean="0"/>
              <a:t>18.06.2018 г. выход в Совет ветеранов Красногорского </a:t>
            </a:r>
          </a:p>
          <a:p>
            <a:r>
              <a:rPr lang="ru-RU" dirty="0" smtClean="0"/>
              <a:t>р-на с целью информирования об услугах Центра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14.07.2018 г – участие ансамбля «Вишенка» в </a:t>
            </a:r>
          </a:p>
          <a:p>
            <a:r>
              <a:rPr lang="ru-RU" dirty="0" smtClean="0"/>
              <a:t>концертной программе «День города» в ДК </a:t>
            </a:r>
            <a:r>
              <a:rPr lang="ru-RU" dirty="0" err="1" smtClean="0"/>
              <a:t>УАЗа</a:t>
            </a:r>
            <a:endParaRPr lang="ru-RU" dirty="0" smtClean="0"/>
          </a:p>
          <a:p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29.08.2018г. встреча с советом ветеранов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Красногорского р-на для информирования об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услугах Центра и обсуждения плана совместной  работы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06.09.2018 – Выступление в Совете Ветеранов </a:t>
            </a:r>
            <a:r>
              <a:rPr lang="ru-RU" dirty="0" err="1" smtClean="0"/>
              <a:t>УАЗа</a:t>
            </a:r>
            <a:r>
              <a:rPr lang="ru-RU" dirty="0" smtClean="0"/>
              <a:t> в КУПК ансамбля «Вишенка»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 08.09.2018 - Участие в фестивале «Осеннее Очарование» в СКЦ – участник 1 тура – ансамбли «Надежда» и «Вишенка»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10.09.2018 – проведено чаепитие с коллективом ансамбля «Вишенка», посвященное Единому Дню Пенсионера в Свердловской области – «День именинника»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04800"/>
            <a:ext cx="762000" cy="852055"/>
          </a:xfrm>
          <a:prstGeom prst="rect">
            <a:avLst/>
          </a:prstGeom>
          <a:noFill/>
        </p:spPr>
      </p:pic>
      <p:pic>
        <p:nvPicPr>
          <p:cNvPr id="70657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4038600"/>
            <a:ext cx="838200" cy="620268"/>
          </a:xfrm>
          <a:prstGeom prst="rect">
            <a:avLst/>
          </a:prstGeom>
          <a:noFill/>
        </p:spPr>
      </p:pic>
      <p:pic>
        <p:nvPicPr>
          <p:cNvPr id="24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2667000"/>
            <a:ext cx="838200" cy="620268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2292786" y="609600"/>
            <a:ext cx="45584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Мероприятия консультативного отделения</a:t>
            </a:r>
            <a:r>
              <a:rPr lang="ru-RU" dirty="0" smtClean="0"/>
              <a:t> </a:t>
            </a:r>
          </a:p>
        </p:txBody>
      </p:sp>
      <p:pic>
        <p:nvPicPr>
          <p:cNvPr id="25" name="Рисунок 24" descr="https://i.mycdn.me/image?id=869875660192&amp;t=3&amp;plc=WEB&amp;tkn=*qgTEXhscKEer_DQ7SSYxzNPyobI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096000" y="914400"/>
            <a:ext cx="23622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D:\ФОТО_видео\иоя работа\совет ветеранов\IMG_20180328_10203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43800" y="2667000"/>
            <a:ext cx="1045845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 descr="C:\Users\Rongina_SE\Desktop\IMG_20180418_10033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77000" y="2667000"/>
            <a:ext cx="10668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4257" name="Rectangle 1"/>
          <p:cNvSpPr>
            <a:spLocks noChangeArrowheads="1"/>
          </p:cNvSpPr>
          <p:nvPr/>
        </p:nvSpPr>
        <p:spPr bwMode="auto">
          <a:xfrm>
            <a:off x="4288098" y="90100"/>
            <a:ext cx="56778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06.09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4259" name="Rectangle 3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4260" name="Rectangle 4"/>
          <p:cNvSpPr>
            <a:spLocks noChangeArrowheads="1"/>
          </p:cNvSpPr>
          <p:nvPr/>
        </p:nvSpPr>
        <p:spPr bwMode="auto">
          <a:xfrm>
            <a:off x="4479633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Рисунок 27" descr="https://i.mycdn.me/image?id=871704299680&amp;t=3&amp;plc=WEB&amp;tkn=*hzfZ4BxDu53sk5w8T-bcQG5rbCc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4400"/>
            <a:ext cx="2129579" cy="1524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1" descr="C:\Users\Rongina_SE\Downloads\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6019800"/>
            <a:ext cx="838200" cy="62026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Содержимое 27" descr="IMG_16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6143" y="1600200"/>
            <a:ext cx="8051713" cy="452596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524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1295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828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0"/>
            <a:ext cx="638872" cy="714375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685800" y="791949"/>
            <a:ext cx="78486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600" b="1" dirty="0" smtClean="0"/>
              <a:t>12 сентября 2018 </a:t>
            </a:r>
            <a:r>
              <a:rPr lang="ru-RU" sz="1600" dirty="0" smtClean="0"/>
              <a:t>года по адресу ул. Титова, 8 прошел День</a:t>
            </a:r>
          </a:p>
          <a:p>
            <a:r>
              <a:rPr lang="ru-RU" sz="1600" dirty="0" smtClean="0"/>
              <a:t> открытых дверей Школ пожилого возраста для пенсионеров.</a:t>
            </a:r>
          </a:p>
          <a:p>
            <a:r>
              <a:rPr lang="ru-RU" sz="1600" dirty="0" smtClean="0"/>
              <a:t> Присутствующим представили презентации о направлениях</a:t>
            </a:r>
          </a:p>
          <a:p>
            <a:r>
              <a:rPr lang="ru-RU" sz="1600" dirty="0" smtClean="0"/>
              <a:t> Школ пожилого возраста, которые организованы и будут </a:t>
            </a:r>
          </a:p>
          <a:p>
            <a:r>
              <a:rPr lang="ru-RU" sz="1600" dirty="0" smtClean="0"/>
              <a:t>работать в 2018-2019 учебном году при Центре социального </a:t>
            </a:r>
          </a:p>
          <a:p>
            <a:r>
              <a:rPr lang="ru-RU" sz="1600" dirty="0" smtClean="0"/>
              <a:t>обслуживания населения.</a:t>
            </a:r>
          </a:p>
          <a:p>
            <a:endParaRPr lang="ru-RU" sz="1600" dirty="0" smtClean="0"/>
          </a:p>
          <a:p>
            <a:r>
              <a:rPr lang="ru-RU" sz="1600" b="1" dirty="0" smtClean="0"/>
              <a:t>18.09.2018г.</a:t>
            </a:r>
            <a:r>
              <a:rPr lang="ru-RU" sz="1600" dirty="0" smtClean="0"/>
              <a:t> в рамках месячника, посвящённого Единому дню</a:t>
            </a:r>
          </a:p>
          <a:p>
            <a:r>
              <a:rPr lang="ru-RU" sz="1600" dirty="0" smtClean="0"/>
              <a:t> пенсионера,  прошел конкурс  личных достижений в изучении</a:t>
            </a:r>
          </a:p>
          <a:p>
            <a:r>
              <a:rPr lang="ru-RU" sz="1600" dirty="0" smtClean="0"/>
              <a:t> компьютерной грамотности </a:t>
            </a:r>
            <a:r>
              <a:rPr lang="ru-RU" sz="1600" b="1" dirty="0" smtClean="0"/>
              <a:t>«Мой компьютер - мой самый </a:t>
            </a:r>
          </a:p>
          <a:p>
            <a:r>
              <a:rPr lang="ru-RU" sz="1600" b="1" dirty="0" smtClean="0"/>
              <a:t>лучший друг». </a:t>
            </a:r>
            <a:r>
              <a:rPr lang="ru-RU" sz="1600" dirty="0" smtClean="0"/>
              <a:t>В конкурсе принимали участие пенсионеры,</a:t>
            </a:r>
          </a:p>
          <a:p>
            <a:r>
              <a:rPr lang="ru-RU" sz="1600" dirty="0" smtClean="0"/>
              <a:t> прошедшие обучение у </a:t>
            </a:r>
            <a:r>
              <a:rPr lang="ru-RU" sz="1600" dirty="0" err="1" smtClean="0"/>
              <a:t>Роньжиной</a:t>
            </a:r>
            <a:r>
              <a:rPr lang="ru-RU" sz="1600" dirty="0" smtClean="0"/>
              <a:t> С.Е. на курсах компьютерной </a:t>
            </a:r>
          </a:p>
          <a:p>
            <a:r>
              <a:rPr lang="ru-RU" sz="1600" dirty="0" smtClean="0"/>
              <a:t>грамотности в рамках программы Школы пожилого возраста.</a:t>
            </a:r>
          </a:p>
          <a:p>
            <a:endParaRPr lang="ru-RU" sz="1600" dirty="0" smtClean="0"/>
          </a:p>
          <a:p>
            <a:r>
              <a:rPr lang="ru-RU" sz="1600" b="1" dirty="0" smtClean="0"/>
              <a:t>28 сентября 2018 </a:t>
            </a:r>
            <a:r>
              <a:rPr lang="ru-RU" sz="1600" dirty="0" smtClean="0"/>
              <a:t>года в ДК «Металлурге» прошел День открытых</a:t>
            </a:r>
          </a:p>
          <a:p>
            <a:r>
              <a:rPr lang="ru-RU" sz="1600" dirty="0" smtClean="0"/>
              <a:t> дверей для пенсионеров Совета ветеранов завода КУМЗ </a:t>
            </a:r>
          </a:p>
          <a:p>
            <a:r>
              <a:rPr lang="ru-RU" sz="1600" dirty="0" smtClean="0"/>
              <a:t> В холле была организована выставка изделий декоративно – </a:t>
            </a:r>
          </a:p>
          <a:p>
            <a:r>
              <a:rPr lang="ru-RU" sz="1600" dirty="0" smtClean="0"/>
              <a:t>прикладного творчества Школ пожилого возраста, а также были </a:t>
            </a:r>
          </a:p>
          <a:p>
            <a:r>
              <a:rPr lang="ru-RU" sz="1600" dirty="0" smtClean="0"/>
              <a:t>выставлены медицинские аппараты пункта проката и травяные чаи, </a:t>
            </a:r>
          </a:p>
          <a:p>
            <a:r>
              <a:rPr lang="ru-RU" sz="1600" dirty="0" smtClean="0"/>
              <a:t> была представлена информация об услугах всех отделений Центра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57912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5867400"/>
            <a:ext cx="638872" cy="71437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2292786" y="457200"/>
            <a:ext cx="45584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Мероприятия консультативного отделения</a:t>
            </a:r>
            <a:r>
              <a:rPr lang="ru-RU" dirty="0" smtClean="0"/>
              <a:t> </a:t>
            </a:r>
          </a:p>
        </p:txBody>
      </p:sp>
      <p:pic>
        <p:nvPicPr>
          <p:cNvPr id="21" name="Рисунок 20" descr="\\server4\Documents\КСОН\Консультативное - Андреева Т.И\ФОТО ДЕНЬ ОТКРЫТЫХ ДВЕРЕЙ Титова,8 Сентябрь\IMG_592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0" y="914400"/>
            <a:ext cx="190500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Рисунок 25" descr="IMG_6244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477000" y="2590800"/>
            <a:ext cx="188341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" name="Рисунок 29" descr="https://zabota039.msp.midural.ru/upload/gallery/2018/09/30/GqIRS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1800" y="4114800"/>
            <a:ext cx="1524000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Рисунок 30" descr="IMG_162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81800" y="5181600"/>
            <a:ext cx="1524000" cy="914400"/>
          </a:xfrm>
          <a:prstGeom prst="rect">
            <a:avLst/>
          </a:prstGeom>
        </p:spPr>
      </p:pic>
      <p:pic>
        <p:nvPicPr>
          <p:cNvPr id="2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0800000">
            <a:off x="3124200" y="5791200"/>
            <a:ext cx="2362200" cy="629971"/>
          </a:xfrm>
          <a:prstGeom prst="rect">
            <a:avLst/>
          </a:prstGeom>
          <a:noFill/>
        </p:spPr>
      </p:pic>
      <p:pic>
        <p:nvPicPr>
          <p:cNvPr id="23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00800" y="3810000"/>
            <a:ext cx="609600" cy="584845"/>
          </a:xfrm>
          <a:prstGeom prst="rect">
            <a:avLst/>
          </a:prstGeom>
          <a:noFill/>
        </p:spPr>
      </p:pic>
      <p:pic>
        <p:nvPicPr>
          <p:cNvPr id="24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48400" y="1981200"/>
            <a:ext cx="657200" cy="63051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295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5715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828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-152400"/>
            <a:ext cx="638872" cy="714375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762000" y="779621"/>
            <a:ext cx="5867400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/>
              <a:t>22.09.2018</a:t>
            </a:r>
            <a:r>
              <a:rPr lang="ru-RU" sz="1600" dirty="0" smtClean="0"/>
              <a:t> ансамбли «Вишенка» и «Надежда» приняли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/>
              <a:t>участие в </a:t>
            </a:r>
            <a:r>
              <a:rPr lang="ru-RU" sz="1600" b="1" dirty="0" smtClean="0"/>
              <a:t>празднике двора </a:t>
            </a:r>
            <a:r>
              <a:rPr lang="ru-RU" sz="1600" dirty="0" smtClean="0"/>
              <a:t>со своей концертной программой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/>
              <a:t>по ул.Алюминиевая 43, который был организован Детским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/>
              <a:t>Культурным Центром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/>
          </a:p>
          <a:p>
            <a:r>
              <a:rPr lang="ru-RU" sz="1600" b="1" dirty="0" smtClean="0"/>
              <a:t>27.10.2018</a:t>
            </a:r>
            <a:r>
              <a:rPr lang="ru-RU" sz="1600" dirty="0" smtClean="0"/>
              <a:t>  участие ансамблей «Вишенка» и «Надежда» в отборочном туре </a:t>
            </a:r>
            <a:r>
              <a:rPr lang="ru-RU" sz="1600" b="1" dirty="0" smtClean="0"/>
              <a:t>городского Фестиваля-конкурса  «Песня в строю»</a:t>
            </a:r>
            <a:r>
              <a:rPr lang="ru-RU" sz="1600" dirty="0" smtClean="0"/>
              <a:t> в СКЦ.</a:t>
            </a:r>
          </a:p>
          <a:p>
            <a:endParaRPr lang="ru-RU" sz="1600" dirty="0" smtClean="0"/>
          </a:p>
          <a:p>
            <a:r>
              <a:rPr lang="ru-RU" sz="1600" b="1" dirty="0" smtClean="0"/>
              <a:t>03.10.2018</a:t>
            </a:r>
            <a:r>
              <a:rPr lang="ru-RU" sz="1600" dirty="0" smtClean="0"/>
              <a:t> г. Участие специалиста по социальной работе </a:t>
            </a:r>
            <a:r>
              <a:rPr lang="ru-RU" sz="1600" dirty="0" err="1" smtClean="0"/>
              <a:t>Роньжиной</a:t>
            </a:r>
            <a:r>
              <a:rPr lang="ru-RU" sz="1600" dirty="0" smtClean="0"/>
              <a:t> С.Е. в </a:t>
            </a:r>
            <a:r>
              <a:rPr lang="ru-RU" sz="1600" b="1" dirty="0" err="1" smtClean="0"/>
              <a:t>онлайн-семинаре</a:t>
            </a:r>
            <a:r>
              <a:rPr lang="ru-RU" sz="1600" dirty="0" smtClean="0"/>
              <a:t> для преподавателей и организаторов курсов по программе «Азбука интернета», </a:t>
            </a:r>
          </a:p>
          <a:p>
            <a:r>
              <a:rPr lang="ru-RU" sz="1600" dirty="0" smtClean="0"/>
              <a:t>организованной «</a:t>
            </a:r>
            <a:r>
              <a:rPr lang="ru-RU" sz="1600" dirty="0" err="1" smtClean="0"/>
              <a:t>Ростелекомом</a:t>
            </a:r>
            <a:r>
              <a:rPr lang="ru-RU" sz="1600" dirty="0" smtClean="0"/>
              <a:t>» и Пенсионным Фондом России</a:t>
            </a:r>
          </a:p>
          <a:p>
            <a:endParaRPr lang="ru-RU" sz="1600" dirty="0" smtClean="0"/>
          </a:p>
          <a:p>
            <a:r>
              <a:rPr lang="ru-RU" sz="1600" b="1" dirty="0" smtClean="0"/>
              <a:t>08.10.2018 г</a:t>
            </a:r>
            <a:r>
              <a:rPr lang="ru-RU" sz="1600" dirty="0" smtClean="0"/>
              <a:t>. участие во </a:t>
            </a:r>
            <a:r>
              <a:rPr lang="ru-RU" sz="1600" b="1" dirty="0" smtClean="0"/>
              <a:t>всероссийском конкурсе «Спасибо </a:t>
            </a:r>
          </a:p>
          <a:p>
            <a:r>
              <a:rPr lang="ru-RU" sz="1600" b="1" dirty="0" smtClean="0"/>
              <a:t>интернету - 2018»</a:t>
            </a:r>
            <a:r>
              <a:rPr lang="ru-RU" sz="1600" dirty="0" smtClean="0"/>
              <a:t> специалиста по социальной работе </a:t>
            </a:r>
            <a:r>
              <a:rPr lang="ru-RU" sz="1600" dirty="0" err="1" smtClean="0"/>
              <a:t>Роньжиной</a:t>
            </a:r>
            <a:r>
              <a:rPr lang="ru-RU" sz="1600" dirty="0" smtClean="0"/>
              <a:t> С.Е.</a:t>
            </a:r>
            <a:r>
              <a:rPr lang="ru-RU" sz="1600" b="1" dirty="0" smtClean="0"/>
              <a:t> </a:t>
            </a:r>
            <a:r>
              <a:rPr lang="ru-RU" dirty="0" smtClean="0"/>
              <a:t>- </a:t>
            </a:r>
            <a:r>
              <a:rPr lang="ru-RU" sz="1600" dirty="0" smtClean="0"/>
              <a:t>выполнение работы «Ни дня без</a:t>
            </a:r>
          </a:p>
          <a:p>
            <a:r>
              <a:rPr lang="ru-RU" sz="1600" dirty="0" smtClean="0"/>
              <a:t> компьютера»</a:t>
            </a:r>
          </a:p>
          <a:p>
            <a:endParaRPr lang="ru-RU" sz="1600" dirty="0" smtClean="0"/>
          </a:p>
          <a:p>
            <a:r>
              <a:rPr lang="ru-RU" sz="1600" b="1" dirty="0" smtClean="0"/>
              <a:t>18.10.2018г.- 20.10.2018г.</a:t>
            </a:r>
            <a:r>
              <a:rPr lang="ru-RU" sz="1600" dirty="0" smtClean="0"/>
              <a:t> Проведение практики для студентов. (ГБПОУ СО «Каменск-Уральский педагогический колледж»)</a:t>
            </a:r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58674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152400"/>
            <a:ext cx="638872" cy="71437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447800" y="457200"/>
            <a:ext cx="54034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Мероприятия консультативного отделения</a:t>
            </a:r>
            <a:r>
              <a:rPr lang="ru-RU" dirty="0" smtClean="0"/>
              <a:t> </a:t>
            </a:r>
          </a:p>
        </p:txBody>
      </p:sp>
      <p:pic>
        <p:nvPicPr>
          <p:cNvPr id="20" name="Рисунок 19" descr="C:\Users\Vorobyeva_EV\Desktop\с фотика Реневой\дод в Металлурге\IMG_158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533400"/>
            <a:ext cx="23622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сертификат азбука интернета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324600" y="3429000"/>
            <a:ext cx="2286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вечор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172200" y="1981200"/>
            <a:ext cx="25146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62" name="Picture 2" descr="IMG_604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4600" y="4953000"/>
            <a:ext cx="2278063" cy="1516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5715000"/>
            <a:ext cx="952500" cy="952500"/>
          </a:xfrm>
          <a:prstGeom prst="rect">
            <a:avLst/>
          </a:prstGeom>
          <a:noFill/>
        </p:spPr>
      </p:pic>
      <p:pic>
        <p:nvPicPr>
          <p:cNvPr id="21" name="Picture 2" descr="D:\картинки по ПК\2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86400" y="4495800"/>
            <a:ext cx="999995" cy="110908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295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57912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828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762000" y="932333"/>
            <a:ext cx="77724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/>
              <a:t>01.11.2018</a:t>
            </a:r>
            <a:r>
              <a:rPr lang="ru-RU" b="1" dirty="0" smtClean="0"/>
              <a:t> - </a:t>
            </a:r>
            <a:r>
              <a:rPr lang="ru-RU" dirty="0" smtClean="0"/>
              <a:t> Встреча с Советом ветеранов </a:t>
            </a:r>
            <a:r>
              <a:rPr lang="ru-RU" dirty="0" err="1" smtClean="0"/>
              <a:t>УАЗа</a:t>
            </a:r>
            <a:r>
              <a:rPr lang="ru-RU" dirty="0" smtClean="0"/>
              <a:t>. Ансамбль «Вишенка»  выступил с концертной программой, посвященной 100-летию ВЛКСМ. </a:t>
            </a:r>
          </a:p>
          <a:p>
            <a:r>
              <a:rPr lang="ru-RU" dirty="0" smtClean="0"/>
              <a:t>02.11.2018 – Отборочный тур второго Фестиваля-конкурса «На волне шансона» в ДК «Современник».</a:t>
            </a:r>
          </a:p>
          <a:p>
            <a:r>
              <a:rPr lang="ru-RU" dirty="0" smtClean="0"/>
              <a:t>03.11.2018 – Выступление на Гала-концерте Фестиваля «Песня в строю» ансамбля «Надежда» в СКЦ.</a:t>
            </a:r>
          </a:p>
          <a:p>
            <a:r>
              <a:rPr lang="ru-RU" dirty="0" smtClean="0"/>
              <a:t>09.11.2018 – Выступление на Гала-концерте Фестиваля «На волне шансона» в ДК «Современник» ансамблей «Вишенка» и «Надежда». Получены дипломы за 1 и 2 место.</a:t>
            </a:r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7912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733800"/>
            <a:ext cx="638872" cy="71437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2292786" y="457200"/>
            <a:ext cx="45584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Мероприятия консультативного отделения</a:t>
            </a:r>
            <a:r>
              <a:rPr lang="ru-RU" dirty="0" smtClean="0"/>
              <a:t> </a:t>
            </a:r>
          </a:p>
        </p:txBody>
      </p:sp>
      <p:pic>
        <p:nvPicPr>
          <p:cNvPr id="23" name="Рисунок 22" descr="\\server4\Documents\КСОН\Консультативное - Андреева Т.И\Воробьева Е.В\все фото8\ПУБЛИКАЦИЯ не растанусь с КОМСОМОЛОМ\ВИШЕНКА.jpe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-1" t="22105" r="-55"/>
          <a:stretch/>
        </p:blipFill>
        <p:spPr bwMode="auto">
          <a:xfrm>
            <a:off x="762000" y="4419600"/>
            <a:ext cx="2438400" cy="152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24" name="Рисунок 23" descr="\\server4\Documents\КСОН\Консультативное - Андреева Т.И\Воробьева Е.В\все фото видео9\ШАНСОН.jpe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14122" r="-2239"/>
          <a:stretch/>
        </p:blipFill>
        <p:spPr bwMode="auto">
          <a:xfrm>
            <a:off x="3276600" y="3657600"/>
            <a:ext cx="2743200" cy="1644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25" name="Рисунок 24" descr="\\server4\Documents\КСОН\Консультативное - Андреева Т.И\Воробьева Е.В\все фото видео9\фото На волне шансона\77.jpeg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267200"/>
            <a:ext cx="2507537" cy="1697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38200" y="3505200"/>
            <a:ext cx="2286000" cy="838199"/>
          </a:xfrm>
          <a:prstGeom prst="rect">
            <a:avLst/>
          </a:prstGeom>
          <a:noFill/>
        </p:spPr>
      </p:pic>
      <p:pic>
        <p:nvPicPr>
          <p:cNvPr id="27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0" y="3505200"/>
            <a:ext cx="2286000" cy="838199"/>
          </a:xfrm>
          <a:prstGeom prst="rect">
            <a:avLst/>
          </a:prstGeom>
          <a:noFill/>
        </p:spPr>
      </p:pic>
      <p:pic>
        <p:nvPicPr>
          <p:cNvPr id="2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5410200"/>
            <a:ext cx="2286000" cy="838199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Содержимое 19" descr="P11408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05891" y="4038600"/>
            <a:ext cx="2783417" cy="208756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1295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2286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828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762000" y="1099966"/>
            <a:ext cx="77724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/>
              <a:t>28 ноября 2018 года в Детском культурном центре состоялся </a:t>
            </a:r>
            <a:r>
              <a:rPr lang="ru-RU" b="1" dirty="0" smtClean="0"/>
              <a:t>фестиваль «Такие разные семьи»</a:t>
            </a:r>
            <a:r>
              <a:rPr lang="ru-RU" dirty="0" smtClean="0"/>
              <a:t>, посвященный Дню матери, который организовали и провели специалисты консультативного отделения при поддержке Детского культурного центра. </a:t>
            </a:r>
          </a:p>
          <a:p>
            <a:r>
              <a:rPr lang="ru-RU" dirty="0" smtClean="0"/>
              <a:t>Специалисты отделения приняли участие в двух номинациях: «Декоративно-прикладное творчество» и «Вокальное творчество»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58674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5943600"/>
            <a:ext cx="638872" cy="71437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2292786" y="457200"/>
            <a:ext cx="45652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Мероприятия консультативного отделения</a:t>
            </a:r>
            <a:r>
              <a:rPr lang="ru-RU" dirty="0" smtClean="0"/>
              <a:t> </a:t>
            </a:r>
          </a:p>
        </p:txBody>
      </p:sp>
      <p:pic>
        <p:nvPicPr>
          <p:cNvPr id="22" name="Рисунок 21" descr="P11408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34000" y="2971800"/>
            <a:ext cx="24384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Рисунок 28" descr="конс отделение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95400" y="2971800"/>
            <a:ext cx="2971800" cy="1570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Рисунок 30" descr="IMG_664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81600" y="4724400"/>
            <a:ext cx="2362200" cy="1572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Рисунок 31" descr="IMG_664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52600" y="4724400"/>
            <a:ext cx="2288963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3" descr="C:\Users\Rongina_SE\Downloads\11.jpg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19600" y="2971800"/>
            <a:ext cx="514350" cy="1714500"/>
          </a:xfrm>
          <a:prstGeom prst="rect">
            <a:avLst/>
          </a:prstGeom>
          <a:noFill/>
        </p:spPr>
      </p:pic>
      <p:pic>
        <p:nvPicPr>
          <p:cNvPr id="35" name="Picture 3" descr="C:\Users\Rongina_SE\Downloads\11.jpg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01000" y="2971800"/>
            <a:ext cx="514350" cy="1714500"/>
          </a:xfrm>
          <a:prstGeom prst="rect">
            <a:avLst/>
          </a:prstGeom>
          <a:noFill/>
        </p:spPr>
      </p:pic>
      <p:pic>
        <p:nvPicPr>
          <p:cNvPr id="36" name="Picture 3" descr="C:\Users\Rongina_SE\Downloads\11.jpg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0" y="2895600"/>
            <a:ext cx="514350" cy="1714500"/>
          </a:xfrm>
          <a:prstGeom prst="rect">
            <a:avLst/>
          </a:prstGeom>
          <a:noFill/>
        </p:spPr>
      </p:pic>
      <p:pic>
        <p:nvPicPr>
          <p:cNvPr id="37" name="Picture 4" descr="C:\Users\Rongina_SE\Downloads\mo31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840852">
            <a:off x="4092537" y="5085766"/>
            <a:ext cx="1168924" cy="589138"/>
          </a:xfrm>
          <a:prstGeom prst="rect">
            <a:avLst/>
          </a:prstGeom>
          <a:noFill/>
        </p:spPr>
      </p:pic>
      <p:pic>
        <p:nvPicPr>
          <p:cNvPr id="38" name="Picture 4" descr="C:\Users\Rongina_SE\Downloads\mo31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1134148">
            <a:off x="587338" y="5238168"/>
            <a:ext cx="1168924" cy="589138"/>
          </a:xfrm>
          <a:prstGeom prst="rect">
            <a:avLst/>
          </a:prstGeom>
          <a:noFill/>
        </p:spPr>
      </p:pic>
      <p:pic>
        <p:nvPicPr>
          <p:cNvPr id="39" name="Picture 4" descr="C:\Users\Rongina_SE\Downloads\mo31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840852">
            <a:off x="7597738" y="5085766"/>
            <a:ext cx="1168924" cy="589138"/>
          </a:xfrm>
          <a:prstGeom prst="rect">
            <a:avLst/>
          </a:prstGeom>
          <a:noFill/>
        </p:spPr>
      </p:pic>
      <p:pic>
        <p:nvPicPr>
          <p:cNvPr id="24" name="Picture 3" descr="C:\Users\Rongina_SE\Downloads\11.jpg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3124200"/>
            <a:ext cx="514350" cy="17145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295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56388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828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762000" y="1348410"/>
            <a:ext cx="777240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dirty="0" smtClean="0"/>
              <a:t>28.03.2018 Участие в туристическом слете Южного Управленческого округа на базе отдыха «Бережок» в </a:t>
            </a:r>
            <a:r>
              <a:rPr lang="ru-RU" dirty="0" err="1" smtClean="0"/>
              <a:t>Сухоложском</a:t>
            </a:r>
            <a:r>
              <a:rPr lang="ru-RU" dirty="0" smtClean="0"/>
              <a:t> районе. Команда «Друзья природы» получила грамоту за 1 место и кубок в номинации «Самые дружные»</a:t>
            </a:r>
          </a:p>
          <a:p>
            <a:pPr algn="just"/>
            <a:r>
              <a:rPr lang="ru-RU" dirty="0" smtClean="0"/>
              <a:t>25.07.2018г – участие пенсионеров из команды «Друзья природы» в конкурсе рыбаков среди любителей рыбалки в пос. </a:t>
            </a:r>
            <a:r>
              <a:rPr lang="ru-RU" dirty="0" err="1" smtClean="0"/>
              <a:t>Рефтинский</a:t>
            </a:r>
            <a:r>
              <a:rPr lang="ru-RU" dirty="0" smtClean="0"/>
              <a:t>. Наши рыбаки получили диплом участника. </a:t>
            </a:r>
          </a:p>
          <a:p>
            <a:pPr algn="just"/>
            <a:r>
              <a:rPr lang="ru-RU" dirty="0" smtClean="0"/>
              <a:t>06.08.2018г – Обучающий </a:t>
            </a:r>
            <a:r>
              <a:rPr lang="ru-RU" dirty="0" err="1" smtClean="0"/>
              <a:t>Квест</a:t>
            </a:r>
            <a:r>
              <a:rPr lang="ru-RU" dirty="0" smtClean="0"/>
              <a:t> «Социальный туризм» в городе «Верхняя Сысерть» - Команда «Друзья природы» заняла 1 место в номинации «Визитная карточка», 2 место в номинации «</a:t>
            </a:r>
            <a:r>
              <a:rPr lang="ru-RU" dirty="0" err="1" smtClean="0"/>
              <a:t>Квест</a:t>
            </a:r>
            <a:r>
              <a:rPr lang="ru-RU" dirty="0" smtClean="0"/>
              <a:t>».</a:t>
            </a:r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7912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733800"/>
            <a:ext cx="638872" cy="71437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219200" y="457200"/>
            <a:ext cx="6781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Участие консультативного отделения</a:t>
            </a:r>
          </a:p>
          <a:p>
            <a:pPr algn="ctr"/>
            <a:r>
              <a:rPr lang="ru-RU" b="1" dirty="0" smtClean="0"/>
              <a:t>в областных мероприятиях и мероприятиях южного управленческого округа</a:t>
            </a:r>
            <a:endParaRPr lang="ru-RU" dirty="0" smtClean="0"/>
          </a:p>
        </p:txBody>
      </p:sp>
      <p:pic>
        <p:nvPicPr>
          <p:cNvPr id="26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5791200"/>
            <a:ext cx="2286000" cy="838199"/>
          </a:xfrm>
          <a:prstGeom prst="rect">
            <a:avLst/>
          </a:prstGeom>
          <a:noFill/>
        </p:spPr>
      </p:pic>
      <p:pic>
        <p:nvPicPr>
          <p:cNvPr id="27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5791200"/>
            <a:ext cx="2286000" cy="838199"/>
          </a:xfrm>
          <a:prstGeom prst="rect">
            <a:avLst/>
          </a:prstGeom>
          <a:noFill/>
        </p:spPr>
      </p:pic>
      <p:pic>
        <p:nvPicPr>
          <p:cNvPr id="2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5791200"/>
            <a:ext cx="2286000" cy="838199"/>
          </a:xfrm>
          <a:prstGeom prst="rect">
            <a:avLst/>
          </a:prstGeom>
          <a:noFill/>
        </p:spPr>
      </p:pic>
      <p:pic>
        <p:nvPicPr>
          <p:cNvPr id="20" name="Рисунок 19" descr="G:\АРХИВ\ВСЕ ФОТО И ВИДЕО\фото тур слет 2018 зима\IMG_273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4343400"/>
            <a:ext cx="2362200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 descr="C:\Users\Payusova_TV\Desktop\КВЕСТ\IMG_4921.JPG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343400"/>
            <a:ext cx="2362200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Рисунок 21" descr="https://i.mycdn.me/image?id=870531433888&amp;t=3&amp;plc=WEB&amp;tkn=*Eg1pp8qx09ZayvUJilMARIjOI9U"/>
          <p:cNvPicPr/>
          <p:nvPr/>
        </p:nvPicPr>
        <p:blipFill>
          <a:blip r:embed="rId8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343400"/>
            <a:ext cx="2514600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4" descr="C:\Users\Rongina_SE\Downloads\mo31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06909" y="4168917"/>
            <a:ext cx="1168924" cy="589138"/>
          </a:xfrm>
          <a:prstGeom prst="rect">
            <a:avLst/>
          </a:prstGeom>
          <a:noFill/>
        </p:spPr>
      </p:pic>
      <p:pic>
        <p:nvPicPr>
          <p:cNvPr id="24" name="Picture 4" descr="C:\Users\Rongina_SE\Downloads\mo31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75076" y="4114800"/>
            <a:ext cx="1168924" cy="589138"/>
          </a:xfrm>
          <a:prstGeom prst="rect">
            <a:avLst/>
          </a:prstGeom>
          <a:noFill/>
        </p:spPr>
      </p:pic>
      <p:pic>
        <p:nvPicPr>
          <p:cNvPr id="2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3962400"/>
            <a:ext cx="952500" cy="952500"/>
          </a:xfrm>
          <a:prstGeom prst="rect">
            <a:avLst/>
          </a:prstGeom>
          <a:noFill/>
        </p:spPr>
      </p:pic>
      <p:pic>
        <p:nvPicPr>
          <p:cNvPr id="2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228600"/>
            <a:ext cx="952500" cy="9525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295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59055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828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762000" y="1542862"/>
            <a:ext cx="777240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/>
              <a:t>09.10.2018г на площадке ГАУ «КЦСОН города Каменска – Уральского» прошел конкурс садоводов «Золотая осень» южного управленческого округа. Садоводы нашего Центра получили диплом за 1 место в номинации «Зеленая аптека в моем саду»</a:t>
            </a:r>
          </a:p>
          <a:p>
            <a:endParaRPr lang="ru-RU" dirty="0" smtClean="0"/>
          </a:p>
          <a:p>
            <a:r>
              <a:rPr lang="ru-RU" dirty="0" smtClean="0"/>
              <a:t>18.10.2018 – Поездка в г.Сысерть на Фестиваль</a:t>
            </a:r>
          </a:p>
          <a:p>
            <a:r>
              <a:rPr lang="ru-RU" dirty="0" smtClean="0"/>
              <a:t> клубного движения среди граждан пожилого </a:t>
            </a:r>
          </a:p>
          <a:p>
            <a:r>
              <a:rPr lang="ru-RU" dirty="0" smtClean="0"/>
              <a:t>возраста и инвалидов Свердловской области в</a:t>
            </a:r>
          </a:p>
          <a:p>
            <a:r>
              <a:rPr lang="ru-RU" dirty="0" smtClean="0"/>
              <a:t> Южном управленческом</a:t>
            </a:r>
          </a:p>
          <a:p>
            <a:endParaRPr lang="ru-RU" dirty="0" smtClean="0"/>
          </a:p>
          <a:p>
            <a:r>
              <a:rPr lang="ru-RU" dirty="0" smtClean="0"/>
              <a:t>09.11.2018г на площадке ГАУ «КЦСОН города Каменска – Уральского» прошел конкурс на лучшую работу в СМИ. Наш центр получил диплом за 1 место в номинации «Лучший сайт учреждения» и в номинации «Лучшая корпоративная газета учреждения»</a:t>
            </a:r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5791200"/>
            <a:ext cx="685800" cy="68580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733800"/>
            <a:ext cx="638872" cy="71437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219200" y="457200"/>
            <a:ext cx="6781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Участие консультативного отделения</a:t>
            </a:r>
          </a:p>
          <a:p>
            <a:pPr algn="ctr"/>
            <a:r>
              <a:rPr lang="ru-RU" b="1" dirty="0" smtClean="0"/>
              <a:t>в областных мероприятиях и мероприятиях южного управленческого округа</a:t>
            </a:r>
            <a:endParaRPr lang="ru-RU" dirty="0" smtClean="0"/>
          </a:p>
        </p:txBody>
      </p:sp>
      <p:pic>
        <p:nvPicPr>
          <p:cNvPr id="26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5562600"/>
            <a:ext cx="2286000" cy="838199"/>
          </a:xfrm>
          <a:prstGeom prst="rect">
            <a:avLst/>
          </a:prstGeom>
          <a:noFill/>
        </p:spPr>
      </p:pic>
      <p:pic>
        <p:nvPicPr>
          <p:cNvPr id="27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5562600"/>
            <a:ext cx="2286000" cy="838199"/>
          </a:xfrm>
          <a:prstGeom prst="rect">
            <a:avLst/>
          </a:prstGeom>
          <a:noFill/>
        </p:spPr>
      </p:pic>
      <p:pic>
        <p:nvPicPr>
          <p:cNvPr id="2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5562600"/>
            <a:ext cx="2286000" cy="838199"/>
          </a:xfrm>
          <a:prstGeom prst="rect">
            <a:avLst/>
          </a:prstGeom>
          <a:noFill/>
        </p:spPr>
      </p:pic>
      <p:pic>
        <p:nvPicPr>
          <p:cNvPr id="23" name="Рисунок 22" descr="\\server4\Documents\КСОН\Консультативное - Андреева Т.И\Воробьева Е.В\все фото8\ФЕСТИВАЛЬ в СЫСЕРТИ\IMG_1719.JPG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743200"/>
            <a:ext cx="2872243" cy="1471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Содержимое 26" descr="IMG_604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73125" y="1600200"/>
            <a:ext cx="6797750" cy="452596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22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58200" y="152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5814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58674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58674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5800" y="1371600"/>
            <a:ext cx="3962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cs typeface="Times New Roman" pitchFamily="18" charset="0"/>
              </a:rPr>
              <a:t>Компьютерная грамотность </a:t>
            </a:r>
            <a:r>
              <a:rPr lang="ru-RU" sz="1600" dirty="0" smtClean="0">
                <a:cs typeface="Times New Roman" pitchFamily="18" charset="0"/>
              </a:rPr>
              <a:t>– </a:t>
            </a:r>
            <a:r>
              <a:rPr lang="ru-RU" sz="1600" dirty="0" smtClean="0"/>
              <a:t>специалист по социальной работе </a:t>
            </a:r>
            <a:r>
              <a:rPr lang="ru-RU" sz="1600" dirty="0" err="1" smtClean="0"/>
              <a:t>Роньжина</a:t>
            </a:r>
            <a:r>
              <a:rPr lang="ru-RU" sz="1600" dirty="0" smtClean="0"/>
              <a:t> С.Е.</a:t>
            </a:r>
          </a:p>
          <a:p>
            <a:r>
              <a:rPr lang="ru-RU" sz="1600" dirty="0" smtClean="0"/>
              <a:t>Занятия проходят в группе по 4 человека, один раз в неделю, курс 10 занятий</a:t>
            </a:r>
          </a:p>
          <a:p>
            <a:r>
              <a:rPr lang="ru-RU" sz="1600" dirty="0" smtClean="0"/>
              <a:t>- </a:t>
            </a:r>
            <a:r>
              <a:rPr lang="ru-RU" sz="1600" b="1" dirty="0" smtClean="0"/>
              <a:t>73</a:t>
            </a:r>
            <a:r>
              <a:rPr lang="ru-RU" sz="1600" dirty="0" smtClean="0"/>
              <a:t> занятия прошли в КЦСОН,</a:t>
            </a:r>
          </a:p>
          <a:p>
            <a:r>
              <a:rPr lang="ru-RU" sz="1600" dirty="0" smtClean="0"/>
              <a:t>- </a:t>
            </a:r>
            <a:r>
              <a:rPr lang="ru-RU" sz="1600" b="1" dirty="0" smtClean="0"/>
              <a:t>28</a:t>
            </a:r>
            <a:r>
              <a:rPr lang="ru-RU" sz="1600" dirty="0" smtClean="0"/>
              <a:t> занятий – в КУГОО </a:t>
            </a:r>
            <a:r>
              <a:rPr lang="ru-RU" sz="1600" dirty="0" err="1" smtClean="0"/>
              <a:t>Дарина</a:t>
            </a:r>
            <a:endParaRPr lang="ru-RU" sz="1600" dirty="0" smtClean="0"/>
          </a:p>
          <a:p>
            <a:r>
              <a:rPr lang="ru-RU" sz="1600" dirty="0" smtClean="0"/>
              <a:t>- </a:t>
            </a:r>
            <a:r>
              <a:rPr lang="ru-RU" sz="1600" b="1" dirty="0" smtClean="0"/>
              <a:t>2 </a:t>
            </a:r>
            <a:r>
              <a:rPr lang="ru-RU" sz="1600" dirty="0" smtClean="0"/>
              <a:t>занятия – в Совете ветеранов Красногорского района</a:t>
            </a:r>
          </a:p>
          <a:p>
            <a:pPr>
              <a:buFontTx/>
              <a:buChar char="-"/>
            </a:pPr>
            <a:r>
              <a:rPr lang="ru-RU" sz="1600" b="1" dirty="0" smtClean="0"/>
              <a:t>Проведено 103 занятия, обучено 67 человек </a:t>
            </a:r>
          </a:p>
          <a:p>
            <a:pPr>
              <a:buFontTx/>
              <a:buChar char="-"/>
            </a:pPr>
            <a:endParaRPr lang="ru-RU" sz="2000" dirty="0" smtClean="0"/>
          </a:p>
          <a:p>
            <a:r>
              <a:rPr lang="ru-RU" sz="1600" b="1" dirty="0" smtClean="0"/>
              <a:t>Творческая деятельность - </a:t>
            </a:r>
            <a:endParaRPr lang="ru-RU" sz="1600" dirty="0" smtClean="0"/>
          </a:p>
          <a:p>
            <a:r>
              <a:rPr lang="ru-RU" sz="1600" dirty="0" smtClean="0"/>
              <a:t>Специалисты по социальной работе </a:t>
            </a:r>
            <a:r>
              <a:rPr lang="ru-RU" sz="1600" dirty="0" err="1" smtClean="0"/>
              <a:t>Паюсова</a:t>
            </a:r>
            <a:r>
              <a:rPr lang="ru-RU" sz="1600" dirty="0" smtClean="0"/>
              <a:t> Т.В. и Воробьева Е.В.</a:t>
            </a:r>
          </a:p>
          <a:p>
            <a:r>
              <a:rPr lang="ru-RU" sz="1600" dirty="0" smtClean="0"/>
              <a:t>Всего в 2018 г. проведено:</a:t>
            </a:r>
          </a:p>
          <a:p>
            <a:r>
              <a:rPr lang="ru-RU" sz="1600" b="1" dirty="0" smtClean="0"/>
              <a:t>-79 </a:t>
            </a:r>
            <a:r>
              <a:rPr lang="ru-RU" sz="1600" dirty="0" smtClean="0"/>
              <a:t>занятий с ансамблем </a:t>
            </a:r>
            <a:r>
              <a:rPr lang="ru-RU" sz="1600" b="1" dirty="0" smtClean="0"/>
              <a:t>«Надежда» </a:t>
            </a:r>
            <a:r>
              <a:rPr lang="ru-RU" sz="1600" dirty="0" smtClean="0"/>
              <a:t>обучено </a:t>
            </a:r>
            <a:r>
              <a:rPr lang="ru-RU" sz="1600" b="1" dirty="0" smtClean="0"/>
              <a:t>9</a:t>
            </a:r>
            <a:r>
              <a:rPr lang="ru-RU" sz="1600" dirty="0" smtClean="0"/>
              <a:t> пенсионеров</a:t>
            </a:r>
          </a:p>
          <a:p>
            <a:r>
              <a:rPr lang="ru-RU" sz="1600" b="1" dirty="0" smtClean="0"/>
              <a:t>-73</a:t>
            </a:r>
            <a:r>
              <a:rPr lang="ru-RU" sz="1600" dirty="0" smtClean="0"/>
              <a:t> занятия с ансамблем </a:t>
            </a:r>
            <a:r>
              <a:rPr lang="ru-RU" sz="1600" b="1" dirty="0" smtClean="0"/>
              <a:t>«Вишенка» </a:t>
            </a:r>
            <a:r>
              <a:rPr lang="ru-RU" sz="1600" dirty="0" smtClean="0"/>
              <a:t>обучено </a:t>
            </a:r>
            <a:r>
              <a:rPr lang="ru-RU" sz="1600" b="1" dirty="0" smtClean="0"/>
              <a:t>9</a:t>
            </a:r>
            <a:r>
              <a:rPr lang="ru-RU" sz="1600" dirty="0" smtClean="0"/>
              <a:t> пенсионеров.</a:t>
            </a:r>
            <a:endParaRPr lang="ru-RU" sz="1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62000" y="685800"/>
            <a:ext cx="381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+mj-lt"/>
                <a:cs typeface="Times New Roman" pitchFamily="18" charset="0"/>
              </a:rPr>
              <a:t>В 2018 году работали  «Школы пожилого возраста»:</a:t>
            </a:r>
            <a:endParaRPr lang="ru-RU" b="1" dirty="0">
              <a:latin typeface="+mj-lt"/>
              <a:cs typeface="Times New Roman" pitchFamily="18" charset="0"/>
            </a:endParaRPr>
          </a:p>
        </p:txBody>
      </p:sp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943600"/>
            <a:ext cx="685800" cy="685800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685800"/>
            <a:ext cx="685800" cy="685800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0"/>
            <a:ext cx="638872" cy="714375"/>
          </a:xfrm>
          <a:prstGeom prst="rect">
            <a:avLst/>
          </a:prstGeom>
          <a:noFill/>
        </p:spPr>
      </p:pic>
      <p:pic>
        <p:nvPicPr>
          <p:cNvPr id="8195" name="Picture 3" descr="C:\Users\Rongina_SE\Downloads\animaciya1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457200"/>
            <a:ext cx="1295400" cy="1126998"/>
          </a:xfrm>
          <a:prstGeom prst="rect">
            <a:avLst/>
          </a:prstGeom>
          <a:noFill/>
        </p:spPr>
      </p:pic>
      <p:pic>
        <p:nvPicPr>
          <p:cNvPr id="24" name="Рисунок 23" descr="P1140797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553200" y="381000"/>
            <a:ext cx="1914525" cy="129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 descr="3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800600" y="1828800"/>
            <a:ext cx="1219199" cy="1447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" descr="D:\картинки по ПК\25437_original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1200" y="1371600"/>
            <a:ext cx="990600" cy="898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IMG_1329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l="2568" t="-1" r="20543" b="27420"/>
          <a:stretch/>
        </p:blipFill>
        <p:spPr bwMode="auto">
          <a:xfrm>
            <a:off x="6248400" y="3581400"/>
            <a:ext cx="2209800" cy="121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pic>
        <p:nvPicPr>
          <p:cNvPr id="23" name="Рисунок 22" descr="D:\фото 2018г\фото Надежда\IMG_1570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00600" y="4953000"/>
            <a:ext cx="25146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Рисунок 27" descr="IMG_6044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00801" y="1981200"/>
            <a:ext cx="1905000" cy="1268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3581400"/>
            <a:ext cx="685800" cy="685800"/>
          </a:xfrm>
          <a:prstGeom prst="rect">
            <a:avLst/>
          </a:prstGeom>
          <a:noFill/>
        </p:spPr>
      </p:pic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67600" y="5029200"/>
            <a:ext cx="919566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53000" y="3429000"/>
            <a:ext cx="919566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Содержимое 26" descr="IMG_604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73125" y="1600200"/>
            <a:ext cx="6797750" cy="452596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22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58200" y="152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55626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58674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58674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762000" y="1371600"/>
            <a:ext cx="38862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«Новая жизнь старым вещам»</a:t>
            </a:r>
            <a:endParaRPr lang="ru-RU" dirty="0" smtClean="0"/>
          </a:p>
          <a:p>
            <a:r>
              <a:rPr lang="ru-RU" dirty="0" smtClean="0"/>
              <a:t>Ведет специалист по социальной работе Девяткова Ю.П.</a:t>
            </a:r>
          </a:p>
          <a:p>
            <a:r>
              <a:rPr lang="ru-RU" b="1" dirty="0" smtClean="0"/>
              <a:t>В 3, 4 кв. 2018 </a:t>
            </a:r>
            <a:r>
              <a:rPr lang="ru-RU" dirty="0" smtClean="0"/>
              <a:t>г. проведено </a:t>
            </a:r>
            <a:r>
              <a:rPr lang="ru-RU" b="1" dirty="0" smtClean="0"/>
              <a:t>6</a:t>
            </a:r>
            <a:r>
              <a:rPr lang="ru-RU" dirty="0" smtClean="0"/>
              <a:t> занятий,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1</a:t>
            </a:r>
            <a:r>
              <a:rPr lang="ru-RU" dirty="0" smtClean="0"/>
              <a:t> выставка готовых работ</a:t>
            </a:r>
          </a:p>
          <a:p>
            <a:r>
              <a:rPr lang="ru-RU" dirty="0" smtClean="0"/>
              <a:t>Посещают ШПВ </a:t>
            </a:r>
            <a:r>
              <a:rPr lang="ru-RU" b="1" dirty="0" smtClean="0"/>
              <a:t>7</a:t>
            </a:r>
            <a:r>
              <a:rPr lang="ru-RU" dirty="0" smtClean="0"/>
              <a:t> человек.  </a:t>
            </a:r>
          </a:p>
          <a:p>
            <a:r>
              <a:rPr lang="ru-RU" dirty="0" smtClean="0"/>
              <a:t>Занятия проходят </a:t>
            </a:r>
            <a:r>
              <a:rPr lang="ru-RU" b="1" dirty="0" smtClean="0"/>
              <a:t>2</a:t>
            </a:r>
            <a:r>
              <a:rPr lang="ru-RU" dirty="0" smtClean="0"/>
              <a:t> раза в месяц в Совете ветеранов Красногорского района.</a:t>
            </a:r>
          </a:p>
          <a:p>
            <a:endParaRPr lang="ru-RU" dirty="0" smtClean="0"/>
          </a:p>
          <a:p>
            <a:r>
              <a:rPr lang="ru-RU" b="1" dirty="0" smtClean="0"/>
              <a:t>«Волшебный бисер»</a:t>
            </a:r>
          </a:p>
          <a:p>
            <a:r>
              <a:rPr lang="ru-RU" dirty="0" smtClean="0"/>
              <a:t>Занятия по </a:t>
            </a:r>
            <a:r>
              <a:rPr lang="ru-RU" dirty="0" err="1" smtClean="0"/>
              <a:t>бисероплетению</a:t>
            </a:r>
            <a:endParaRPr lang="ru-RU" dirty="0" smtClean="0"/>
          </a:p>
          <a:p>
            <a:r>
              <a:rPr lang="ru-RU" dirty="0" smtClean="0"/>
              <a:t> проходят</a:t>
            </a:r>
            <a:r>
              <a:rPr lang="ru-RU" b="1" dirty="0" smtClean="0"/>
              <a:t> 1 </a:t>
            </a:r>
            <a:r>
              <a:rPr lang="ru-RU" dirty="0" smtClean="0"/>
              <a:t>раз в неделю</a:t>
            </a:r>
          </a:p>
          <a:p>
            <a:r>
              <a:rPr lang="ru-RU" b="1" dirty="0" smtClean="0"/>
              <a:t>В 1 кв. 2018 году </a:t>
            </a:r>
            <a:r>
              <a:rPr lang="ru-RU" dirty="0" smtClean="0"/>
              <a:t>проведено</a:t>
            </a:r>
            <a:r>
              <a:rPr lang="ru-RU" b="1" dirty="0" smtClean="0"/>
              <a:t>  8 занятий, </a:t>
            </a:r>
          </a:p>
          <a:p>
            <a:r>
              <a:rPr lang="ru-RU" dirty="0" smtClean="0"/>
              <a:t>обучено</a:t>
            </a:r>
            <a:r>
              <a:rPr lang="ru-RU" b="1" dirty="0" smtClean="0"/>
              <a:t> 5 пенсионеров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62000" y="685800"/>
            <a:ext cx="381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+mj-lt"/>
                <a:cs typeface="Times New Roman" pitchFamily="18" charset="0"/>
              </a:rPr>
              <a:t>В 2018 году работали  «Школы пожилого возраста»:</a:t>
            </a:r>
            <a:endParaRPr lang="ru-RU" b="1" dirty="0">
              <a:latin typeface="+mj-lt"/>
              <a:cs typeface="Times New Roman" pitchFamily="18" charset="0"/>
            </a:endParaRPr>
          </a:p>
        </p:txBody>
      </p:sp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943600"/>
            <a:ext cx="685800" cy="685800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1066800"/>
            <a:ext cx="685800" cy="685800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0"/>
            <a:ext cx="638872" cy="714375"/>
          </a:xfrm>
          <a:prstGeom prst="rect">
            <a:avLst/>
          </a:prstGeom>
          <a:noFill/>
        </p:spPr>
      </p:pic>
      <p:pic>
        <p:nvPicPr>
          <p:cNvPr id="2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438400"/>
            <a:ext cx="685800" cy="685800"/>
          </a:xfrm>
          <a:prstGeom prst="rect">
            <a:avLst/>
          </a:prstGeom>
          <a:noFill/>
        </p:spPr>
      </p:pic>
      <p:pic>
        <p:nvPicPr>
          <p:cNvPr id="30" name="Рисунок 29" descr="D:\фото 2018г\фото Девяткова ШПВ\IMG_601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3200" y="762000"/>
            <a:ext cx="1919374" cy="121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1" descr="C:\Users\Rongina_SE\Downloads\баба,дед\418196_1519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4600" y="1676400"/>
            <a:ext cx="627399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" name="Рисунок 32" descr="C:\Users\Devyatkova_YP\AppData\Local\Microsoft\Windows\Temporary Internet Files\Content.Word\DSC_103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24400" y="2209800"/>
            <a:ext cx="1847850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Рисунок 33"/>
          <p:cNvPicPr/>
          <p:nvPr/>
        </p:nvPicPr>
        <p:blipFill>
          <a:blip r:embed="rId10" cstate="print"/>
          <a:srcRect l="7559" t="4480" r="6766" b="8913"/>
          <a:stretch>
            <a:fillRect/>
          </a:stretch>
        </p:blipFill>
        <p:spPr bwMode="auto">
          <a:xfrm>
            <a:off x="6248400" y="3733800"/>
            <a:ext cx="2137410" cy="115062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35" name="Рисунок 34"/>
          <p:cNvPicPr/>
          <p:nvPr/>
        </p:nvPicPr>
        <p:blipFill>
          <a:blip r:embed="rId11" cstate="print"/>
          <a:srcRect l="6720" t="4480" r="6766" b="8913"/>
          <a:stretch>
            <a:fillRect/>
          </a:stretch>
        </p:blipFill>
        <p:spPr bwMode="auto">
          <a:xfrm>
            <a:off x="4724400" y="4953000"/>
            <a:ext cx="2219325" cy="128778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3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581400"/>
            <a:ext cx="952500" cy="952500"/>
          </a:xfrm>
          <a:prstGeom prst="rect">
            <a:avLst/>
          </a:prstGeom>
          <a:noFill/>
        </p:spPr>
      </p:pic>
      <p:pic>
        <p:nvPicPr>
          <p:cNvPr id="3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8400" y="3581400"/>
            <a:ext cx="685800" cy="685800"/>
          </a:xfrm>
          <a:prstGeom prst="rect">
            <a:avLst/>
          </a:prstGeom>
          <a:noFill/>
        </p:spPr>
      </p:pic>
      <p:pic>
        <p:nvPicPr>
          <p:cNvPr id="23" name="Picture 4" descr="C:\Users\Rongina_SE\Downloads\mo31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840852">
            <a:off x="5998875" y="4555663"/>
            <a:ext cx="1197933" cy="603758"/>
          </a:xfrm>
          <a:prstGeom prst="rect">
            <a:avLst/>
          </a:prstGeom>
          <a:noFill/>
        </p:spPr>
      </p:pic>
      <p:pic>
        <p:nvPicPr>
          <p:cNvPr id="24" name="Picture 4" descr="C:\Users\Rongina_SE\Downloads\mo31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840852">
            <a:off x="7140537" y="361367"/>
            <a:ext cx="1168924" cy="5891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Содержимое 26" descr="IMG_604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73125" y="1600200"/>
            <a:ext cx="6797750" cy="452596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1524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152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37338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58674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58674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5800" y="914400"/>
            <a:ext cx="39624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Ведут специалисты по социальной работе </a:t>
            </a:r>
            <a:r>
              <a:rPr lang="ru-RU" sz="1600" dirty="0" err="1" smtClean="0"/>
              <a:t>Роньжина</a:t>
            </a:r>
            <a:r>
              <a:rPr lang="ru-RU" sz="1600" dirty="0" smtClean="0"/>
              <a:t> С.Е., Воробьева Е.В., Дмитриева А.С., </a:t>
            </a:r>
            <a:r>
              <a:rPr lang="ru-RU" sz="1600" dirty="0" err="1" smtClean="0"/>
              <a:t>Паюсова</a:t>
            </a:r>
            <a:r>
              <a:rPr lang="ru-RU" sz="1600" dirty="0" smtClean="0"/>
              <a:t> Т.В.</a:t>
            </a:r>
          </a:p>
          <a:p>
            <a:r>
              <a:rPr lang="ru-RU" sz="1600" dirty="0" smtClean="0"/>
              <a:t>Экскурсионные поездки с участниками ШПВ и участниками всероссийского общества слепых:</a:t>
            </a:r>
          </a:p>
          <a:p>
            <a:r>
              <a:rPr lang="ru-RU" sz="1600" b="1" dirty="0" smtClean="0"/>
              <a:t>05.06.2018</a:t>
            </a:r>
            <a:r>
              <a:rPr lang="ru-RU" sz="1600" dirty="0" smtClean="0"/>
              <a:t>г в  - Храм во имя Покрова Пресвятой Богородицы г. Камышлов</a:t>
            </a:r>
          </a:p>
          <a:p>
            <a:r>
              <a:rPr lang="ru-RU" sz="1600" b="1" dirty="0" smtClean="0"/>
              <a:t>18.05.2018</a:t>
            </a:r>
            <a:r>
              <a:rPr lang="ru-RU" sz="1600" dirty="0" smtClean="0"/>
              <a:t>г  паломническая поездка в Храм Святой Великомученицы </a:t>
            </a:r>
            <a:r>
              <a:rPr lang="ru-RU" sz="1600" dirty="0" err="1" smtClean="0"/>
              <a:t>Параскевы</a:t>
            </a:r>
            <a:r>
              <a:rPr lang="ru-RU" sz="1600" dirty="0" smtClean="0"/>
              <a:t> Пятницы в д. </a:t>
            </a:r>
            <a:r>
              <a:rPr lang="ru-RU" sz="1600" dirty="0" err="1" smtClean="0"/>
              <a:t>Совина</a:t>
            </a:r>
            <a:endParaRPr lang="ru-RU" sz="1600" dirty="0" smtClean="0"/>
          </a:p>
          <a:p>
            <a:r>
              <a:rPr lang="ru-RU" sz="1600" b="1" dirty="0" smtClean="0"/>
              <a:t>24.05.2018</a:t>
            </a:r>
            <a:r>
              <a:rPr lang="ru-RU" sz="1600" dirty="0" smtClean="0"/>
              <a:t> г - в </a:t>
            </a:r>
            <a:r>
              <a:rPr lang="ru-RU" sz="1600" dirty="0" err="1" smtClean="0"/>
              <a:t>Долматовский</a:t>
            </a:r>
            <a:r>
              <a:rPr lang="ru-RU" sz="1600" dirty="0" smtClean="0"/>
              <a:t> мужской монастырь. </a:t>
            </a:r>
            <a:endParaRPr lang="ru-RU" sz="1600" b="1" dirty="0" smtClean="0"/>
          </a:p>
          <a:p>
            <a:r>
              <a:rPr lang="ru-RU" sz="1600" b="1" dirty="0" smtClean="0"/>
              <a:t>22.05.2018</a:t>
            </a:r>
            <a:r>
              <a:rPr lang="ru-RU" sz="1600" dirty="0" smtClean="0"/>
              <a:t>   поездка-экскурсия к скале «Семь братьев» с пенсионерами, которые принимают активное участие в мероприятиях Центра</a:t>
            </a:r>
          </a:p>
          <a:p>
            <a:endParaRPr lang="ru-RU" sz="1600" dirty="0" smtClean="0"/>
          </a:p>
          <a:p>
            <a:r>
              <a:rPr lang="ru-RU" sz="1600" dirty="0" smtClean="0"/>
              <a:t>Экскурсии в музейный комплекс УГМК в г. Верхняя Пышма:</a:t>
            </a:r>
          </a:p>
          <a:p>
            <a:r>
              <a:rPr lang="ru-RU" sz="1600" b="1" dirty="0" smtClean="0"/>
              <a:t>31.05.201</a:t>
            </a:r>
            <a:r>
              <a:rPr lang="ru-RU" sz="1600" dirty="0" smtClean="0"/>
              <a:t> </a:t>
            </a:r>
            <a:r>
              <a:rPr lang="ru-RU" sz="1600" b="1" dirty="0" smtClean="0"/>
              <a:t>8г</a:t>
            </a:r>
            <a:r>
              <a:rPr lang="ru-RU" sz="1600" dirty="0" smtClean="0"/>
              <a:t> с ветеранами Красногорского района</a:t>
            </a:r>
          </a:p>
          <a:p>
            <a:r>
              <a:rPr lang="ru-RU" sz="1600" b="1" dirty="0" smtClean="0"/>
              <a:t>31.06.2018г</a:t>
            </a:r>
            <a:r>
              <a:rPr lang="ru-RU" sz="1600" dirty="0" smtClean="0"/>
              <a:t>  с участниками ШПВ</a:t>
            </a:r>
          </a:p>
          <a:p>
            <a:endParaRPr lang="ru-RU" sz="1600" dirty="0" smtClean="0"/>
          </a:p>
          <a:p>
            <a:endParaRPr lang="ru-RU" sz="1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09600" y="533400"/>
            <a:ext cx="815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+mj-lt"/>
                <a:cs typeface="Times New Roman" pitchFamily="18" charset="0"/>
              </a:rPr>
              <a:t>В 2018 году работала  «Школа пожилого возраста» </a:t>
            </a:r>
            <a:r>
              <a:rPr lang="ru-RU" b="1" dirty="0" smtClean="0"/>
              <a:t>Социальный туризм</a:t>
            </a:r>
            <a:endParaRPr lang="ru-RU" b="1" dirty="0">
              <a:latin typeface="+mj-lt"/>
              <a:cs typeface="Times New Roman" pitchFamily="18" charset="0"/>
            </a:endParaRPr>
          </a:p>
        </p:txBody>
      </p:sp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7200" y="2743200"/>
            <a:ext cx="685800" cy="685800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228600"/>
            <a:ext cx="685800" cy="685800"/>
          </a:xfrm>
          <a:prstGeom prst="rect">
            <a:avLst/>
          </a:prstGeom>
          <a:noFill/>
        </p:spPr>
      </p:pic>
      <p:pic>
        <p:nvPicPr>
          <p:cNvPr id="2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0"/>
            <a:ext cx="638872" cy="714375"/>
          </a:xfrm>
          <a:prstGeom prst="rect">
            <a:avLst/>
          </a:prstGeom>
          <a:noFill/>
        </p:spPr>
      </p:pic>
      <p:pic>
        <p:nvPicPr>
          <p:cNvPr id="2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3810000"/>
            <a:ext cx="685800" cy="685800"/>
          </a:xfrm>
          <a:prstGeom prst="rect">
            <a:avLst/>
          </a:prstGeom>
          <a:noFill/>
        </p:spPr>
      </p:pic>
      <p:pic>
        <p:nvPicPr>
          <p:cNvPr id="3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00" y="1905000"/>
            <a:ext cx="952500" cy="952500"/>
          </a:xfrm>
          <a:prstGeom prst="rect">
            <a:avLst/>
          </a:prstGeom>
          <a:noFill/>
        </p:spPr>
      </p:pic>
      <p:pic>
        <p:nvPicPr>
          <p:cNvPr id="3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7200" y="4419600"/>
            <a:ext cx="685800" cy="685800"/>
          </a:xfrm>
          <a:prstGeom prst="rect">
            <a:avLst/>
          </a:prstGeom>
          <a:noFill/>
        </p:spPr>
      </p:pic>
      <p:pic>
        <p:nvPicPr>
          <p:cNvPr id="38" name="Рисунок 37" descr="G:\АРХИВ\ВСЕ ФОТО И ВИДЕО\фото с экскурсии в ДОЛМАТОВСКИЙ МОНАСТЫРЬ 2018\3qoYRfZyzbo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914400"/>
            <a:ext cx="1676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Рисунок 38" descr="G:\АРХИВ\ВСЕ ФОТО И ВИДЕО\фото с экскурсии в ДОЛМАТОВСКИЙ МОНАСТЫРЬ 2018\NcfwKVGIVBQ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05600" y="914400"/>
            <a:ext cx="149923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Рисунок 39" descr="C:\Users\Vorobyeva_EV\Desktop\фото экскурсии\20180522_09473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6819899" y="3695701"/>
            <a:ext cx="1371601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Рисунок 40" descr="C:\Users\Vorobyeva_EV\Desktop\фото экскурсии\20180522_10092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5011797" y="3598803"/>
            <a:ext cx="1447800" cy="1108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6019800"/>
            <a:ext cx="685800" cy="685800"/>
          </a:xfrm>
          <a:prstGeom prst="rect">
            <a:avLst/>
          </a:prstGeom>
          <a:noFill/>
        </p:spPr>
      </p:pic>
      <p:pic>
        <p:nvPicPr>
          <p:cNvPr id="43" name="Рисунок 42" descr="https://zabota039.msp.midural.ru/upload/gallery/2018/05/27/0kMat.jpg"/>
          <p:cNvPicPr/>
          <p:nvPr/>
        </p:nvPicPr>
        <p:blipFill>
          <a:blip r:embed="rId11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133600"/>
            <a:ext cx="1071972" cy="14034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Рисунок 43" descr="C:\Users\Payusova_TV\Desktop\длдж.jpg"/>
          <p:cNvPicPr/>
          <p:nvPr/>
        </p:nvPicPr>
        <p:blipFill>
          <a:blip r:embed="rId1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209800"/>
            <a:ext cx="1670050" cy="987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Рисунок 44" descr="D:\фото_В.ПЫШМА_музей военной и автомобильной техники\P1120888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29400" y="5105400"/>
            <a:ext cx="1828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Рисунок 45" descr="C:\Users\Rongina_SE\Desktop\28.06.18 В.ПЫшма\P1130332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53000" y="5105400"/>
            <a:ext cx="14351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381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960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2286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685800" y="568879"/>
            <a:ext cx="784860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b="1" dirty="0" smtClean="0"/>
              <a:t>Работа психолога Гавриловой Л.В.</a:t>
            </a:r>
            <a:endParaRPr lang="ru-RU" dirty="0" smtClean="0"/>
          </a:p>
          <a:p>
            <a:r>
              <a:rPr lang="ru-RU" dirty="0" smtClean="0"/>
              <a:t>Разработаны методические рекомендации :</a:t>
            </a:r>
          </a:p>
          <a:p>
            <a:r>
              <a:rPr lang="ru-RU" dirty="0" smtClean="0"/>
              <a:t>-«Ты не один»</a:t>
            </a:r>
          </a:p>
          <a:p>
            <a:r>
              <a:rPr lang="ru-RU" dirty="0" smtClean="0"/>
              <a:t>-«Особенности общения с пожилыми и трудными людьми </a:t>
            </a:r>
          </a:p>
          <a:p>
            <a:r>
              <a:rPr lang="ru-RU" dirty="0" smtClean="0"/>
              <a:t>и трудными клиентами. Этикет социального работник»</a:t>
            </a:r>
          </a:p>
          <a:p>
            <a:r>
              <a:rPr lang="ru-RU" dirty="0" smtClean="0"/>
              <a:t>-«Как расслабиться после трудового дня. Техники релаксации»</a:t>
            </a:r>
          </a:p>
          <a:p>
            <a:r>
              <a:rPr lang="ru-RU" dirty="0" smtClean="0"/>
              <a:t>-«Коммуникация в деятельности социальных работников»</a:t>
            </a:r>
          </a:p>
          <a:p>
            <a:r>
              <a:rPr lang="ru-RU" dirty="0" smtClean="0"/>
              <a:t>-«Психологические приемы преодоления страха и тревог»</a:t>
            </a:r>
          </a:p>
          <a:p>
            <a:r>
              <a:rPr lang="ru-RU" dirty="0" smtClean="0"/>
              <a:t>Для заведующих проводились </a:t>
            </a:r>
            <a:r>
              <a:rPr lang="ru-RU" b="1" dirty="0" smtClean="0"/>
              <a:t>занятия</a:t>
            </a:r>
            <a:r>
              <a:rPr lang="ru-RU" dirty="0" smtClean="0"/>
              <a:t> с использованием мультимедиа</a:t>
            </a:r>
          </a:p>
          <a:p>
            <a:r>
              <a:rPr lang="ru-RU" b="1" dirty="0" smtClean="0"/>
              <a:t>15 февраля 2018г  </a:t>
            </a:r>
            <a:r>
              <a:rPr lang="ru-RU" dirty="0" smtClean="0"/>
              <a:t>– Автобус «Надежды» в с. </a:t>
            </a:r>
            <a:r>
              <a:rPr lang="ru-RU" dirty="0" err="1" smtClean="0"/>
              <a:t>Рыбниковское</a:t>
            </a:r>
            <a:r>
              <a:rPr lang="ru-RU" dirty="0" smtClean="0"/>
              <a:t>, проконсультировано 5 человек, нуждающихся в срочной </a:t>
            </a:r>
          </a:p>
          <a:p>
            <a:r>
              <a:rPr lang="ru-RU" dirty="0" smtClean="0"/>
              <a:t>психологической помощи</a:t>
            </a:r>
          </a:p>
          <a:p>
            <a:pPr lvl="0"/>
            <a:r>
              <a:rPr lang="ru-RU" b="1" dirty="0" smtClean="0"/>
              <a:t>26 февраля 2018г </a:t>
            </a:r>
            <a:r>
              <a:rPr lang="ru-RU" dirty="0" smtClean="0"/>
              <a:t>– участие в секции психологов в </a:t>
            </a:r>
          </a:p>
          <a:p>
            <a:pPr lvl="0"/>
            <a:r>
              <a:rPr lang="ru-RU" dirty="0" smtClean="0"/>
              <a:t>п. Белоярском </a:t>
            </a:r>
          </a:p>
          <a:p>
            <a:pPr lvl="0"/>
            <a:endParaRPr lang="ru-RU" dirty="0" smtClean="0"/>
          </a:p>
          <a:p>
            <a:pPr algn="ctr"/>
            <a:r>
              <a:rPr lang="ru-RU" b="1" dirty="0" smtClean="0"/>
              <a:t>Работа Психолога </a:t>
            </a:r>
            <a:r>
              <a:rPr lang="ru-RU" b="1" dirty="0" err="1" smtClean="0"/>
              <a:t>Жарковой</a:t>
            </a:r>
            <a:r>
              <a:rPr lang="ru-RU" b="1" dirty="0" smtClean="0"/>
              <a:t> Т. Ю.</a:t>
            </a:r>
          </a:p>
          <a:p>
            <a:r>
              <a:rPr lang="ru-RU" dirty="0" smtClean="0"/>
              <a:t>Составлены планы занятий «Школа социального работника»</a:t>
            </a:r>
          </a:p>
          <a:p>
            <a:r>
              <a:rPr lang="ru-RU" dirty="0" smtClean="0"/>
              <a:t>Проведены 8 занятий в «Школе социального работника» </a:t>
            </a:r>
          </a:p>
          <a:p>
            <a:r>
              <a:rPr lang="ru-RU" dirty="0" smtClean="0"/>
              <a:t>Оказана срочная психологическая помощь -  7 человек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3505200"/>
            <a:ext cx="638872" cy="714375"/>
          </a:xfrm>
          <a:prstGeom prst="rect">
            <a:avLst/>
          </a:prstGeom>
          <a:noFill/>
        </p:spPr>
      </p:pic>
      <p:pic>
        <p:nvPicPr>
          <p:cNvPr id="21" name="Рисунок 20" descr="C:\Users\Gavrilova_LV\Desktop\Работа\20180214_13283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2400" y="2057400"/>
            <a:ext cx="652057" cy="99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 descr="C:\Users\Gavrilova_LV\Desktop\фото работа\ЗАНЯТИЕ С ЗАВЕДУЮЩИМИ\IMG_123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3200" y="762000"/>
            <a:ext cx="1828800" cy="1167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 descr="C:\Users\Gavrilova_LV\Desktop\Работа\20180226_12102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29400" y="3200400"/>
            <a:ext cx="1825080" cy="114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Рисунок 25" descr="P1160280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934200" y="4953000"/>
            <a:ext cx="1559379" cy="1219200"/>
          </a:xfrm>
          <a:prstGeom prst="rect">
            <a:avLst/>
          </a:prstGeom>
        </p:spPr>
      </p:pic>
      <p:pic>
        <p:nvPicPr>
          <p:cNvPr id="27" name="Picture 2" descr="C:\Users\Rongina_SE\Downloads\animaciya27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4191000"/>
            <a:ext cx="1143000" cy="490660"/>
          </a:xfrm>
          <a:prstGeom prst="rect">
            <a:avLst/>
          </a:prstGeom>
          <a:noFill/>
        </p:spPr>
      </p:pic>
      <p:pic>
        <p:nvPicPr>
          <p:cNvPr id="28" name="Picture 2" descr="C:\Users\Rongina_SE\Downloads\animaciya27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71800" y="4191000"/>
            <a:ext cx="1143000" cy="490660"/>
          </a:xfrm>
          <a:prstGeom prst="rect">
            <a:avLst/>
          </a:prstGeom>
          <a:noFill/>
        </p:spPr>
      </p:pic>
      <p:pic>
        <p:nvPicPr>
          <p:cNvPr id="29" name="Picture 4" descr="C:\Users\Rongina_SE\Downloads\mo3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85988" y="4392603"/>
            <a:ext cx="1174153" cy="59177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048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152400"/>
            <a:ext cx="533400" cy="59643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847237" y="914400"/>
            <a:ext cx="5780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Выпуск корпоративной газеты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826" name="Picture 2" descr="&amp;Ocy;&amp;tcy; &amp;scy;&amp;iecy;&amp;rcy;&amp;dcy;&amp;tscy;&amp;acy; &amp;kcy; &amp;scy;&amp;iecy;&amp;rcy;&amp;dcy;&amp;tscy;&amp;ucy; &amp;numero; 1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01960">
            <a:off x="1578103" y="2545270"/>
            <a:ext cx="2360084" cy="3138982"/>
          </a:xfrm>
          <a:prstGeom prst="rect">
            <a:avLst/>
          </a:prstGeom>
          <a:noFill/>
        </p:spPr>
      </p:pic>
      <p:pic>
        <p:nvPicPr>
          <p:cNvPr id="77828" name="Picture 4" descr="&amp;Ocy;&amp;tcy; &amp;scy;&amp;iecy;&amp;rcy;&amp;dcy;&amp;tscy;&amp;acy; &amp;kcy; &amp;scy;&amp;iecy;&amp;rcy;&amp;dcy;&amp;tscy;&amp;ucy; &amp;numero; 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41291">
            <a:off x="3485089" y="2620789"/>
            <a:ext cx="2233675" cy="3170409"/>
          </a:xfrm>
          <a:prstGeom prst="rect">
            <a:avLst/>
          </a:prstGeom>
          <a:noFill/>
        </p:spPr>
      </p:pic>
      <p:pic>
        <p:nvPicPr>
          <p:cNvPr id="77830" name="Picture 6" descr="&amp;Ocy;&amp;tcy; &amp;scy;&amp;iecy;&amp;rcy;&amp;dcy;&amp;tscy;&amp;acy; &amp;kcy; &amp;scy;&amp;iecy;&amp;rcy;&amp;dcy;&amp;tscy;&amp;ucy; &amp;numero; 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125547">
            <a:off x="5544202" y="2869544"/>
            <a:ext cx="2132291" cy="2840223"/>
          </a:xfrm>
          <a:prstGeom prst="rect">
            <a:avLst/>
          </a:prstGeom>
          <a:noFill/>
        </p:spPr>
      </p:pic>
      <p:pic>
        <p:nvPicPr>
          <p:cNvPr id="77832" name="Picture 8" descr="http://www.gifki.org/data/media/152/gazeta-animatsionnaya-kartinka-001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4600" y="1524000"/>
            <a:ext cx="1510145" cy="1219201"/>
          </a:xfrm>
          <a:prstGeom prst="rect">
            <a:avLst/>
          </a:prstGeom>
          <a:noFill/>
        </p:spPr>
      </p:pic>
      <p:pic>
        <p:nvPicPr>
          <p:cNvPr id="14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5257800"/>
            <a:ext cx="3953944" cy="125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vamotkrytka.ru/_ph/152/2/523145273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181600"/>
            <a:ext cx="3733800" cy="125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Rongina_SE\Downloads\15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71600" y="1600200"/>
            <a:ext cx="1376438" cy="69372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1806833"/>
            <a:ext cx="6248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000" b="1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000" b="1" strike="noStrike" cap="none" normalizeH="0" baseline="0" dirty="0" smtClean="0">
              <a:ln>
                <a:noFill/>
              </a:ln>
              <a:effectLst/>
              <a:latin typeface="+mj-lt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403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6858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54864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pic>
        <p:nvPicPr>
          <p:cNvPr id="12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4038600"/>
            <a:ext cx="2324100" cy="1110403"/>
          </a:xfrm>
          <a:prstGeom prst="rect">
            <a:avLst/>
          </a:prstGeom>
          <a:noFill/>
        </p:spPr>
      </p:pic>
      <p:pic>
        <p:nvPicPr>
          <p:cNvPr id="13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0386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5800" y="838200"/>
            <a:ext cx="4038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За 2018 год</a:t>
            </a:r>
            <a:endParaRPr lang="ru-RU" sz="3200" b="1" dirty="0" smtClean="0"/>
          </a:p>
          <a:p>
            <a:pPr lvl="0" algn="ctr"/>
            <a:r>
              <a:rPr lang="ru-RU" sz="2000" b="1" dirty="0" smtClean="0">
                <a:ea typeface="Times New Roman" pitchFamily="18" charset="0"/>
                <a:cs typeface="Times New Roman" pitchFamily="18" charset="0"/>
              </a:rPr>
              <a:t>Отделением срочного социального обслуживания</a:t>
            </a:r>
            <a:endParaRPr lang="ru-RU" sz="2000" dirty="0" smtClean="0"/>
          </a:p>
          <a:p>
            <a:endParaRPr lang="ru-RU" sz="2400" dirty="0" smtClean="0"/>
          </a:p>
          <a:p>
            <a:r>
              <a:rPr lang="ru-RU" sz="2000" dirty="0" smtClean="0"/>
              <a:t>предоставлено </a:t>
            </a:r>
            <a:r>
              <a:rPr lang="ru-RU" sz="2000" b="1" dirty="0" smtClean="0"/>
              <a:t>   6 961      </a:t>
            </a:r>
            <a:r>
              <a:rPr lang="ru-RU" sz="2000" dirty="0" smtClean="0"/>
              <a:t>услуг,</a:t>
            </a:r>
          </a:p>
          <a:p>
            <a:r>
              <a:rPr lang="ru-RU" sz="2000" dirty="0" smtClean="0"/>
              <a:t> в т. ч. на выдачу ТСР </a:t>
            </a:r>
            <a:r>
              <a:rPr lang="ru-RU" sz="2000" b="1" dirty="0" smtClean="0"/>
              <a:t>572 услуги,</a:t>
            </a:r>
          </a:p>
          <a:p>
            <a:r>
              <a:rPr lang="ru-RU" sz="2000" dirty="0" smtClean="0"/>
              <a:t> составлено актов –</a:t>
            </a:r>
            <a:r>
              <a:rPr lang="ru-RU" sz="2000" b="1" dirty="0" smtClean="0"/>
              <a:t> 1 121, </a:t>
            </a:r>
          </a:p>
          <a:p>
            <a:r>
              <a:rPr lang="ru-RU" sz="2000" dirty="0" smtClean="0"/>
              <a:t>обслужено</a:t>
            </a:r>
            <a:r>
              <a:rPr lang="ru-RU" sz="2000" b="1" dirty="0" smtClean="0"/>
              <a:t> 1 121</a:t>
            </a:r>
            <a:r>
              <a:rPr lang="ru-RU" sz="2000" dirty="0" smtClean="0"/>
              <a:t>человек </a:t>
            </a:r>
          </a:p>
          <a:p>
            <a:endParaRPr lang="ru-RU" sz="2000" dirty="0" smtClean="0"/>
          </a:p>
          <a:p>
            <a:pPr algn="ctr"/>
            <a:r>
              <a:rPr lang="ru-RU" sz="2000" b="1" dirty="0" smtClean="0"/>
              <a:t>Государственное задание выполнено</a:t>
            </a:r>
            <a:endParaRPr lang="ru-RU" sz="2000" dirty="0" smtClean="0"/>
          </a:p>
          <a:p>
            <a:pPr algn="ctr"/>
            <a:r>
              <a:rPr lang="ru-RU" sz="2400" dirty="0" smtClean="0"/>
              <a:t> </a:t>
            </a:r>
            <a:endParaRPr lang="ru-RU" sz="2400" dirty="0"/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381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5867400"/>
            <a:ext cx="638872" cy="714375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124930" name="Picture 2" descr="http://volbi.ru/upload/medialibrary/7be/7bed23bbac8fed27a1e24b116b0e2cd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599" y="1828800"/>
            <a:ext cx="3621619" cy="3200400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495800"/>
            <a:ext cx="885902" cy="990600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447800"/>
            <a:ext cx="749609" cy="83820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1447800"/>
            <a:ext cx="685800" cy="766850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5638800"/>
            <a:ext cx="885902" cy="990600"/>
          </a:xfrm>
          <a:prstGeom prst="rect">
            <a:avLst/>
          </a:prstGeom>
          <a:noFill/>
        </p:spPr>
      </p:pic>
      <p:pic>
        <p:nvPicPr>
          <p:cNvPr id="19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3048000"/>
            <a:ext cx="762000" cy="852055"/>
          </a:xfrm>
          <a:prstGeom prst="rect">
            <a:avLst/>
          </a:prstGeom>
          <a:noFill/>
        </p:spPr>
      </p:pic>
      <p:pic>
        <p:nvPicPr>
          <p:cNvPr id="29698" name="Picture 2" descr="http://justclickit.ru/flash/bird/bird%20%28713%2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62471">
            <a:off x="6096000" y="2362200"/>
            <a:ext cx="1428750" cy="609600"/>
          </a:xfrm>
          <a:prstGeom prst="rect">
            <a:avLst/>
          </a:prstGeom>
          <a:noFill/>
        </p:spPr>
      </p:pic>
      <p:pic>
        <p:nvPicPr>
          <p:cNvPr id="29700" name="Picture 4" descr="http://justclickit.ru/flash/bird/bird%20%28160%2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181600" y="4343400"/>
            <a:ext cx="539930" cy="304800"/>
          </a:xfrm>
          <a:prstGeom prst="rect">
            <a:avLst/>
          </a:prstGeom>
          <a:noFill/>
        </p:spPr>
      </p:pic>
      <p:pic>
        <p:nvPicPr>
          <p:cNvPr id="10242" name="Picture 2" descr="C:\Users\Rongina_SE\Downloads\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557762">
            <a:off x="7874317" y="1689918"/>
            <a:ext cx="913885" cy="676275"/>
          </a:xfrm>
          <a:prstGeom prst="rect">
            <a:avLst/>
          </a:prstGeom>
          <a:noFill/>
        </p:spPr>
      </p:pic>
      <p:pic>
        <p:nvPicPr>
          <p:cNvPr id="20" name="Picture 5" descr="C:\Users\Rongina_SE\Downloads\1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675844">
            <a:off x="7360418" y="3781077"/>
            <a:ext cx="1143000" cy="1359937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Работа с гражданами БОМЖ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334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800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8100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762000" y="762001"/>
            <a:ext cx="64770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Социальная гостиница</a:t>
            </a:r>
            <a:endParaRPr lang="ru-RU" dirty="0" smtClean="0"/>
          </a:p>
          <a:p>
            <a:r>
              <a:rPr lang="ru-RU" sz="2000" b="1" dirty="0" smtClean="0"/>
              <a:t> </a:t>
            </a:r>
            <a:endParaRPr lang="ru-RU" sz="2000" dirty="0" smtClean="0"/>
          </a:p>
          <a:p>
            <a:r>
              <a:rPr lang="ru-RU" sz="1600" dirty="0" smtClean="0"/>
              <a:t>В течение </a:t>
            </a:r>
            <a:r>
              <a:rPr lang="ru-RU" sz="1600" b="1" dirty="0" smtClean="0"/>
              <a:t>2018 </a:t>
            </a:r>
            <a:r>
              <a:rPr lang="ru-RU" sz="1600" dirty="0" smtClean="0"/>
              <a:t>года в</a:t>
            </a:r>
            <a:r>
              <a:rPr lang="ru-RU" sz="1600" b="1" dirty="0" smtClean="0"/>
              <a:t> </a:t>
            </a:r>
            <a:r>
              <a:rPr lang="ru-RU" sz="1600" dirty="0" smtClean="0"/>
              <a:t>социальной гостинице по ул.Коммунальная, 2-7, проживало </a:t>
            </a:r>
            <a:r>
              <a:rPr lang="ru-RU" sz="1600" b="1" dirty="0" smtClean="0"/>
              <a:t>2-е</a:t>
            </a:r>
            <a:r>
              <a:rPr lang="ru-RU" sz="1600" dirty="0" smtClean="0"/>
              <a:t> граждан.</a:t>
            </a:r>
          </a:p>
          <a:p>
            <a:pPr algn="just"/>
            <a:r>
              <a:rPr lang="ru-RU" sz="1600" dirty="0" smtClean="0"/>
              <a:t>В </a:t>
            </a:r>
            <a:r>
              <a:rPr lang="ru-RU" sz="1600" b="1" dirty="0" smtClean="0"/>
              <a:t>2018</a:t>
            </a:r>
            <a:r>
              <a:rPr lang="ru-RU" sz="1600" dirty="0" smtClean="0"/>
              <a:t> году в</a:t>
            </a:r>
            <a:r>
              <a:rPr lang="ru-RU" sz="1600" b="1" dirty="0" smtClean="0"/>
              <a:t> </a:t>
            </a:r>
            <a:r>
              <a:rPr lang="ru-RU" sz="1600" dirty="0" smtClean="0"/>
              <a:t>социальной гостинице по ул. Коммунальная, 2-7, </a:t>
            </a:r>
          </a:p>
          <a:p>
            <a:r>
              <a:rPr lang="ru-RU" sz="1600" dirty="0" smtClean="0"/>
              <a:t>силами сотрудников отделения проводились ремонтные работы. </a:t>
            </a:r>
          </a:p>
          <a:p>
            <a:pPr algn="ctr"/>
            <a:endParaRPr lang="ru-RU" sz="2000" b="1" dirty="0" smtClean="0">
              <a:latin typeface="+mj-lt"/>
              <a:cs typeface="Times New Roman" pitchFamily="18" charset="0"/>
            </a:endParaRP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676400"/>
            <a:ext cx="777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>
              <a:buFontTx/>
              <a:buChar char="-"/>
            </a:pP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152400"/>
            <a:ext cx="762000" cy="762000"/>
          </a:xfrm>
          <a:prstGeom prst="rect">
            <a:avLst/>
          </a:prstGeom>
          <a:noFill/>
        </p:spPr>
      </p:pic>
      <p:pic>
        <p:nvPicPr>
          <p:cNvPr id="20" name="Рисунок 19" descr="IMG_20180405_12261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438400"/>
            <a:ext cx="1285875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Рисунок 22" descr="IMG-20180428-WA0005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990600"/>
            <a:ext cx="1295400" cy="1295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Прямоугольник 23"/>
          <p:cNvSpPr/>
          <p:nvPr/>
        </p:nvSpPr>
        <p:spPr>
          <a:xfrm>
            <a:off x="762000" y="2590800"/>
            <a:ext cx="647700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ea typeface="Times New Roman" pitchFamily="18" charset="0"/>
                <a:cs typeface="Arial" pitchFamily="34" charset="0"/>
              </a:rPr>
              <a:t>Работа с гражданами БОМЖ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/>
              <a:t>На учете в отделении срочного социального обслуживания состоит </a:t>
            </a:r>
            <a:r>
              <a:rPr lang="ru-RU" sz="1600" b="1" dirty="0" smtClean="0"/>
              <a:t>83 гражданина </a:t>
            </a:r>
            <a:r>
              <a:rPr lang="ru-RU" sz="1600" dirty="0" smtClean="0"/>
              <a:t>без определенного места жительства и занятий.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/>
              <a:t> Сформировано </a:t>
            </a:r>
            <a:r>
              <a:rPr lang="ru-RU" sz="1600" b="1" dirty="0" smtClean="0"/>
              <a:t>83 личных дела </a:t>
            </a:r>
            <a:r>
              <a:rPr lang="ru-RU" sz="1600" dirty="0" smtClean="0"/>
              <a:t>на граждан, нуждающихся в восстановлении  документов, установление родственных связей, содействии в госпитализации, оформлении группы инвалидности, оформлении в ОВП и дом – интернат.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/>
              <a:t> В течение квартала организовано 53 выезда мобильной бригады в места концентрации лиц БОМЖ</a:t>
            </a:r>
            <a:r>
              <a:rPr lang="ru-RU" sz="1600" dirty="0" smtClean="0"/>
              <a:t> для оказания необходимой социальной помощи, проведение консультаций по восстановлению социального статуса, устройства в Дом-интернат</a:t>
            </a:r>
            <a:r>
              <a:rPr lang="ru-RU" sz="1600" b="1" dirty="0" smtClean="0"/>
              <a:t>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/>
              <a:t>модульного здания организованна </a:t>
            </a:r>
            <a:r>
              <a:rPr lang="ru-RU" sz="1600" b="1" dirty="0" smtClean="0"/>
              <a:t>выдача материальной помощи </a:t>
            </a:r>
            <a:r>
              <a:rPr lang="ru-RU" sz="1600" dirty="0" smtClean="0"/>
              <a:t>гражданам без определенного места жительства и занятий – 38 гражданам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Рисунок 24" descr="https://pp.userapi.com/c845416/v845416452/17e27d/b_HqFh627Sg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9000" y="4267200"/>
            <a:ext cx="1295400" cy="198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5867400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Работа с гражданами БОМЖ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334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800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8100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762000" y="762000"/>
            <a:ext cx="777240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Работа с гражданами, вышедшими из МЛС</a:t>
            </a:r>
          </a:p>
          <a:p>
            <a:pPr algn="ctr"/>
            <a:endParaRPr lang="ru-RU" b="1" dirty="0" smtClean="0"/>
          </a:p>
          <a:p>
            <a:pPr algn="just"/>
            <a:r>
              <a:rPr lang="ru-RU" sz="1600" b="1" dirty="0" smtClean="0"/>
              <a:t>22.02.2018 и 21.08.2018 </a:t>
            </a:r>
            <a:r>
              <a:rPr lang="ru-RU" sz="1600" dirty="0" smtClean="0"/>
              <a:t>года в рамках Межведомственного взаимодействия проведена работа по информированию о деятельности учреждения и отделения срочного социального обслуживания с консультированием граждан, осужденных с отбытием наказания с выездом в ИК-47. Присутствовало 70 человек. </a:t>
            </a:r>
          </a:p>
          <a:p>
            <a:pPr algn="just"/>
            <a:endParaRPr lang="ru-RU" sz="1600" dirty="0" smtClean="0"/>
          </a:p>
          <a:p>
            <a:pPr algn="just"/>
            <a:r>
              <a:rPr lang="ru-RU" sz="1600" b="1" dirty="0" smtClean="0"/>
              <a:t>11.12.2018</a:t>
            </a:r>
            <a:r>
              <a:rPr lang="ru-RU" sz="1600" dirty="0" smtClean="0"/>
              <a:t> состоялась Межведомственная комиссия по вопросам социальной адаптации </a:t>
            </a:r>
            <a:r>
              <a:rPr lang="ru-RU" sz="1600" dirty="0" err="1" smtClean="0"/>
              <a:t>ресоциализации</a:t>
            </a:r>
            <a:r>
              <a:rPr lang="ru-RU" sz="1600" dirty="0" smtClean="0"/>
              <a:t> лиц, отбывших уголовное наказание в виде лишения свободы Каменского городского округа</a:t>
            </a:r>
            <a:r>
              <a:rPr lang="ru-RU" sz="2000" dirty="0" smtClean="0"/>
              <a:t>. </a:t>
            </a:r>
          </a:p>
          <a:p>
            <a:pPr algn="just"/>
            <a:r>
              <a:rPr lang="ru-RU" sz="1600" dirty="0" smtClean="0"/>
              <a:t>В ГАУ «КЦСОН города Каменска-Уральского» обратились – </a:t>
            </a:r>
            <a:r>
              <a:rPr lang="ru-RU" sz="1600" b="1" dirty="0" smtClean="0"/>
              <a:t>41 человек</a:t>
            </a:r>
          </a:p>
          <a:p>
            <a:pPr algn="just"/>
            <a:endParaRPr lang="ru-RU" sz="1600" dirty="0" smtClean="0"/>
          </a:p>
          <a:p>
            <a:pPr algn="just"/>
            <a:r>
              <a:rPr lang="ru-RU" sz="1600" b="1" dirty="0" smtClean="0"/>
              <a:t>Оказаны услуги:</a:t>
            </a:r>
          </a:p>
          <a:p>
            <a:pPr algn="just"/>
            <a:r>
              <a:rPr lang="ru-RU" sz="1600" dirty="0" smtClean="0"/>
              <a:t>- Вещей б/у – 135 услуг;</a:t>
            </a:r>
          </a:p>
          <a:p>
            <a:pPr algn="just"/>
            <a:r>
              <a:rPr lang="ru-RU" sz="1600" dirty="0" smtClean="0"/>
              <a:t>-Осуществление посреднических действий между клиентом и организациями, физическими лицами, предоставляющими жилые помещения – 1 услуга;</a:t>
            </a:r>
          </a:p>
          <a:p>
            <a:pPr algn="just">
              <a:buFontTx/>
              <a:buChar char="-"/>
            </a:pPr>
            <a:r>
              <a:rPr lang="ru-RU" sz="1600" dirty="0" smtClean="0"/>
              <a:t>Помощь в трудоустройстве – 29 услуг, трудоустроено 13.</a:t>
            </a:r>
          </a:p>
          <a:p>
            <a:pPr algn="just"/>
            <a:r>
              <a:rPr lang="ru-RU" sz="1600" dirty="0" smtClean="0"/>
              <a:t>-Обращение в интересах клиента либо сопровождение клиента в различные организации по вопросу оформления и восстановления документов – 2 услуги;</a:t>
            </a:r>
          </a:p>
          <a:p>
            <a:pPr algn="just"/>
            <a:r>
              <a:rPr lang="ru-RU" sz="1600" dirty="0" smtClean="0"/>
              <a:t>-Выдача продуктов питания – 23 услуги;</a:t>
            </a:r>
          </a:p>
          <a:p>
            <a:endParaRPr lang="ru-RU" sz="2000" dirty="0" smtClean="0"/>
          </a:p>
          <a:p>
            <a:pPr algn="ctr"/>
            <a:endParaRPr lang="ru-RU" sz="2000" b="1" dirty="0" smtClean="0">
              <a:latin typeface="+mj-lt"/>
              <a:cs typeface="Times New Roman" pitchFamily="18" charset="0"/>
            </a:endParaRP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676400"/>
            <a:ext cx="777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>
              <a:buFontTx/>
              <a:buChar char="-"/>
            </a:pP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152400"/>
            <a:ext cx="762000" cy="762000"/>
          </a:xfrm>
          <a:prstGeom prst="rect">
            <a:avLst/>
          </a:prstGeom>
          <a:noFill/>
        </p:spPr>
      </p:pic>
      <p:pic>
        <p:nvPicPr>
          <p:cNvPr id="2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5867400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28956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2667000"/>
            <a:ext cx="638872" cy="71437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838200" y="838200"/>
            <a:ext cx="7620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Работа со спонсорами</a:t>
            </a:r>
            <a:endParaRPr kumimoji="0" lang="ru-RU" sz="2000" b="0" u="none" strike="noStrike" cap="none" normalizeH="0" baseline="0" dirty="0" smtClean="0">
              <a:ln>
                <a:noFill/>
              </a:ln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85800" y="1219200"/>
            <a:ext cx="7772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cs typeface="Times New Roman" pitchFamily="18" charset="0"/>
              </a:rPr>
              <a:t>На протяжении года осуществлялась работа со спонсорами города Каменска-Уральского с просьбой принять участие в благотворительности, и оказать посильную помощь в виде денежных средств, продуктов питания, наборов предметов первой необходимости, канцелярских принадлежностей, игрушек, а также одежды и обуви, бывшей в употреблении.</a:t>
            </a:r>
          </a:p>
          <a:p>
            <a:pPr algn="just"/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Спонсорская помощь за 2018 год составила </a:t>
            </a:r>
            <a:r>
              <a:rPr lang="ru-RU" b="1" dirty="0" smtClean="0"/>
              <a:t>более 800 000 рублей</a:t>
            </a:r>
          </a:p>
          <a:p>
            <a:pPr algn="just"/>
            <a:endParaRPr lang="ru-RU" b="1" dirty="0" smtClean="0"/>
          </a:p>
          <a:p>
            <a:pPr lvl="0" algn="ctr"/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Работа с гражданами, нуждающимися в социальной поддержке</a:t>
            </a:r>
            <a:endParaRPr lang="ru-RU" b="1" dirty="0" smtClean="0">
              <a:cs typeface="Times New Roman" pitchFamily="18" charset="0"/>
            </a:endParaRPr>
          </a:p>
          <a:p>
            <a:r>
              <a:rPr lang="ru-RU" dirty="0" smtClean="0"/>
              <a:t>За материальной помощью в натуральном виде, собранной за счет спонсорских средств обратилось </a:t>
            </a:r>
            <a:r>
              <a:rPr lang="ru-RU" b="1" dirty="0" smtClean="0"/>
              <a:t>405</a:t>
            </a:r>
            <a:r>
              <a:rPr lang="ru-RU" dirty="0" smtClean="0"/>
              <a:t> граждан, нуждающихся в социальной поддержке.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- продуктовых наборов – </a:t>
            </a: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109 штук </a:t>
            </a:r>
            <a:endParaRPr lang="ru-RU" dirty="0" smtClean="0"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- промышленных наборов – </a:t>
            </a: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32 штук</a:t>
            </a:r>
            <a:endParaRPr lang="ru-RU" dirty="0" smtClean="0"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- канцелярских наборов – </a:t>
            </a: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56 наборов</a:t>
            </a:r>
            <a:endParaRPr lang="ru-RU" dirty="0" smtClean="0"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-</a:t>
            </a: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 новой одежды – </a:t>
            </a: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170 штуки</a:t>
            </a:r>
            <a:endParaRPr lang="ru-RU" dirty="0" smtClean="0"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 Новой обуви - </a:t>
            </a: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108 пары</a:t>
            </a:r>
            <a:endParaRPr lang="ru-RU" dirty="0" smtClean="0"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 хлеба – </a:t>
            </a:r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900 булок</a:t>
            </a:r>
            <a:endParaRPr lang="ru-RU" dirty="0" smtClean="0">
              <a:cs typeface="Times New Roman" pitchFamily="18" charset="0"/>
            </a:endParaRPr>
          </a:p>
          <a:p>
            <a:pPr algn="just"/>
            <a:endParaRPr lang="ru-RU" b="1" dirty="0">
              <a:cs typeface="Times New Roman" pitchFamily="18" charset="0"/>
            </a:endParaRPr>
          </a:p>
        </p:txBody>
      </p:sp>
      <p:pic>
        <p:nvPicPr>
          <p:cNvPr id="27" name="Picture 8" descr="http://www.playcast.ru/uploads/2016/01/27/1701006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4191000"/>
            <a:ext cx="457200" cy="770127"/>
          </a:xfrm>
          <a:prstGeom prst="rect">
            <a:avLst/>
          </a:prstGeom>
          <a:noFill/>
        </p:spPr>
      </p:pic>
      <p:pic>
        <p:nvPicPr>
          <p:cNvPr id="2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5715000"/>
            <a:ext cx="638872" cy="714375"/>
          </a:xfrm>
          <a:prstGeom prst="rect">
            <a:avLst/>
          </a:prstGeom>
          <a:noFill/>
        </p:spPr>
      </p:pic>
      <p:pic>
        <p:nvPicPr>
          <p:cNvPr id="2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5791200"/>
            <a:ext cx="638872" cy="714375"/>
          </a:xfrm>
          <a:prstGeom prst="rect">
            <a:avLst/>
          </a:prstGeom>
          <a:noFill/>
        </p:spPr>
      </p:pic>
      <p:pic>
        <p:nvPicPr>
          <p:cNvPr id="3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457200"/>
            <a:ext cx="638872" cy="714375"/>
          </a:xfrm>
          <a:prstGeom prst="rect">
            <a:avLst/>
          </a:prstGeom>
          <a:noFill/>
        </p:spPr>
      </p:pic>
      <p:pic>
        <p:nvPicPr>
          <p:cNvPr id="3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581400"/>
            <a:ext cx="638872" cy="714375"/>
          </a:xfrm>
          <a:prstGeom prst="rect">
            <a:avLst/>
          </a:prstGeom>
          <a:noFill/>
        </p:spPr>
      </p:pic>
      <p:pic>
        <p:nvPicPr>
          <p:cNvPr id="24" name="Рисунок 23" descr="IMGA0692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4038600"/>
            <a:ext cx="181927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 descr="IMG_20181211_143625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8200" y="5105400"/>
            <a:ext cx="25050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5" descr="C:\Users\Rongina_SE\Downloads\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67600" y="5867400"/>
            <a:ext cx="609600" cy="609600"/>
          </a:xfrm>
          <a:prstGeom prst="rect">
            <a:avLst/>
          </a:prstGeom>
          <a:noFill/>
        </p:spPr>
      </p:pic>
      <p:pic>
        <p:nvPicPr>
          <p:cNvPr id="33" name="Picture 5" descr="C:\Users\Rongina_SE\Downloads\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5200" y="5715000"/>
            <a:ext cx="60960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2286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572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352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9436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669693" cy="748838"/>
          </a:xfrm>
          <a:prstGeom prst="rect">
            <a:avLst/>
          </a:prstGeom>
          <a:noFill/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 rot="10800000" flipV="1">
            <a:off x="762000" y="114511"/>
            <a:ext cx="8001000" cy="658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600" b="1" dirty="0" smtClean="0"/>
          </a:p>
          <a:p>
            <a:r>
              <a:rPr lang="ru-RU" sz="1600" b="1" dirty="0" smtClean="0"/>
              <a:t> Выезды мобильной бригады в Каменский район </a:t>
            </a:r>
            <a:endParaRPr lang="ru-RU" sz="1600" dirty="0" smtClean="0"/>
          </a:p>
          <a:p>
            <a:r>
              <a:rPr lang="ru-RU" sz="1600" dirty="0" smtClean="0"/>
              <a:t>С целью информирования граждан о работе отделения и учреждения, об оказании социальных услуг, оказываемых ГАУ «КЦСОН города Каменска-Уральского», а также оказания срочных социальных услуг гражданам, проживающим в удаленных территориях  города Каменска-Уральского и Каменского района, были организованы и проведены выезды Мобильной бригады из числа специалистов отделения. </a:t>
            </a:r>
          </a:p>
          <a:p>
            <a:r>
              <a:rPr lang="ru-RU" sz="1600" b="1" dirty="0" smtClean="0"/>
              <a:t>В 2018г</a:t>
            </a:r>
            <a:r>
              <a:rPr lang="ru-RU" sz="1600" dirty="0" smtClean="0"/>
              <a:t>. было организовано </a:t>
            </a:r>
            <a:r>
              <a:rPr lang="ru-RU" sz="1600" b="1" dirty="0" smtClean="0"/>
              <a:t>26 выездов</a:t>
            </a:r>
            <a:r>
              <a:rPr lang="ru-RU" sz="1600" dirty="0" smtClean="0"/>
              <a:t>, проинформировано </a:t>
            </a:r>
            <a:r>
              <a:rPr lang="ru-RU" sz="1600" b="1" dirty="0" smtClean="0"/>
              <a:t>242 человека</a:t>
            </a:r>
            <a:r>
              <a:rPr lang="ru-RU" sz="1600" dirty="0" smtClean="0"/>
              <a:t>.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b="1" dirty="0" smtClean="0"/>
          </a:p>
          <a:p>
            <a:r>
              <a:rPr lang="ru-RU" sz="1600" b="1" dirty="0" smtClean="0"/>
              <a:t>В результате выездов мобильной бригады оказаны следующие услуги</a:t>
            </a:r>
            <a:r>
              <a:rPr lang="ru-RU" sz="1600" dirty="0" smtClean="0"/>
              <a:t>:</a:t>
            </a:r>
          </a:p>
          <a:p>
            <a:r>
              <a:rPr lang="ru-RU" sz="1600" dirty="0" smtClean="0"/>
              <a:t>1. Обеспечению техническими средствами ухода, реабилитации и адаптации – </a:t>
            </a:r>
            <a:r>
              <a:rPr lang="ru-RU" sz="1600" b="1" dirty="0" smtClean="0"/>
              <a:t>58 услуг</a:t>
            </a:r>
            <a:r>
              <a:rPr lang="ru-RU" sz="1600" dirty="0" smtClean="0"/>
              <a:t>; </a:t>
            </a:r>
          </a:p>
          <a:p>
            <a:r>
              <a:rPr lang="ru-RU" sz="1600" dirty="0" smtClean="0"/>
              <a:t>2. Обеспечение одеждой и обувью, бывшей в употреблении – </a:t>
            </a:r>
            <a:r>
              <a:rPr lang="ru-RU" sz="1600" b="1" dirty="0" smtClean="0"/>
              <a:t>2373 услуги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3. Проведение опроса и первичной социальной диагностики граждан для оценки их реального положения – </a:t>
            </a:r>
            <a:r>
              <a:rPr lang="ru-RU" sz="1600" b="1" dirty="0" smtClean="0"/>
              <a:t>242 услуг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4. Консультирование по вопросам социального обслуживания – </a:t>
            </a:r>
            <a:r>
              <a:rPr lang="ru-RU" sz="1600" b="1" dirty="0" smtClean="0"/>
              <a:t>250 ус</a:t>
            </a:r>
            <a:r>
              <a:rPr lang="ru-RU" sz="1600" dirty="0" smtClean="0"/>
              <a:t>луги.</a:t>
            </a:r>
          </a:p>
          <a:p>
            <a:r>
              <a:rPr lang="ru-RU" sz="1600" dirty="0" smtClean="0"/>
              <a:t>5. Экстренная психологическая помощь – </a:t>
            </a:r>
            <a:r>
              <a:rPr lang="ru-RU" sz="1600" b="1" dirty="0" smtClean="0"/>
              <a:t>6 услуг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6. Бесплатная юридическая помощь – </a:t>
            </a:r>
            <a:r>
              <a:rPr lang="ru-RU" sz="1600" b="1" dirty="0" smtClean="0"/>
              <a:t>11 услуг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7. материальная помощь малоимущим и многодетным семьям –</a:t>
            </a:r>
            <a:r>
              <a:rPr lang="ru-RU" sz="2000" dirty="0" smtClean="0"/>
              <a:t> </a:t>
            </a:r>
            <a:r>
              <a:rPr lang="ru-RU" sz="1600" b="1" dirty="0" smtClean="0"/>
              <a:t>7 семей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8. Материальная помощь пострадавшим от пожара – </a:t>
            </a:r>
            <a:r>
              <a:rPr lang="ru-RU" sz="1600" b="1" dirty="0" smtClean="0"/>
              <a:t>1 семья</a:t>
            </a:r>
            <a:r>
              <a:rPr lang="ru-RU" sz="1600" dirty="0" smtClean="0"/>
              <a:t>.</a:t>
            </a:r>
          </a:p>
          <a:p>
            <a:r>
              <a:rPr lang="ru-RU" sz="1600" b="1" dirty="0" smtClean="0"/>
              <a:t>В результате выездов  242   гражданина  получили   3133 услуги.</a:t>
            </a:r>
            <a:endParaRPr lang="ru-RU" sz="1600" dirty="0" smtClean="0"/>
          </a:p>
          <a:p>
            <a:endParaRPr lang="ru-RU" dirty="0"/>
          </a:p>
        </p:txBody>
      </p:sp>
      <p:pic>
        <p:nvPicPr>
          <p:cNvPr id="6146" name="Picture 2" descr="C:\Users\Rongina_SE\Downloads\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2400" y="2590800"/>
            <a:ext cx="609600" cy="609600"/>
          </a:xfrm>
          <a:prstGeom prst="rect">
            <a:avLst/>
          </a:prstGeom>
          <a:noFill/>
        </p:spPr>
      </p:pic>
      <p:pic>
        <p:nvPicPr>
          <p:cNvPr id="6147" name="Picture 3" descr="C:\Users\Rongina_SE\Downloads\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2590800"/>
            <a:ext cx="609600" cy="609600"/>
          </a:xfrm>
          <a:prstGeom prst="rect">
            <a:avLst/>
          </a:prstGeom>
          <a:noFill/>
        </p:spPr>
      </p:pic>
      <p:pic>
        <p:nvPicPr>
          <p:cNvPr id="17" name="Рисунок 16" descr="IMG_9012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2133600"/>
            <a:ext cx="2286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IMGA0659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0" y="2133600"/>
            <a:ext cx="2133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 descr="C:\Users\Rongina_SE\Downloads\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2590800"/>
            <a:ext cx="60960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2057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5334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9718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304800"/>
            <a:ext cx="2754536" cy="2066925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2664261"/>
            <a:ext cx="7543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762000"/>
            <a:ext cx="7772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Социальный пункт проката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dirty="0" smtClean="0"/>
              <a:t>В течение 2018 года в социальный  пункт проката обратилось </a:t>
            </a:r>
            <a:r>
              <a:rPr lang="ru-RU" b="1" dirty="0" smtClean="0"/>
              <a:t>558 граждан  </a:t>
            </a:r>
            <a:r>
              <a:rPr lang="ru-RU" dirty="0" smtClean="0"/>
              <a:t> и получили </a:t>
            </a:r>
            <a:r>
              <a:rPr lang="ru-RU" b="1" dirty="0" smtClean="0"/>
              <a:t>590 технических средств реабилитации. </a:t>
            </a:r>
            <a:endParaRPr lang="ru-RU" dirty="0" smtClean="0"/>
          </a:p>
          <a:p>
            <a:r>
              <a:rPr lang="ru-RU" dirty="0" smtClean="0"/>
              <a:t> В настоящее время в СПП находится </a:t>
            </a:r>
            <a:r>
              <a:rPr lang="ru-RU" b="1" dirty="0" smtClean="0"/>
              <a:t>512</a:t>
            </a:r>
            <a:r>
              <a:rPr lang="ru-RU" dirty="0" smtClean="0"/>
              <a:t> технических средств реабилитации. </a:t>
            </a:r>
            <a:r>
              <a:rPr lang="ru-RU" b="1" dirty="0" smtClean="0"/>
              <a:t>Процент оборота выданных в 2018 году ТСР составляет</a:t>
            </a:r>
            <a:r>
              <a:rPr lang="ru-RU" dirty="0" smtClean="0"/>
              <a:t> </a:t>
            </a:r>
            <a:r>
              <a:rPr lang="ru-RU" b="1" dirty="0" smtClean="0"/>
              <a:t>2,807 %.</a:t>
            </a:r>
          </a:p>
          <a:p>
            <a:endParaRPr lang="ru-RU" dirty="0" smtClean="0"/>
          </a:p>
          <a:p>
            <a:r>
              <a:rPr lang="ru-RU" b="1" dirty="0" smtClean="0"/>
              <a:t> Диспетчерский пункт.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dirty="0" smtClean="0"/>
              <a:t>С 01 марта 2018 года  при отделении функционирует диспетчерский пункт. За 2018 год в него обратилось 55 граждан, все обратившиеся получили своевременную и квалифицированную помощь в решении имеющихся проблем. 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Бесплатная юридическая помощь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бесплатная юридическая помощь юрисконсультом была оказана 65 гражданам, составлено 55 актов, оказано устных консультаций (услуг) – 43 гражданам, оказано содействие в обращении в интересах клиента либо сопровождение клиента в различные организации по вопросу оформления и восстановления документов – 22 запроса.</a:t>
            </a:r>
            <a:endParaRPr lang="ru-RU" dirty="0"/>
          </a:p>
        </p:txBody>
      </p:sp>
      <p:pic>
        <p:nvPicPr>
          <p:cNvPr id="9218" name="Picture 2" descr="C:\Users\Rongina_SE\Downloads\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72400" y="5638800"/>
            <a:ext cx="609600" cy="609600"/>
          </a:xfrm>
          <a:prstGeom prst="rect">
            <a:avLst/>
          </a:prstGeom>
          <a:noFill/>
        </p:spPr>
      </p:pic>
      <p:pic>
        <p:nvPicPr>
          <p:cNvPr id="9219" name="Picture 3" descr="C:\Users\Rongina_SE\Downloads\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5638800"/>
            <a:ext cx="609600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1148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867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57912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57912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18288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00200" y="762000"/>
            <a:ext cx="5943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Мероприятия, проведенные в 2018 году.</a:t>
            </a:r>
            <a:endParaRPr lang="ru-RU" sz="2000" dirty="0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2664261"/>
            <a:ext cx="7543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1295400"/>
            <a:ext cx="5638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 01.06.2018</a:t>
            </a:r>
            <a:r>
              <a:rPr lang="ru-RU" dirty="0" smtClean="0"/>
              <a:t> года проведено праздничное мероприятие ко «Дню защиты детей!» в п. Новый Быт, с последующим проведением чаепития.</a:t>
            </a:r>
          </a:p>
          <a:p>
            <a:r>
              <a:rPr lang="ru-RU" b="1" dirty="0" smtClean="0"/>
              <a:t>29.08.2018</a:t>
            </a:r>
            <a:r>
              <a:rPr lang="ru-RU" dirty="0" smtClean="0"/>
              <a:t> года проведено мероприятие ко «Дню знаний!» в парке «Каменский дворик» с вручением детям школьных принадлежностей в количестве 22 набора.</a:t>
            </a:r>
          </a:p>
          <a:p>
            <a:r>
              <a:rPr lang="ru-RU" b="1" dirty="0" smtClean="0"/>
              <a:t>24 октября 2018  </a:t>
            </a:r>
            <a:r>
              <a:rPr lang="ru-RU" dirty="0" smtClean="0"/>
              <a:t>года проведено  мероприятие, посвященное Дню пожилого человека, «День Добра, День Уважения», на территории библиотеки № 3 по ул. Жуковского, д. 8. В мероприятии приняли участие 20 пенсионеров. </a:t>
            </a:r>
          </a:p>
          <a:p>
            <a:r>
              <a:rPr lang="ru-RU" b="1" dirty="0" smtClean="0"/>
              <a:t>24 декабря 2018 </a:t>
            </a:r>
            <a:r>
              <a:rPr lang="ru-RU" dirty="0" smtClean="0"/>
              <a:t>года  проведены   2  мероприятия:</a:t>
            </a:r>
          </a:p>
          <a:p>
            <a:r>
              <a:rPr lang="ru-RU" dirty="0" smtClean="0"/>
              <a:t>- выезд на дом к 8 малообеспеченным многодетным семьям Деда Мороза и Снегурочки - 31 ребенок </a:t>
            </a:r>
          </a:p>
          <a:p>
            <a:r>
              <a:rPr lang="ru-RU" dirty="0" smtClean="0"/>
              <a:t>-  организован праздник для  50 детей из  многодетных и малообеспеченных семей в ДК «Металлург»</a:t>
            </a:r>
          </a:p>
          <a:p>
            <a:endParaRPr lang="ru-RU" dirty="0"/>
          </a:p>
        </p:txBody>
      </p:sp>
      <p:pic>
        <p:nvPicPr>
          <p:cNvPr id="20" name="Рисунок 19" descr="IMG_20180829_113215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4600" y="1066800"/>
            <a:ext cx="22002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IMGA071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24600" y="2667000"/>
            <a:ext cx="22098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IMG_20181224_172932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4600" y="4495800"/>
            <a:ext cx="1905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 descr="C:\Users\Rongina_SE\Downloads\11.jpg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29600" y="4648200"/>
            <a:ext cx="480060" cy="1828800"/>
          </a:xfrm>
          <a:prstGeom prst="rect">
            <a:avLst/>
          </a:prstGeom>
          <a:noFill/>
        </p:spPr>
      </p:pic>
      <p:pic>
        <p:nvPicPr>
          <p:cNvPr id="2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5791200"/>
            <a:ext cx="762000" cy="762000"/>
          </a:xfrm>
          <a:prstGeom prst="rect">
            <a:avLst/>
          </a:prstGeom>
          <a:noFill/>
        </p:spPr>
      </p:pic>
      <p:pic>
        <p:nvPicPr>
          <p:cNvPr id="2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81000"/>
            <a:ext cx="762000" cy="762000"/>
          </a:xfrm>
          <a:prstGeom prst="rect">
            <a:avLst/>
          </a:prstGeom>
          <a:noFill/>
        </p:spPr>
      </p:pic>
      <p:pic>
        <p:nvPicPr>
          <p:cNvPr id="27" name="Picture 2" descr="C:\Users\Rongina_SE\Downloads\4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15000" y="5715000"/>
            <a:ext cx="714375" cy="714375"/>
          </a:xfrm>
          <a:prstGeom prst="rect">
            <a:avLst/>
          </a:prstGeom>
          <a:noFill/>
        </p:spPr>
      </p:pic>
      <p:pic>
        <p:nvPicPr>
          <p:cNvPr id="28" name="Picture 5" descr="C:\Users\Rongina_SE\Downloads\1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27018" y="-28924"/>
            <a:ext cx="1143000" cy="1359937"/>
          </a:xfrm>
          <a:prstGeom prst="rect">
            <a:avLst/>
          </a:prstGeom>
          <a:noFill/>
        </p:spPr>
      </p:pic>
      <p:pic>
        <p:nvPicPr>
          <p:cNvPr id="29" name="Picture 4" descr="C:\Users\Rongina_SE\Downloads\15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81800" y="2209800"/>
            <a:ext cx="766838" cy="386487"/>
          </a:xfrm>
          <a:prstGeom prst="rect">
            <a:avLst/>
          </a:prstGeom>
          <a:noFill/>
        </p:spPr>
      </p:pic>
      <p:pic>
        <p:nvPicPr>
          <p:cNvPr id="30" name="Picture 5" descr="C:\Users\Rongina_SE\Downloads\1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48400" y="3124200"/>
            <a:ext cx="1143000" cy="1359937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381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3200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57912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2664261"/>
            <a:ext cx="7543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2000" y="762000"/>
            <a:ext cx="7848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Мастер-класс для нас!</a:t>
            </a:r>
            <a:r>
              <a:rPr lang="ru-RU" dirty="0" smtClean="0"/>
              <a:t>           </a:t>
            </a:r>
          </a:p>
          <a:p>
            <a:r>
              <a:rPr lang="ru-RU" dirty="0" smtClean="0"/>
              <a:t> Проведены занятия по правовой грамотности сотрудников отделений социального обслуживания на дому по темам: «Алиментные обязательства», «Наследственное право», «Недвижимость – права собственника», «Исполнительное производство. Права взыскателя и должника», «Защита прав потребителей».</a:t>
            </a:r>
          </a:p>
          <a:p>
            <a:r>
              <a:rPr lang="ru-RU" dirty="0" smtClean="0"/>
              <a:t>Проведены занятия по самообороне: «Психологические аспекты применения навыков самообороны», «Уклонение от захватов», «Азы ударной техники», проведены занятия по общей физической подготовке с сотрудниками отделений.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2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762000" cy="762000"/>
          </a:xfrm>
          <a:prstGeom prst="rect">
            <a:avLst/>
          </a:prstGeom>
          <a:noFill/>
        </p:spPr>
      </p:pic>
      <p:pic>
        <p:nvPicPr>
          <p:cNvPr id="20" name="Рисунок 19" descr="IMG_20180810_15352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3657600"/>
            <a:ext cx="2133599" cy="16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IMG_8864"/>
          <p:cNvPicPr/>
          <p:nvPr/>
        </p:nvPicPr>
        <p:blipFill>
          <a:blip r:embed="rId6" cstate="print"/>
          <a:srcRect l="5814" t="3374"/>
          <a:stretch>
            <a:fillRect/>
          </a:stretch>
        </p:blipFill>
        <p:spPr bwMode="auto">
          <a:xfrm>
            <a:off x="6096000" y="4343400"/>
            <a:ext cx="2057400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 descr="IMG_8859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3000" y="4419600"/>
            <a:ext cx="2099310" cy="1577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5" descr="C:\Users\Rongina_SE\Downloads\1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38600" y="4876800"/>
            <a:ext cx="1143000" cy="1359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5" descr="C:\Users\Rongina_SE\Downloads\1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6477000" y="3581400"/>
            <a:ext cx="1143000" cy="1359937"/>
          </a:xfrm>
          <a:prstGeom prst="rect">
            <a:avLst/>
          </a:prstGeom>
          <a:noFill/>
        </p:spPr>
      </p:pic>
      <p:pic>
        <p:nvPicPr>
          <p:cNvPr id="26" name="Picture 5" descr="C:\Users\Rongina_SE\Downloads\1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1600200" y="3657600"/>
            <a:ext cx="1143000" cy="1359937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0668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2286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524000" y="1995964"/>
            <a:ext cx="6248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dirty="0" smtClean="0">
                <a:latin typeface="+mj-lt"/>
                <a:cs typeface="Times New Roman" pitchFamily="18" charset="0"/>
              </a:rPr>
              <a:t>Отделение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4800" b="1" dirty="0" smtClean="0">
                <a:cs typeface="Times New Roman" pitchFamily="18" charset="0"/>
              </a:rPr>
              <a:t>«Социальное такси»</a:t>
            </a:r>
            <a:endParaRPr lang="ru-RU" sz="4800" b="1" dirty="0" smtClean="0">
              <a:latin typeface="+mj-lt"/>
              <a:cs typeface="Times New Roman" pitchFamily="18" charset="0"/>
            </a:endParaRPr>
          </a:p>
        </p:txBody>
      </p:sp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9906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8674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5791200"/>
            <a:ext cx="681464" cy="76200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57200"/>
            <a:ext cx="681464" cy="762000"/>
          </a:xfrm>
          <a:prstGeom prst="rect">
            <a:avLst/>
          </a:prstGeom>
          <a:noFill/>
        </p:spPr>
      </p:pic>
      <p:pic>
        <p:nvPicPr>
          <p:cNvPr id="1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4419600"/>
            <a:ext cx="2324100" cy="1110403"/>
          </a:xfrm>
          <a:prstGeom prst="rect">
            <a:avLst/>
          </a:prstGeom>
          <a:noFill/>
        </p:spPr>
      </p:pic>
      <p:pic>
        <p:nvPicPr>
          <p:cNvPr id="19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4958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Содержимое 20" descr="IMG_22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3125" y="1600200"/>
            <a:ext cx="6797750" cy="452596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3048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1371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3429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13716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2286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7200" y="61722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762000" y="609600"/>
            <a:ext cx="69342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cs typeface="Times New Roman" pitchFamily="18" charset="0"/>
              </a:rPr>
              <a:t>Отделение «Социальное такси»</a:t>
            </a:r>
            <a:endParaRPr lang="ru-RU" sz="3000" b="1" dirty="0">
              <a:cs typeface="Times New Roman" pitchFamily="18" charset="0"/>
            </a:endParaRPr>
          </a:p>
        </p:txBody>
      </p:sp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762000" y="1219200"/>
            <a:ext cx="76962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За 2018 год </a:t>
            </a:r>
            <a:r>
              <a:rPr lang="ru-RU" sz="2000" dirty="0" smtClean="0"/>
              <a:t>было оказано</a:t>
            </a:r>
            <a:r>
              <a:rPr lang="ru-RU" sz="2000" b="1" dirty="0" smtClean="0"/>
              <a:t>- 2715 </a:t>
            </a:r>
            <a:r>
              <a:rPr lang="ru-RU" sz="2000" dirty="0" smtClean="0"/>
              <a:t>услуг,</a:t>
            </a:r>
          </a:p>
          <a:p>
            <a:r>
              <a:rPr lang="ru-RU" sz="2000" dirty="0" smtClean="0"/>
              <a:t> обслужено </a:t>
            </a:r>
            <a:r>
              <a:rPr lang="ru-RU" sz="2000" b="1" dirty="0" smtClean="0"/>
              <a:t>225 </a:t>
            </a:r>
            <a:r>
              <a:rPr lang="ru-RU" sz="2000" dirty="0" smtClean="0"/>
              <a:t>человека.</a:t>
            </a:r>
          </a:p>
          <a:p>
            <a:endParaRPr lang="ru-RU" sz="2000" dirty="0" smtClean="0">
              <a:cs typeface="Times New Roman" pitchFamily="18" charset="0"/>
            </a:endParaRPr>
          </a:p>
          <a:p>
            <a:r>
              <a:rPr lang="ru-RU" sz="2000" b="1" dirty="0" smtClean="0"/>
              <a:t>Обращения граждан</a:t>
            </a:r>
            <a:endParaRPr lang="ru-RU" sz="2000" dirty="0" smtClean="0"/>
          </a:p>
          <a:p>
            <a:r>
              <a:rPr lang="ru-RU" sz="2000" dirty="0" smtClean="0"/>
              <a:t>Обращений граждан поступило </a:t>
            </a:r>
            <a:r>
              <a:rPr lang="ru-RU" sz="2000" b="1" dirty="0" smtClean="0"/>
              <a:t>1554</a:t>
            </a:r>
            <a:r>
              <a:rPr lang="ru-RU" sz="2000" dirty="0" smtClean="0"/>
              <a:t> из них </a:t>
            </a:r>
            <a:r>
              <a:rPr lang="ru-RU" sz="2000" b="1" dirty="0" smtClean="0"/>
              <a:t>1329 </a:t>
            </a:r>
            <a:r>
              <a:rPr lang="ru-RU" sz="2000" dirty="0" smtClean="0"/>
              <a:t>повторных </a:t>
            </a:r>
          </a:p>
          <a:p>
            <a:r>
              <a:rPr lang="ru-RU" sz="2000" dirty="0" smtClean="0"/>
              <a:t>В течение 2018 года обратилось </a:t>
            </a:r>
            <a:r>
              <a:rPr lang="ru-RU" sz="2000" b="1" dirty="0" smtClean="0"/>
              <a:t>225</a:t>
            </a:r>
            <a:r>
              <a:rPr lang="ru-RU" sz="2000" dirty="0" smtClean="0"/>
              <a:t> человек, которые получили квалифицированную и своевременную консультацию. </a:t>
            </a:r>
          </a:p>
          <a:p>
            <a:endParaRPr lang="ru-RU" sz="2000" dirty="0" smtClean="0"/>
          </a:p>
          <a:p>
            <a:r>
              <a:rPr lang="ru-RU" sz="2000" dirty="0" smtClean="0"/>
              <a:t>На условиях полной оплаты было обслужено </a:t>
            </a:r>
            <a:r>
              <a:rPr lang="ru-RU" sz="2000" b="1" dirty="0" smtClean="0"/>
              <a:t>72</a:t>
            </a:r>
            <a:r>
              <a:rPr lang="ru-RU" sz="2000" dirty="0" smtClean="0"/>
              <a:t> человека</a:t>
            </a:r>
          </a:p>
          <a:p>
            <a:r>
              <a:rPr lang="ru-RU" sz="2000" dirty="0" smtClean="0"/>
              <a:t>Бесплатно было обслужено </a:t>
            </a:r>
            <a:r>
              <a:rPr lang="ru-RU" sz="2000" b="1" dirty="0" smtClean="0"/>
              <a:t>39</a:t>
            </a:r>
            <a:r>
              <a:rPr lang="ru-RU" sz="2000" dirty="0" smtClean="0"/>
              <a:t> человек. </a:t>
            </a:r>
          </a:p>
          <a:p>
            <a:r>
              <a:rPr lang="ru-RU" sz="2000" dirty="0" smtClean="0"/>
              <a:t> Доставка клиентов отделения «Социальное </a:t>
            </a:r>
          </a:p>
          <a:p>
            <a:r>
              <a:rPr lang="ru-RU" sz="2000" dirty="0" smtClean="0"/>
              <a:t>такси» осуществлялась в социально </a:t>
            </a:r>
          </a:p>
          <a:p>
            <a:r>
              <a:rPr lang="ru-RU" sz="2000" dirty="0" smtClean="0"/>
              <a:t>значимые места МО города</a:t>
            </a:r>
          </a:p>
          <a:p>
            <a:r>
              <a:rPr lang="ru-RU" sz="2000" dirty="0" smtClean="0"/>
              <a:t> Каменска-Уральского</a:t>
            </a:r>
          </a:p>
          <a:p>
            <a:endParaRPr lang="ru-RU" sz="2000" dirty="0" smtClean="0"/>
          </a:p>
        </p:txBody>
      </p:sp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5943600"/>
            <a:ext cx="638872" cy="714375"/>
          </a:xfrm>
          <a:prstGeom prst="rect">
            <a:avLst/>
          </a:prstGeom>
          <a:noFill/>
        </p:spPr>
      </p:pic>
      <p:pic>
        <p:nvPicPr>
          <p:cNvPr id="22" name="Picture 2" descr="http://www.gifki.org/data/media/679/taksi-animatsionnaya-kartinka-000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0" y="1447800"/>
            <a:ext cx="1809750" cy="533400"/>
          </a:xfrm>
          <a:prstGeom prst="rect">
            <a:avLst/>
          </a:prstGeom>
          <a:noFill/>
        </p:spPr>
      </p:pic>
      <p:pic>
        <p:nvPicPr>
          <p:cNvPr id="23" name="Рисунок 22" descr="IMG_221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38800" y="4572000"/>
            <a:ext cx="2589318" cy="1723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28800" y="5562600"/>
            <a:ext cx="3276600" cy="1066800"/>
          </a:xfrm>
          <a:prstGeom prst="rect">
            <a:avLst/>
          </a:prstGeom>
          <a:noFill/>
        </p:spPr>
      </p:pic>
      <p:pic>
        <p:nvPicPr>
          <p:cNvPr id="26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3800" y="4038600"/>
            <a:ext cx="885825" cy="84985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0668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2286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524000" y="1257300"/>
            <a:ext cx="6248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48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dirty="0" smtClean="0">
                <a:latin typeface="+mj-lt"/>
                <a:cs typeface="Times New Roman" pitchFamily="18" charset="0"/>
              </a:rPr>
              <a:t>Социально – реабилитационное отделение</a:t>
            </a:r>
          </a:p>
        </p:txBody>
      </p:sp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9906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8674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5791200"/>
            <a:ext cx="681464" cy="76200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57200"/>
            <a:ext cx="681464" cy="762000"/>
          </a:xfrm>
          <a:prstGeom prst="rect">
            <a:avLst/>
          </a:prstGeom>
          <a:noFill/>
        </p:spPr>
      </p:pic>
      <p:pic>
        <p:nvPicPr>
          <p:cNvPr id="1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4419600"/>
            <a:ext cx="2324100" cy="1110403"/>
          </a:xfrm>
          <a:prstGeom prst="rect">
            <a:avLst/>
          </a:prstGeom>
          <a:noFill/>
        </p:spPr>
      </p:pic>
      <p:pic>
        <p:nvPicPr>
          <p:cNvPr id="19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4958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228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762000" y="762000"/>
            <a:ext cx="78486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Количество заключённых договоров  в  2018 г. –  165</a:t>
            </a:r>
            <a:endParaRPr lang="ru-RU" dirty="0" smtClean="0"/>
          </a:p>
          <a:p>
            <a:r>
              <a:rPr lang="ru-RU" b="1" dirty="0" smtClean="0"/>
              <a:t>Количество клиентов, прошедших реабилитацию  в Центре – 66 человек:</a:t>
            </a:r>
          </a:p>
          <a:p>
            <a:r>
              <a:rPr lang="ru-RU" b="1" dirty="0" smtClean="0"/>
              <a:t> 62   человека инвалиды, 3 человека  пенсионеры, 1 человек ТЖС  по направлениям:</a:t>
            </a:r>
            <a:endParaRPr lang="ru-RU" dirty="0" smtClean="0"/>
          </a:p>
          <a:p>
            <a:r>
              <a:rPr lang="ru-RU" dirty="0" smtClean="0"/>
              <a:t>социально-психологическая реабилитация –  21 человек, из них 10 повторно;</a:t>
            </a:r>
          </a:p>
          <a:p>
            <a:r>
              <a:rPr lang="ru-RU" dirty="0" err="1" smtClean="0"/>
              <a:t>социокультурная</a:t>
            </a:r>
            <a:r>
              <a:rPr lang="ru-RU" dirty="0" smtClean="0"/>
              <a:t> реабилитация (прикладное творчество) –  4  человека, </a:t>
            </a:r>
          </a:p>
          <a:p>
            <a:r>
              <a:rPr lang="ru-RU" dirty="0" smtClean="0"/>
              <a:t>адаптивная физкультура и организация мероприятий, связанных с ЗОЖ – 28 человек,  из них 14 повторно,</a:t>
            </a:r>
          </a:p>
          <a:p>
            <a:r>
              <a:rPr lang="ru-RU" dirty="0" smtClean="0"/>
              <a:t>социально-бытовая реабилитация – 22 человек, из них 6 повторно, </a:t>
            </a:r>
          </a:p>
          <a:p>
            <a:r>
              <a:rPr lang="ru-RU" dirty="0" smtClean="0"/>
              <a:t>социально-трудовая реабилитация – 3  человека, из них  3  повторно, </a:t>
            </a:r>
          </a:p>
          <a:p>
            <a:r>
              <a:rPr lang="ru-RU" dirty="0" smtClean="0"/>
              <a:t>социально-бытовая реабилитация на дому –  7 человек, из них  6  повторно. </a:t>
            </a:r>
          </a:p>
          <a:p>
            <a:r>
              <a:rPr lang="ru-RU" dirty="0" smtClean="0"/>
              <a:t>Творческие мастерские и студии посетили – 41 человек.</a:t>
            </a:r>
          </a:p>
          <a:p>
            <a:r>
              <a:rPr lang="ru-RU" dirty="0" smtClean="0"/>
              <a:t>Всего обслужено граждан – 344, из них инвалидов –250, пенсионеров - 94.</a:t>
            </a:r>
          </a:p>
          <a:p>
            <a:r>
              <a:rPr lang="ru-RU" b="1" dirty="0" smtClean="0"/>
              <a:t>Количество реабилитационных услуг, оказанных при проведении занятий</a:t>
            </a:r>
          </a:p>
          <a:p>
            <a:r>
              <a:rPr lang="ru-RU" b="1" dirty="0" smtClean="0"/>
              <a:t> и мероприятий – 3695</a:t>
            </a:r>
          </a:p>
          <a:p>
            <a:r>
              <a:rPr lang="ru-RU" b="1" dirty="0" smtClean="0"/>
              <a:t>Количество курсов – 14 ,</a:t>
            </a:r>
            <a:endParaRPr lang="ru-RU" dirty="0" smtClean="0"/>
          </a:p>
          <a:p>
            <a:r>
              <a:rPr lang="ru-RU" b="1" dirty="0" smtClean="0"/>
              <a:t>Количество клиентов, прошедших курс реабилитации на дому –  12,</a:t>
            </a:r>
            <a:endParaRPr lang="ru-RU" dirty="0" smtClean="0"/>
          </a:p>
          <a:p>
            <a:r>
              <a:rPr lang="ru-RU" b="1" dirty="0" smtClean="0"/>
              <a:t>Количество проведенных заседаний экспертно-реабилитационной</a:t>
            </a:r>
            <a:endParaRPr lang="ru-RU" dirty="0" smtClean="0"/>
          </a:p>
          <a:p>
            <a:r>
              <a:rPr lang="ru-RU" b="1" dirty="0" smtClean="0"/>
              <a:t>      комиссии–  15,</a:t>
            </a:r>
            <a:endParaRPr lang="ru-RU" dirty="0" smtClean="0"/>
          </a:p>
          <a:p>
            <a:r>
              <a:rPr lang="ru-RU" b="1" dirty="0" smtClean="0"/>
              <a:t>Мероприятия социальной реабилитации - 520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3010" name="Picture 2" descr="C:\Users\Rongina_SE\Downloads\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5715000"/>
            <a:ext cx="1676400" cy="1143000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57912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457200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800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85800" y="914400"/>
            <a:ext cx="784860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Культурно-массовые мероприятия</a:t>
            </a:r>
          </a:p>
          <a:p>
            <a:r>
              <a:rPr lang="ru-RU" sz="1600" b="1" dirty="0" smtClean="0"/>
              <a:t>12.01.2018г.</a:t>
            </a:r>
            <a:r>
              <a:rPr lang="ru-RU" sz="1600" dirty="0" smtClean="0"/>
              <a:t> Рождественская встреча в библиотеке Духовного Возрождения. Мастер-класс «Рождественский ангел» Спец. по соц.работе Харченко Е.В. (19 чел.)</a:t>
            </a:r>
            <a:r>
              <a:rPr lang="ru-RU" sz="1600" b="1" dirty="0" smtClean="0"/>
              <a:t> </a:t>
            </a:r>
            <a:endParaRPr lang="ru-RU" sz="1600" dirty="0" smtClean="0"/>
          </a:p>
          <a:p>
            <a:r>
              <a:rPr lang="ru-RU" sz="1600" b="1" dirty="0" smtClean="0"/>
              <a:t>12.01.2018г.</a:t>
            </a:r>
            <a:r>
              <a:rPr lang="ru-RU" sz="1600" dirty="0" smtClean="0"/>
              <a:t> Посещение дельфинария. Спец. по соц.работе  Берендеева А.И. (5 чел.)</a:t>
            </a:r>
          </a:p>
          <a:p>
            <a:r>
              <a:rPr lang="ru-RU" sz="1600" b="1" dirty="0" smtClean="0"/>
              <a:t>18.01.2018г.</a:t>
            </a:r>
            <a:r>
              <a:rPr lang="ru-RU" sz="1600" dirty="0" smtClean="0"/>
              <a:t> Творческая мастерская «Новогодний серпантин» в рамках проекта «Мы познаём мир вместе» в библиотеке «Семейного чтения» Спец.по соц.работе </a:t>
            </a:r>
            <a:r>
              <a:rPr lang="ru-RU" sz="1600" dirty="0" err="1" smtClean="0"/>
              <a:t>Хюбнер</a:t>
            </a:r>
            <a:r>
              <a:rPr lang="ru-RU" sz="1600" dirty="0" smtClean="0"/>
              <a:t> Н.А.(10 чел.)</a:t>
            </a:r>
          </a:p>
          <a:p>
            <a:r>
              <a:rPr lang="ru-RU" sz="1600" b="1" dirty="0" smtClean="0"/>
              <a:t>19.01.2018г.</a:t>
            </a:r>
            <a:r>
              <a:rPr lang="ru-RU" sz="1600" dirty="0" smtClean="0"/>
              <a:t> Творческая встреча с Каменской поэтессой Дианой </a:t>
            </a:r>
            <a:r>
              <a:rPr lang="ru-RU" sz="1600" dirty="0" err="1" smtClean="0"/>
              <a:t>Ахмедуловой</a:t>
            </a:r>
            <a:r>
              <a:rPr lang="ru-RU" sz="1600" dirty="0" smtClean="0"/>
              <a:t> в библиотеке Духовного Возрождения. Спец.по соц.работе </a:t>
            </a:r>
            <a:r>
              <a:rPr lang="ru-RU" sz="1600" dirty="0" err="1" smtClean="0"/>
              <a:t>Хюбнер</a:t>
            </a:r>
            <a:r>
              <a:rPr lang="ru-RU" sz="1600" dirty="0" smtClean="0"/>
              <a:t> Н.А.(20 чел.)</a:t>
            </a:r>
          </a:p>
          <a:p>
            <a:r>
              <a:rPr lang="ru-RU" sz="1600" b="1" dirty="0" smtClean="0"/>
              <a:t>08.02.2018г.</a:t>
            </a:r>
            <a:r>
              <a:rPr lang="ru-RU" sz="1600" dirty="0" smtClean="0"/>
              <a:t> Мастер-класс по настольным играм для инвалидов. ДК «</a:t>
            </a:r>
            <a:r>
              <a:rPr lang="ru-RU" sz="1600" dirty="0" err="1" smtClean="0"/>
              <a:t>Мартюш</a:t>
            </a:r>
            <a:r>
              <a:rPr lang="ru-RU" sz="1600" dirty="0" smtClean="0"/>
              <a:t>» Спец.по соц.работе </a:t>
            </a:r>
            <a:r>
              <a:rPr lang="ru-RU" sz="1600" dirty="0" err="1" smtClean="0"/>
              <a:t>Хюбнер</a:t>
            </a:r>
            <a:r>
              <a:rPr lang="ru-RU" sz="1600" dirty="0" smtClean="0"/>
              <a:t> Н.А.</a:t>
            </a:r>
            <a:r>
              <a:rPr lang="ru-RU" sz="1600" b="1" dirty="0" smtClean="0"/>
              <a:t> </a:t>
            </a:r>
            <a:r>
              <a:rPr lang="ru-RU" sz="1600" dirty="0" smtClean="0"/>
              <a:t>(10 чел.)</a:t>
            </a:r>
          </a:p>
          <a:p>
            <a:r>
              <a:rPr lang="ru-RU" sz="1600" b="1" dirty="0" smtClean="0"/>
              <a:t>16.02.2018г.</a:t>
            </a:r>
            <a:r>
              <a:rPr lang="ru-RU" sz="1600" dirty="0" smtClean="0"/>
              <a:t> Мероприятие для инвалидов «День Святого Валентина» в библиотеке Духовного Возрождения. Спец.по соц.работе  Харченко Е.В.</a:t>
            </a:r>
            <a:r>
              <a:rPr lang="ru-RU" sz="1600" b="1" dirty="0" smtClean="0"/>
              <a:t> </a:t>
            </a:r>
            <a:endParaRPr lang="ru-RU" sz="1600" dirty="0" smtClean="0"/>
          </a:p>
          <a:p>
            <a:r>
              <a:rPr lang="ru-RU" sz="1600" b="1" dirty="0" smtClean="0"/>
              <a:t>19.02.2018г.</a:t>
            </a:r>
            <a:r>
              <a:rPr lang="ru-RU" sz="1600" dirty="0" smtClean="0"/>
              <a:t> Выступление вокально-инструментальной </a:t>
            </a:r>
          </a:p>
          <a:p>
            <a:r>
              <a:rPr lang="ru-RU" sz="1600" dirty="0" smtClean="0"/>
              <a:t>студии «Каменская радуга» на городском фестивале </a:t>
            </a:r>
          </a:p>
          <a:p>
            <a:r>
              <a:rPr lang="ru-RU" sz="1600" dirty="0" smtClean="0"/>
              <a:t>«Солдатская песня». ДК «Современник» Спец.по</a:t>
            </a:r>
          </a:p>
          <a:p>
            <a:r>
              <a:rPr lang="ru-RU" sz="1600" dirty="0" smtClean="0"/>
              <a:t> соц.работе Расторгуев И.С.</a:t>
            </a:r>
            <a:r>
              <a:rPr lang="ru-RU" sz="1600" b="1" dirty="0" smtClean="0"/>
              <a:t> </a:t>
            </a:r>
            <a:r>
              <a:rPr lang="ru-RU" sz="1600" dirty="0" smtClean="0"/>
              <a:t>(4 чел.)</a:t>
            </a:r>
          </a:p>
          <a:p>
            <a:r>
              <a:rPr lang="ru-RU" sz="1600" b="1" dirty="0" smtClean="0"/>
              <a:t>23.02.2018г.</a:t>
            </a:r>
            <a:r>
              <a:rPr lang="ru-RU" sz="1600" dirty="0" smtClean="0"/>
              <a:t> Выступление вокально-инструментальной </a:t>
            </a:r>
          </a:p>
          <a:p>
            <a:r>
              <a:rPr lang="ru-RU" sz="1600" dirty="0" smtClean="0"/>
              <a:t>студии «Каменская радуга» на городском фестивале </a:t>
            </a:r>
          </a:p>
          <a:p>
            <a:r>
              <a:rPr lang="ru-RU" sz="1600" dirty="0" smtClean="0"/>
              <a:t>«Солдатская песня». Гала – концерт. ДК «Современник» </a:t>
            </a:r>
          </a:p>
          <a:p>
            <a:r>
              <a:rPr lang="ru-RU" sz="1600" dirty="0" smtClean="0"/>
              <a:t>Спец.по соц.работе Расторгуев И.С.(4 чел.)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/>
            <a:endParaRPr lang="ru-RU" b="1" dirty="0" smtClean="0"/>
          </a:p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Ohapkina_ND\Desktop\Солдатская песня\Camera\20180223_15281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4267200"/>
            <a:ext cx="2819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C:\Users\Rongina_SE\Downloads\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5867400"/>
            <a:ext cx="1009650" cy="67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867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85800" y="838200"/>
            <a:ext cx="7848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27.02.2018г.</a:t>
            </a:r>
            <a:r>
              <a:rPr lang="ru-RU" dirty="0" smtClean="0"/>
              <a:t> Познавательное мероприятие «Чудо, имя которому книга» в рамках проекта «Мы познаём мир вместе» в библиотеке «Семейного чтения» Спец.по соц.работе </a:t>
            </a:r>
            <a:r>
              <a:rPr lang="ru-RU" dirty="0" err="1" smtClean="0"/>
              <a:t>Хюбнер</a:t>
            </a:r>
            <a:r>
              <a:rPr lang="ru-RU" dirty="0" smtClean="0"/>
              <a:t> Н.А.(10 чел.)</a:t>
            </a:r>
          </a:p>
          <a:p>
            <a:r>
              <a:rPr lang="ru-RU" b="1" dirty="0" smtClean="0"/>
              <a:t>07.03.2018г.</a:t>
            </a:r>
            <a:r>
              <a:rPr lang="ru-RU" dirty="0" smtClean="0"/>
              <a:t> Выставка инклюзивных творческих мастерских «Весеннее настроение» в КЦСОН.</a:t>
            </a:r>
          </a:p>
          <a:p>
            <a:r>
              <a:rPr lang="ru-RU" dirty="0" smtClean="0"/>
              <a:t>Спец.по соц.работе </a:t>
            </a:r>
            <a:r>
              <a:rPr lang="ru-RU" dirty="0" err="1" smtClean="0"/>
              <a:t>Хюбнер</a:t>
            </a:r>
            <a:r>
              <a:rPr lang="ru-RU" dirty="0" smtClean="0"/>
              <a:t> Н.А., Берендеева А.И.</a:t>
            </a:r>
          </a:p>
          <a:p>
            <a:r>
              <a:rPr lang="ru-RU" b="1" dirty="0" smtClean="0"/>
              <a:t>07.03.2018г.</a:t>
            </a:r>
            <a:r>
              <a:rPr lang="ru-RU" dirty="0" smtClean="0"/>
              <a:t> Профилактическое мероприятие по здоровому образу жизни «Весенние продукты питания» в ЦАФ. Спец.по соц.работе Нестеров Д.А.</a:t>
            </a:r>
          </a:p>
          <a:p>
            <a:r>
              <a:rPr lang="ru-RU" b="1" dirty="0" smtClean="0"/>
              <a:t>15.03.2018г.</a:t>
            </a:r>
            <a:r>
              <a:rPr lang="ru-RU" dirty="0" smtClean="0"/>
              <a:t> Мероприятие по проекту «Мы познаём мир вместе» «Моя любимая книга» в библиотеке «Семейного чтения» Спец.по соц.работе </a:t>
            </a:r>
            <a:r>
              <a:rPr lang="ru-RU" dirty="0" err="1" smtClean="0"/>
              <a:t>Хюбнер</a:t>
            </a:r>
            <a:r>
              <a:rPr lang="ru-RU" dirty="0" smtClean="0"/>
              <a:t> Н.А. (10 чел.)</a:t>
            </a:r>
          </a:p>
          <a:p>
            <a:r>
              <a:rPr lang="ru-RU" b="1" dirty="0" smtClean="0"/>
              <a:t>21.03.2018г.</a:t>
            </a:r>
            <a:r>
              <a:rPr lang="ru-RU" dirty="0" smtClean="0"/>
              <a:t> Концертная программа для сотрудников инклюзивных студий «Каменская радуга» и «Скарабей» в КЦСОН. Спец. по соц.работе  Харченко Е.В., Расторгуев И.С.(20 чел.)</a:t>
            </a:r>
          </a:p>
          <a:p>
            <a:r>
              <a:rPr lang="ru-RU" b="1" dirty="0" smtClean="0"/>
              <a:t>23.03.2018г. </a:t>
            </a:r>
            <a:r>
              <a:rPr lang="ru-RU" dirty="0" err="1" smtClean="0"/>
              <a:t>Фотосессия</a:t>
            </a:r>
            <a:r>
              <a:rPr lang="ru-RU" dirty="0" smtClean="0"/>
              <a:t> в рамках инклюзивного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фотопроекта</a:t>
            </a:r>
            <a:r>
              <a:rPr lang="ru-RU" dirty="0" smtClean="0"/>
              <a:t> «Жить с настроением!». Зав. отделением</a:t>
            </a:r>
          </a:p>
          <a:p>
            <a:r>
              <a:rPr lang="ru-RU" dirty="0" smtClean="0"/>
              <a:t> М.С. </a:t>
            </a:r>
            <a:r>
              <a:rPr lang="ru-RU" dirty="0" err="1" smtClean="0"/>
              <a:t>Ковенко</a:t>
            </a:r>
            <a:r>
              <a:rPr lang="ru-RU" dirty="0" smtClean="0"/>
              <a:t>, Спец. по соц.работе  Расторгуев И.С.</a:t>
            </a:r>
          </a:p>
          <a:p>
            <a:r>
              <a:rPr lang="ru-RU" dirty="0" smtClean="0"/>
              <a:t>(10 чел.)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3" name="Рисунок 12" descr="1kae_FUMVy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4572000"/>
            <a:ext cx="2338388" cy="198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85800" y="762000"/>
            <a:ext cx="78486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07.04.2018г.</a:t>
            </a:r>
            <a:r>
              <a:rPr lang="ru-RU" dirty="0" smtClean="0"/>
              <a:t> Организация посещения инвалидами</a:t>
            </a:r>
          </a:p>
          <a:p>
            <a:r>
              <a:rPr lang="ru-RU" dirty="0" smtClean="0"/>
              <a:t> Чемпионата области по пауэрлифтингу среди ПОДА.</a:t>
            </a:r>
          </a:p>
          <a:p>
            <a:r>
              <a:rPr lang="ru-RU" dirty="0" smtClean="0"/>
              <a:t> СК "Факел". Спец. по соц.работе Нестеров Д.А.- 20 чел</a:t>
            </a:r>
          </a:p>
          <a:p>
            <a:r>
              <a:rPr lang="ru-RU" b="1" dirty="0" smtClean="0"/>
              <a:t>11.04.2018г.</a:t>
            </a:r>
            <a:r>
              <a:rPr lang="ru-RU" dirty="0" smtClean="0"/>
              <a:t> Концертная программа для сотрудников </a:t>
            </a:r>
          </a:p>
          <a:p>
            <a:r>
              <a:rPr lang="ru-RU" dirty="0" smtClean="0"/>
              <a:t>инклюзивных студий «Каменская радуга» и «Скарабей»</a:t>
            </a:r>
          </a:p>
          <a:p>
            <a:r>
              <a:rPr lang="ru-RU" dirty="0" smtClean="0"/>
              <a:t> в библиотеке «Духовное Возрождение » Спец. по соц.</a:t>
            </a:r>
          </a:p>
          <a:p>
            <a:r>
              <a:rPr lang="ru-RU" dirty="0" smtClean="0"/>
              <a:t>работе Расторгуев И.С. (20 чел.) </a:t>
            </a:r>
          </a:p>
          <a:p>
            <a:r>
              <a:rPr lang="ru-RU" b="1" dirty="0" smtClean="0"/>
              <a:t>13.04.2018г.</a:t>
            </a:r>
            <a:r>
              <a:rPr lang="ru-RU" dirty="0" smtClean="0"/>
              <a:t> Посещение инвалидами мастер-класса «Роспись яиц» в библиотеке «Духовное Возрождение » Спец. по соц.работе Харченко Е.В. </a:t>
            </a:r>
          </a:p>
          <a:p>
            <a:r>
              <a:rPr lang="ru-RU" b="1" dirty="0" smtClean="0"/>
              <a:t>17.04.2018г.</a:t>
            </a:r>
            <a:r>
              <a:rPr lang="ru-RU" dirty="0" smtClean="0"/>
              <a:t> Участие в проекте по </a:t>
            </a:r>
            <a:r>
              <a:rPr lang="ru-RU" dirty="0" err="1" smtClean="0"/>
              <a:t>социокультурной</a:t>
            </a:r>
            <a:r>
              <a:rPr lang="ru-RU" dirty="0" smtClean="0"/>
              <a:t> реабилитации инвалидов «Познаём мир вместе». Мероприятие «Театральные истории» в библиотеке «Семейного чтения» Спец. по соц.работе </a:t>
            </a:r>
            <a:r>
              <a:rPr lang="ru-RU" dirty="0" err="1" smtClean="0"/>
              <a:t>Хюбнер</a:t>
            </a:r>
            <a:r>
              <a:rPr lang="ru-RU" dirty="0" smtClean="0"/>
              <a:t> Н.А. (15 чел.)</a:t>
            </a:r>
          </a:p>
          <a:p>
            <a:r>
              <a:rPr lang="ru-RU" b="1" dirty="0" smtClean="0"/>
              <a:t>03.05.2018г.</a:t>
            </a:r>
            <a:r>
              <a:rPr lang="ru-RU" dirty="0" smtClean="0"/>
              <a:t> Изготовление открыток (30 шт.) в инклюзивной бумажной мастерской для поздравления с 9</a:t>
            </a:r>
            <a:r>
              <a:rPr lang="ru-RU" b="1" dirty="0" smtClean="0"/>
              <a:t> </a:t>
            </a:r>
            <a:r>
              <a:rPr lang="ru-RU" dirty="0" smtClean="0"/>
              <a:t>мая участников ВОВ. Спец. по соц.работе Берендеева А.И. (7 чел.) </a:t>
            </a:r>
          </a:p>
          <a:p>
            <a:r>
              <a:rPr lang="ru-RU" b="1" dirty="0" smtClean="0"/>
              <a:t>7.05.2018г.</a:t>
            </a:r>
            <a:r>
              <a:rPr lang="ru-RU" dirty="0" smtClean="0"/>
              <a:t> Проведение спортивного мастер-класса «Здоровая спина», приуроченного к 9 мая в Центре адаптивной физкультуры. Спец. по соц.работе Нестеров Д.А. (26 чел.)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3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3657600"/>
            <a:ext cx="638872" cy="714375"/>
          </a:xfrm>
          <a:prstGeom prst="rect">
            <a:avLst/>
          </a:prstGeom>
          <a:noFill/>
        </p:spPr>
      </p:pic>
      <p:pic>
        <p:nvPicPr>
          <p:cNvPr id="2050" name="Picture 2" descr="C:\Users\Rongina_SE\Downloads\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2400" y="1828800"/>
            <a:ext cx="1143000" cy="1428750"/>
          </a:xfrm>
          <a:prstGeom prst="rect">
            <a:avLst/>
          </a:prstGeom>
          <a:noFill/>
        </p:spPr>
      </p:pic>
      <p:pic>
        <p:nvPicPr>
          <p:cNvPr id="14" name="Рисунок 13" descr="C:\Users\Ohapkina_ND\Pictures\cFQyn8WHcmA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838200"/>
            <a:ext cx="23145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Rongina_SE\Downloads\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57600" y="5715000"/>
            <a:ext cx="1981020" cy="72461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85800" y="914400"/>
            <a:ext cx="78486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11.05.2018г.</a:t>
            </a:r>
            <a:r>
              <a:rPr lang="ru-RU" dirty="0" smtClean="0"/>
              <a:t> Выступление вокально-инструментальной студии «Каменская радуга» и театральной студии «Скарабей» с литературно-музыкальной композицией  «День Победы!» в библиотеке «Семейного </a:t>
            </a:r>
          </a:p>
          <a:p>
            <a:r>
              <a:rPr lang="ru-RU" dirty="0" smtClean="0"/>
              <a:t>чтения» Спец. по соц.работе Расторгуев И.С., Харченко Е.В. </a:t>
            </a:r>
          </a:p>
          <a:p>
            <a:r>
              <a:rPr lang="ru-RU" b="1" dirty="0" smtClean="0"/>
              <a:t>16.05.2018г.</a:t>
            </a:r>
            <a:r>
              <a:rPr lang="ru-RU" dirty="0" smtClean="0"/>
              <a:t> Организация 2-ой инклюзивной </a:t>
            </a:r>
            <a:r>
              <a:rPr lang="ru-RU" dirty="0" err="1" smtClean="0"/>
              <a:t>фотосессии</a:t>
            </a:r>
            <a:endParaRPr lang="ru-RU" dirty="0" smtClean="0"/>
          </a:p>
          <a:p>
            <a:r>
              <a:rPr lang="ru-RU" dirty="0" smtClean="0"/>
              <a:t> «Жить с настроением!». Конный клуб «Фаворит». Зав. </a:t>
            </a:r>
          </a:p>
          <a:p>
            <a:r>
              <a:rPr lang="ru-RU" dirty="0" smtClean="0"/>
              <a:t>отд. </a:t>
            </a:r>
            <a:r>
              <a:rPr lang="ru-RU" dirty="0" err="1" smtClean="0"/>
              <a:t>Ковенко</a:t>
            </a:r>
            <a:r>
              <a:rPr lang="ru-RU" dirty="0" smtClean="0"/>
              <a:t> М.С., спец.по соц.работе Расторгуев И.С. </a:t>
            </a:r>
          </a:p>
          <a:p>
            <a:r>
              <a:rPr lang="ru-RU" b="1" dirty="0" smtClean="0"/>
              <a:t>01.06.2018г.</a:t>
            </a:r>
            <a:r>
              <a:rPr lang="ru-RU" dirty="0" smtClean="0"/>
              <a:t> Культурно-просветительское мероприятие </a:t>
            </a:r>
          </a:p>
          <a:p>
            <a:r>
              <a:rPr lang="ru-RU" dirty="0" smtClean="0"/>
              <a:t>для участников театральной студии «Скарабей» «Места силы Каменского района». Библиотека «Духовное Возрождение» Спец. по соц.работе Харченко Е.В. (13 чел.)</a:t>
            </a:r>
          </a:p>
          <a:p>
            <a:r>
              <a:rPr lang="ru-RU" b="1" dirty="0" smtClean="0"/>
              <a:t>03.06.2018г.</a:t>
            </a:r>
            <a:r>
              <a:rPr lang="ru-RU" dirty="0" smtClean="0"/>
              <a:t> Участие вокальной студии «Каменская радуга»</a:t>
            </a:r>
          </a:p>
          <a:p>
            <a:r>
              <a:rPr lang="ru-RU" dirty="0" smtClean="0"/>
              <a:t> в благотворительном концерте в пользу детей с </a:t>
            </a:r>
          </a:p>
          <a:p>
            <a:r>
              <a:rPr lang="ru-RU" dirty="0" smtClean="0"/>
              <a:t>инвалидностью “Лучик надежды” в ДК “Юность” Спец.</a:t>
            </a:r>
          </a:p>
          <a:p>
            <a:r>
              <a:rPr lang="ru-RU" dirty="0" smtClean="0"/>
              <a:t> по соц.работе Расторгуев И.С. (150 чел.) </a:t>
            </a:r>
          </a:p>
          <a:p>
            <a:r>
              <a:rPr lang="ru-RU" b="1" dirty="0" smtClean="0"/>
              <a:t>04.06.2018г.</a:t>
            </a:r>
            <a:r>
              <a:rPr lang="ru-RU" dirty="0" smtClean="0"/>
              <a:t> Изготовление сувениров (35 шт.) в кружке </a:t>
            </a:r>
          </a:p>
          <a:p>
            <a:r>
              <a:rPr lang="ru-RU" dirty="0" smtClean="0"/>
              <a:t>прикладного творчества «Умелые руки» для </a:t>
            </a:r>
          </a:p>
          <a:p>
            <a:r>
              <a:rPr lang="ru-RU" dirty="0" smtClean="0"/>
              <a:t>поздравления ветеранов социальной службы к Дню </a:t>
            </a:r>
          </a:p>
          <a:p>
            <a:r>
              <a:rPr lang="ru-RU" dirty="0" smtClean="0"/>
              <a:t>социального работника. Спец. по соц.работе Берендеева А.И. (4 чел.)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4" name="Рисунок 13" descr="C:\Users\Kovenko_MS\Desktop\20180516_18104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1676400"/>
            <a:ext cx="1981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f-l3gwEyAw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4419600"/>
            <a:ext cx="22669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943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85800" y="838201"/>
            <a:ext cx="7848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06.06.2018г. </a:t>
            </a:r>
            <a:r>
              <a:rPr lang="ru-RU" dirty="0" smtClean="0"/>
              <a:t>Участие в конференции «Об оказании социальных услуг, оказываемых ГАУ «КЦСОН города Каменска-Уральского гражданам пожилого возраста, проживающих на территории Каменска-Уральского» Спец. по соц. работе  Харченко Н.В. (10 чел.).</a:t>
            </a:r>
          </a:p>
          <a:p>
            <a:r>
              <a:rPr lang="ru-RU" b="1" dirty="0" smtClean="0"/>
              <a:t>18.06.2018г.</a:t>
            </a:r>
            <a:r>
              <a:rPr lang="ru-RU" dirty="0" smtClean="0"/>
              <a:t> Организация 3-й инклюзивной </a:t>
            </a:r>
            <a:r>
              <a:rPr lang="ru-RU" dirty="0" err="1" smtClean="0"/>
              <a:t>фотосессии</a:t>
            </a:r>
            <a:endParaRPr lang="ru-RU" dirty="0" smtClean="0"/>
          </a:p>
          <a:p>
            <a:r>
              <a:rPr lang="ru-RU" dirty="0" smtClean="0"/>
              <a:t> «Жить с настроением!» Санаторий-профилакторий</a:t>
            </a:r>
          </a:p>
          <a:p>
            <a:r>
              <a:rPr lang="ru-RU" dirty="0" smtClean="0"/>
              <a:t> «Чистый ключ».  Зав. отд. </a:t>
            </a:r>
            <a:r>
              <a:rPr lang="ru-RU" dirty="0" err="1" smtClean="0"/>
              <a:t>Ковенко</a:t>
            </a:r>
            <a:r>
              <a:rPr lang="ru-RU" dirty="0" smtClean="0"/>
              <a:t> М.С., спец.по соц.</a:t>
            </a:r>
          </a:p>
          <a:p>
            <a:r>
              <a:rPr lang="ru-RU" dirty="0" smtClean="0"/>
              <a:t>работе Расторгуев И.С. (2 чел.)</a:t>
            </a:r>
          </a:p>
          <a:p>
            <a:r>
              <a:rPr lang="ru-RU" b="1" dirty="0" smtClean="0"/>
              <a:t>10.07.2018г.</a:t>
            </a:r>
            <a:r>
              <a:rPr lang="ru-RU" dirty="0" smtClean="0"/>
              <a:t> Участие инклюзивных мастерских во </a:t>
            </a:r>
            <a:r>
              <a:rPr lang="en-US" dirty="0" smtClean="0"/>
              <a:t>II</a:t>
            </a:r>
            <a:r>
              <a:rPr lang="ru-RU" dirty="0" smtClean="0"/>
              <a:t> </a:t>
            </a:r>
          </a:p>
          <a:p>
            <a:r>
              <a:rPr lang="ru-RU" dirty="0" smtClean="0"/>
              <a:t>Межрегиональном фестивале декоративно-прикладного творчества инвалидов «Традиции народной культуры на кончиках пальцев». ГАУК СО </a:t>
            </a:r>
          </a:p>
          <a:p>
            <a:r>
              <a:rPr lang="ru-RU" dirty="0" smtClean="0"/>
              <a:t>«Центр народной культуры Среднего Урала», г.Екатеринбург. (Диплом победителя в номинации «Вышивка крестом»). Спец.по соц.работе </a:t>
            </a:r>
          </a:p>
          <a:p>
            <a:r>
              <a:rPr lang="ru-RU" dirty="0" smtClean="0"/>
              <a:t>Берендеева А.И., </a:t>
            </a:r>
            <a:r>
              <a:rPr lang="ru-RU" dirty="0" err="1" smtClean="0"/>
              <a:t>Хюбнер</a:t>
            </a:r>
            <a:r>
              <a:rPr lang="ru-RU" dirty="0" smtClean="0"/>
              <a:t> Н.А., Харченко Е.В. </a:t>
            </a:r>
          </a:p>
          <a:p>
            <a:r>
              <a:rPr lang="ru-RU" b="1" dirty="0" smtClean="0"/>
              <a:t>12.07.2018г. </a:t>
            </a:r>
            <a:r>
              <a:rPr lang="ru-RU" dirty="0" smtClean="0"/>
              <a:t>Участие инвалидов в спортивном </a:t>
            </a:r>
          </a:p>
          <a:p>
            <a:r>
              <a:rPr lang="ru-RU" dirty="0" smtClean="0"/>
              <a:t>Мероприятии к Дню города в КУДПИ. Спец. по соц.</a:t>
            </a:r>
          </a:p>
          <a:p>
            <a:r>
              <a:rPr lang="ru-RU" dirty="0" smtClean="0"/>
              <a:t>работе Нестеров Д.А. (30 чел.) </a:t>
            </a:r>
          </a:p>
          <a:p>
            <a:endParaRPr lang="ru-RU" dirty="0"/>
          </a:p>
        </p:txBody>
      </p:sp>
      <p:pic>
        <p:nvPicPr>
          <p:cNvPr id="16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686425"/>
            <a:ext cx="1047750" cy="1171575"/>
          </a:xfrm>
          <a:prstGeom prst="rect">
            <a:avLst/>
          </a:prstGeom>
          <a:noFill/>
        </p:spPr>
      </p:pic>
      <p:pic>
        <p:nvPicPr>
          <p:cNvPr id="18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5867400"/>
            <a:ext cx="762000" cy="852055"/>
          </a:xfrm>
          <a:prstGeom prst="rect">
            <a:avLst/>
          </a:prstGeom>
          <a:noFill/>
        </p:spPr>
      </p:pic>
      <p:pic>
        <p:nvPicPr>
          <p:cNvPr id="19" name="Рисунок 18" descr="фотопроект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1752600"/>
            <a:ext cx="22764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20180712_11122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3600" y="4572000"/>
            <a:ext cx="2585019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3200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62000" y="1143000"/>
            <a:ext cx="7772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02.08.2018г.</a:t>
            </a:r>
            <a:r>
              <a:rPr lang="ru-RU" dirty="0" smtClean="0"/>
              <a:t> Участие инвалидов в патриотическом  мероприятии к Дню ВДВ. Спец. по соц.работе Нестеров Д.А. (20 чел.) </a:t>
            </a:r>
          </a:p>
          <a:p>
            <a:r>
              <a:rPr lang="ru-RU" b="1" dirty="0" smtClean="0"/>
              <a:t>03.08.2018г.</a:t>
            </a:r>
            <a:r>
              <a:rPr lang="ru-RU" dirty="0" smtClean="0"/>
              <a:t> Участие инвалидов в культурно-просветительском  мероприятии  «О семье Романовых» в библиотеке «Духовное Возрождение» Спец. по соц.работе Харченко Е.В. (13 чел.) </a:t>
            </a:r>
          </a:p>
          <a:p>
            <a:r>
              <a:rPr lang="ru-RU" b="1" dirty="0" smtClean="0"/>
              <a:t>24.08.2018г.</a:t>
            </a:r>
            <a:r>
              <a:rPr lang="ru-RU" dirty="0" smtClean="0"/>
              <a:t> Участие инвалидов в культурно-просветительском  мероприятии  «Народности Среднего Урала» в библиотеке «Духовное Возрождение» Спец. по соц.работе Харченко Е.В. (15 чел.) </a:t>
            </a:r>
          </a:p>
          <a:p>
            <a:r>
              <a:rPr lang="ru-RU" b="1" dirty="0" smtClean="0"/>
              <a:t>14.09.2018г. </a:t>
            </a:r>
            <a:r>
              <a:rPr lang="ru-RU" dirty="0" smtClean="0"/>
              <a:t>Участие инвалидов в познавательном   мероприятии  «Грибы и вирусы» в библиотеке «Духовное Возрождение» Спец. по соц.работе Харченко Е.В. (11 чел.) </a:t>
            </a:r>
          </a:p>
          <a:p>
            <a:r>
              <a:rPr lang="ru-RU" b="1" dirty="0" smtClean="0"/>
              <a:t>17.09.2018г.</a:t>
            </a:r>
            <a:r>
              <a:rPr lang="ru-RU" dirty="0" smtClean="0"/>
              <a:t>  Организация 4-ой инклюзивной </a:t>
            </a:r>
            <a:r>
              <a:rPr lang="ru-RU" dirty="0" err="1" smtClean="0"/>
              <a:t>фотосессии</a:t>
            </a:r>
            <a:r>
              <a:rPr lang="ru-RU" dirty="0" smtClean="0"/>
              <a:t> «Жить с настроением!». Кузница. Зав. отд. </a:t>
            </a:r>
            <a:r>
              <a:rPr lang="ru-RU" dirty="0" err="1" smtClean="0"/>
              <a:t>Ковенко</a:t>
            </a:r>
            <a:r>
              <a:rPr lang="ru-RU" dirty="0" smtClean="0"/>
              <a:t> М.С., </a:t>
            </a:r>
          </a:p>
          <a:p>
            <a:r>
              <a:rPr lang="ru-RU" dirty="0" smtClean="0"/>
              <a:t>спец.по соц.работе Расторгуев И.С. </a:t>
            </a:r>
          </a:p>
          <a:p>
            <a:endParaRPr lang="ru-RU" dirty="0"/>
          </a:p>
        </p:txBody>
      </p:sp>
      <p:pic>
        <p:nvPicPr>
          <p:cNvPr id="4098" name="Picture 2" descr="C:\Users\Rongina_SE\Downloads\2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5029200"/>
            <a:ext cx="1295400" cy="1511300"/>
          </a:xfrm>
          <a:prstGeom prst="rect">
            <a:avLst/>
          </a:prstGeom>
          <a:noFill/>
        </p:spPr>
      </p:pic>
      <p:pic>
        <p:nvPicPr>
          <p:cNvPr id="14" name="Рисунок 13" descr="DBqxzErNOxM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2600" y="4495800"/>
            <a:ext cx="2895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7150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715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0" y="990600"/>
            <a:ext cx="78486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20.09.2018г.  </a:t>
            </a:r>
            <a:r>
              <a:rPr lang="ru-RU" dirty="0" smtClean="0"/>
              <a:t>Культурное мероприятие для инвалидов «Край, в котором я живу»  в рамках проекта «Познаём мир вместе». Библиотека «Семейного чтения». Спец. по соц.работе </a:t>
            </a:r>
            <a:r>
              <a:rPr lang="ru-RU" dirty="0" err="1" smtClean="0"/>
              <a:t>Хюбнер</a:t>
            </a:r>
            <a:r>
              <a:rPr lang="ru-RU" dirty="0" smtClean="0"/>
              <a:t> Н.А. (12 чел.)</a:t>
            </a:r>
          </a:p>
          <a:p>
            <a:r>
              <a:rPr lang="ru-RU" b="1" dirty="0" smtClean="0"/>
              <a:t>22.09.2018г. </a:t>
            </a:r>
            <a:r>
              <a:rPr lang="ru-RU" dirty="0" smtClean="0"/>
              <a:t>Участие инклюзивных мастерских в городском конкурсе  «Лучший Каменский туристический сувенир» (Диплом Участника). Спец. по соц.работе Берендеева А.И. (12 чел.)</a:t>
            </a:r>
          </a:p>
          <a:p>
            <a:r>
              <a:rPr lang="ru-RU" b="1" dirty="0" smtClean="0"/>
              <a:t>23.09.2018г.</a:t>
            </a:r>
            <a:r>
              <a:rPr lang="ru-RU" dirty="0" smtClean="0"/>
              <a:t> Организация посещения инвалидами</a:t>
            </a:r>
          </a:p>
          <a:p>
            <a:r>
              <a:rPr lang="ru-RU" dirty="0" smtClean="0"/>
              <a:t>соревнования по пауэрлифтингу лиц с «ПОДА» </a:t>
            </a:r>
          </a:p>
          <a:p>
            <a:r>
              <a:rPr lang="ru-RU" dirty="0" smtClean="0"/>
              <a:t>(повреждение опорно-двигательного аппарата) в </a:t>
            </a:r>
          </a:p>
          <a:p>
            <a:r>
              <a:rPr lang="ru-RU" dirty="0" smtClean="0"/>
              <a:t>СК «Факел». Спец. по соц.работе Нестеров Д.А. </a:t>
            </a:r>
          </a:p>
          <a:p>
            <a:r>
              <a:rPr lang="ru-RU" dirty="0" smtClean="0"/>
              <a:t>(20 чел.)</a:t>
            </a:r>
          </a:p>
          <a:p>
            <a:r>
              <a:rPr lang="ru-RU" b="1" dirty="0" smtClean="0"/>
              <a:t>25.09.2018г.</a:t>
            </a:r>
            <a:r>
              <a:rPr lang="ru-RU" dirty="0" smtClean="0"/>
              <a:t> Организация 5-ой инклюзивной фото</a:t>
            </a:r>
          </a:p>
          <a:p>
            <a:r>
              <a:rPr lang="ru-RU" dirty="0" smtClean="0"/>
              <a:t>сессии «Жить с настроением!». </a:t>
            </a:r>
          </a:p>
          <a:p>
            <a:r>
              <a:rPr lang="ru-RU" dirty="0" smtClean="0"/>
              <a:t>Порог Ревун. Зав. отд. </a:t>
            </a:r>
            <a:r>
              <a:rPr lang="ru-RU" dirty="0" err="1" smtClean="0"/>
              <a:t>Ковенко</a:t>
            </a:r>
            <a:r>
              <a:rPr lang="ru-RU" dirty="0" smtClean="0"/>
              <a:t> М.С., спец.по соц.</a:t>
            </a:r>
          </a:p>
          <a:p>
            <a:r>
              <a:rPr lang="ru-RU" dirty="0" smtClean="0"/>
              <a:t>работе Расторгуев И.С. (2 чел.)</a:t>
            </a:r>
          </a:p>
          <a:p>
            <a:r>
              <a:rPr lang="ru-RU" b="1" dirty="0" smtClean="0"/>
              <a:t>12.10.2018г. </a:t>
            </a:r>
            <a:r>
              <a:rPr lang="ru-RU" dirty="0" smtClean="0"/>
              <a:t>Проведение культурного мероприятия </a:t>
            </a:r>
          </a:p>
          <a:p>
            <a:r>
              <a:rPr lang="ru-RU" dirty="0" smtClean="0"/>
              <a:t>для инвалидов  «Мы среди людей…»</a:t>
            </a:r>
          </a:p>
          <a:p>
            <a:r>
              <a:rPr lang="ru-RU" dirty="0" smtClean="0"/>
              <a:t>Специализированная Библиотека Духовного </a:t>
            </a:r>
          </a:p>
          <a:p>
            <a:r>
              <a:rPr lang="ru-RU" dirty="0" smtClean="0"/>
              <a:t>Возрождения. Спец. по соц.работе Харченко Е.В.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5410200"/>
            <a:ext cx="685800" cy="685800"/>
          </a:xfrm>
          <a:prstGeom prst="rect">
            <a:avLst/>
          </a:prstGeom>
          <a:noFill/>
        </p:spPr>
      </p:pic>
      <p:pic>
        <p:nvPicPr>
          <p:cNvPr id="13" name="Рисунок 12" descr="C:\Users\Nesterov_DA\Desktop\9999999999999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2438400"/>
            <a:ext cx="22383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4ILYkmY5Al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4495800"/>
            <a:ext cx="22955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15240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867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16764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0" y="990600"/>
            <a:ext cx="784860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18.10.2018г. </a:t>
            </a:r>
            <a:r>
              <a:rPr lang="ru-RU" sz="1600" dirty="0" smtClean="0"/>
              <a:t>Участие </a:t>
            </a:r>
            <a:r>
              <a:rPr lang="ru-RU" sz="1600" dirty="0" err="1" smtClean="0"/>
              <a:t>вокально</a:t>
            </a:r>
            <a:r>
              <a:rPr lang="ru-RU" sz="1600" dirty="0" smtClean="0"/>
              <a:t> – инструментальной студии «Каменская радуга» в городском конкурсе «Минута Славы». ДК «Металлург».  Спец.по соц.работе Расторгуев И.С. (20 чел.)</a:t>
            </a:r>
          </a:p>
          <a:p>
            <a:r>
              <a:rPr lang="ru-RU" sz="1600" b="1" dirty="0" smtClean="0"/>
              <a:t>30.10.2018г.  </a:t>
            </a:r>
            <a:r>
              <a:rPr lang="ru-RU" sz="1600" dirty="0" smtClean="0"/>
              <a:t>Интеллектуальная игра в рамках проекта «Познаем мир вместе!». Библиотека «Семейного чтения», спец. по соц. работе </a:t>
            </a:r>
            <a:r>
              <a:rPr lang="ru-RU" sz="1600" dirty="0" err="1" smtClean="0"/>
              <a:t>Хюбнер</a:t>
            </a:r>
            <a:r>
              <a:rPr lang="ru-RU" sz="1600" dirty="0" smtClean="0"/>
              <a:t> Н.А.(8 чел.)</a:t>
            </a:r>
          </a:p>
          <a:p>
            <a:r>
              <a:rPr lang="ru-RU" sz="1600" b="1" dirty="0" smtClean="0"/>
              <a:t>05.11.2018г.</a:t>
            </a:r>
            <a:r>
              <a:rPr lang="ru-RU" sz="1600" dirty="0" smtClean="0"/>
              <a:t>  Благотворительная акция в рамках проекта «Познаем мир вместе!». «Творим добро». Библиотека «Семейного чтения», спец. по соц. работе </a:t>
            </a:r>
            <a:r>
              <a:rPr lang="ru-RU" sz="1600" dirty="0" err="1" smtClean="0"/>
              <a:t>Хюбнер</a:t>
            </a:r>
            <a:r>
              <a:rPr lang="ru-RU" sz="1600" dirty="0" smtClean="0"/>
              <a:t> Н.А.</a:t>
            </a:r>
          </a:p>
          <a:p>
            <a:r>
              <a:rPr lang="ru-RU" sz="1600" b="1" dirty="0" smtClean="0"/>
              <a:t>14.11.2018г.</a:t>
            </a:r>
            <a:r>
              <a:rPr lang="ru-RU" sz="1600" dirty="0" smtClean="0"/>
              <a:t>  Выступление </a:t>
            </a:r>
            <a:r>
              <a:rPr lang="ru-RU" sz="1600" dirty="0" err="1" smtClean="0"/>
              <a:t>вокально</a:t>
            </a:r>
            <a:r>
              <a:rPr lang="ru-RU" sz="1600" dirty="0" smtClean="0"/>
              <a:t> – инструментальной студии «Каменская радуга» на Благотворительном вечере «Лучик надежды».  Спец.по соц.работе Расторгуев И.С.</a:t>
            </a:r>
          </a:p>
          <a:p>
            <a:r>
              <a:rPr lang="ru-RU" sz="1600" b="1" dirty="0" smtClean="0"/>
              <a:t>15.11.2018г.</a:t>
            </a:r>
            <a:r>
              <a:rPr lang="ru-RU" sz="1600" dirty="0" smtClean="0"/>
              <a:t>  Проведение открытого мероприятия в рамках социального проекта «Эко - дело или бумага из ничего». Зав. отд. </a:t>
            </a:r>
            <a:r>
              <a:rPr lang="ru-RU" sz="1600" dirty="0" err="1" smtClean="0"/>
              <a:t>Ковенко</a:t>
            </a:r>
            <a:r>
              <a:rPr lang="ru-RU" sz="1600" dirty="0" smtClean="0"/>
              <a:t> М.С., Спец. по соц.работе Берендеева А.И., Харченко Е.В. (25 чел.).</a:t>
            </a:r>
          </a:p>
          <a:p>
            <a:r>
              <a:rPr lang="ru-RU" sz="1600" b="1" dirty="0" smtClean="0"/>
              <a:t>16.11.2018г.</a:t>
            </a:r>
            <a:r>
              <a:rPr lang="ru-RU" sz="1600" dirty="0" smtClean="0"/>
              <a:t>  Проведение культурного мероприятия для инвалидов  «Вечер дружбы». Специализированная Библиотека Духовного Возрождения. Спец. по соц.работе Харченко Е.В. (15 чел.).</a:t>
            </a:r>
          </a:p>
          <a:p>
            <a:r>
              <a:rPr lang="ru-RU" sz="1600" b="1" dirty="0" smtClean="0"/>
              <a:t>20.11.2018г-23.11.2018г.</a:t>
            </a:r>
            <a:r>
              <a:rPr lang="ru-RU" sz="1600" dirty="0" smtClean="0"/>
              <a:t> Участие в III Международном </a:t>
            </a:r>
          </a:p>
          <a:p>
            <a:r>
              <a:rPr lang="ru-RU" sz="1600" dirty="0" smtClean="0"/>
              <a:t>фестивале инклюзивного искусства «</a:t>
            </a:r>
            <a:r>
              <a:rPr lang="ru-RU" sz="1600" dirty="0" err="1" smtClean="0"/>
              <a:t>Inclusive</a:t>
            </a:r>
            <a:r>
              <a:rPr lang="ru-RU" sz="1600" dirty="0" smtClean="0"/>
              <a:t> ART» </a:t>
            </a:r>
          </a:p>
          <a:p>
            <a:r>
              <a:rPr lang="ru-RU" sz="1600" dirty="0" smtClean="0"/>
              <a:t>(Дипломы участников, Дипломы Лауреата II степени).Зав.</a:t>
            </a:r>
          </a:p>
          <a:p>
            <a:r>
              <a:rPr lang="ru-RU" sz="1600" dirty="0" smtClean="0"/>
              <a:t>отд. </a:t>
            </a:r>
            <a:r>
              <a:rPr lang="ru-RU" sz="1600" dirty="0" err="1" smtClean="0"/>
              <a:t>Ковенко</a:t>
            </a:r>
            <a:r>
              <a:rPr lang="ru-RU" sz="1600" dirty="0" smtClean="0"/>
              <a:t> М.С., Спец. по соц.работе Расторгуев И.С.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5943600"/>
            <a:ext cx="685800" cy="685800"/>
          </a:xfrm>
          <a:prstGeom prst="rect">
            <a:avLst/>
          </a:prstGeom>
          <a:noFill/>
        </p:spPr>
      </p:pic>
      <p:pic>
        <p:nvPicPr>
          <p:cNvPr id="15" name="Рисунок 14" descr="C:\Users\Kovenko_MS\Desktop\на сайт сро 20-23.11\MYQJ728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4648200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7150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715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0" y="609600"/>
            <a:ext cx="7848600" cy="8630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07.12.2018г.</a:t>
            </a:r>
            <a:r>
              <a:rPr lang="ru-RU" sz="1600" dirty="0" smtClean="0"/>
              <a:t> Проведение V Форума в поддержку людей с ограниченными возможностями здоровья «МЫ ВМЕСТЕ!» Зав. отд. </a:t>
            </a:r>
            <a:r>
              <a:rPr lang="ru-RU" sz="1600" dirty="0" err="1" smtClean="0"/>
              <a:t>Ковенко</a:t>
            </a:r>
            <a:r>
              <a:rPr lang="ru-RU" sz="1600" dirty="0" smtClean="0"/>
              <a:t> М.С., Спец. по соц.работе Расторгуев И.С., Нестеров Д.А., Берендеева А.И., Харченко Е.В., Харченко Н.В., </a:t>
            </a:r>
            <a:r>
              <a:rPr lang="ru-RU" sz="1600" dirty="0" err="1" smtClean="0"/>
              <a:t>Хюбнер</a:t>
            </a:r>
            <a:r>
              <a:rPr lang="ru-RU" sz="1600" dirty="0" smtClean="0"/>
              <a:t> Н.А.(180 чел.).</a:t>
            </a:r>
          </a:p>
          <a:p>
            <a:r>
              <a:rPr lang="ru-RU" sz="1600" b="1" dirty="0" smtClean="0"/>
              <a:t>07.12.2018г</a:t>
            </a:r>
            <a:r>
              <a:rPr lang="ru-RU" sz="1600" dirty="0" smtClean="0"/>
              <a:t>. Открытие инклюзивной фотовыставки в </a:t>
            </a:r>
          </a:p>
          <a:p>
            <a:r>
              <a:rPr lang="ru-RU" sz="1600" dirty="0" smtClean="0"/>
              <a:t>рамках  </a:t>
            </a:r>
            <a:r>
              <a:rPr lang="ru-RU" sz="1600" dirty="0" err="1" smtClean="0"/>
              <a:t>фотопроекта</a:t>
            </a:r>
            <a:r>
              <a:rPr lang="ru-RU" sz="1600" dirty="0" smtClean="0"/>
              <a:t>  «Жить с настроением!» </a:t>
            </a:r>
          </a:p>
          <a:p>
            <a:r>
              <a:rPr lang="ru-RU" sz="1600" b="1" dirty="0" smtClean="0"/>
              <a:t>Зав. отд. </a:t>
            </a:r>
            <a:r>
              <a:rPr lang="ru-RU" sz="1600" b="1" dirty="0" err="1" smtClean="0"/>
              <a:t>Ковенко</a:t>
            </a:r>
            <a:r>
              <a:rPr lang="ru-RU" sz="1600" b="1" dirty="0" smtClean="0"/>
              <a:t> М.С.</a:t>
            </a:r>
          </a:p>
          <a:p>
            <a:r>
              <a:rPr lang="ru-RU" sz="1600" b="1" dirty="0" smtClean="0"/>
              <a:t>21.12.2018г.</a:t>
            </a:r>
            <a:r>
              <a:rPr lang="ru-RU" sz="1600" dirty="0" smtClean="0"/>
              <a:t> Проведение новогоднего праздника</a:t>
            </a:r>
          </a:p>
          <a:p>
            <a:r>
              <a:rPr lang="ru-RU" sz="1600" dirty="0" smtClean="0"/>
              <a:t> для инвалидов. Зав. отд. </a:t>
            </a:r>
            <a:r>
              <a:rPr lang="ru-RU" sz="1600" dirty="0" err="1" smtClean="0"/>
              <a:t>Ковенко</a:t>
            </a:r>
            <a:r>
              <a:rPr lang="ru-RU" sz="1600" dirty="0" smtClean="0"/>
              <a:t> М.С., </a:t>
            </a:r>
            <a:r>
              <a:rPr lang="ru-RU" sz="1600" dirty="0" err="1" smtClean="0"/>
              <a:t>БерендееваА</a:t>
            </a:r>
            <a:endParaRPr lang="ru-RU" sz="1600" dirty="0" smtClean="0"/>
          </a:p>
          <a:p>
            <a:r>
              <a:rPr lang="ru-RU" sz="1600" dirty="0" smtClean="0"/>
              <a:t>Харченко Е.В., Харченко Н.В., (38 чел.)</a:t>
            </a:r>
          </a:p>
          <a:p>
            <a:endParaRPr lang="ru-RU" dirty="0" smtClean="0"/>
          </a:p>
          <a:p>
            <a:r>
              <a:rPr lang="ru-RU" b="1" dirty="0" smtClean="0"/>
              <a:t>Профилактические занятия в Контактном зоопарке «Каменский дворик» с инвалидами</a:t>
            </a:r>
            <a:r>
              <a:rPr lang="ru-RU" dirty="0" smtClean="0"/>
              <a:t> – 16 мероприятий.</a:t>
            </a:r>
          </a:p>
          <a:p>
            <a:r>
              <a:rPr lang="ru-RU" b="1" dirty="0" smtClean="0"/>
              <a:t>Профилактические занятия по здоровому образу жизни в Центре адаптивной физкультуры с инвалидами</a:t>
            </a:r>
            <a:r>
              <a:rPr lang="ru-RU" dirty="0" smtClean="0"/>
              <a:t> – 134 мероприятия.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ВСЕГО 285 мероприятий</a:t>
            </a:r>
            <a:endParaRPr lang="ru-RU" dirty="0" smtClean="0"/>
          </a:p>
          <a:p>
            <a:r>
              <a:rPr lang="ru-RU" b="1" dirty="0" smtClean="0"/>
              <a:t> С 01.07.2018г.  – 31.12.2018г. Реализация проекта  «ЭКО – дело или бумага из ничего» (Зав. отделением </a:t>
            </a:r>
            <a:r>
              <a:rPr lang="ru-RU" b="1" dirty="0" err="1" smtClean="0"/>
              <a:t>Ковенко</a:t>
            </a:r>
            <a:r>
              <a:rPr lang="ru-RU" b="1" dirty="0" smtClean="0"/>
              <a:t> М.С., специалисты по социальной работе  Харченко Е.В., Берендеева А.И.)</a:t>
            </a:r>
            <a:endParaRPr lang="ru-RU" dirty="0" smtClean="0"/>
          </a:p>
          <a:p>
            <a:r>
              <a:rPr lang="ru-RU" b="1" dirty="0" smtClean="0"/>
              <a:t>18.10.2018г.- 20.10.2018г.</a:t>
            </a:r>
            <a:r>
              <a:rPr lang="ru-RU" dirty="0" smtClean="0"/>
              <a:t> Проведение практики для студентов. (ГБПОУ СО «Каменск-Уральский педагогический колледж»).</a:t>
            </a:r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91200"/>
            <a:ext cx="685800" cy="685800"/>
          </a:xfrm>
          <a:prstGeom prst="rect">
            <a:avLst/>
          </a:prstGeom>
          <a:noFill/>
        </p:spPr>
      </p:pic>
      <p:pic>
        <p:nvPicPr>
          <p:cNvPr id="16" name="Рисунок 15" descr="C:\Users\Kovenko_MS\Desktop\ФОРУМ 2018г\фото форум\IMG_70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1200" y="1447800"/>
            <a:ext cx="251460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143625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762000" y="762000"/>
            <a:ext cx="777240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b="1" dirty="0" smtClean="0"/>
          </a:p>
          <a:p>
            <a:pPr algn="just"/>
            <a:r>
              <a:rPr lang="ru-RU" b="1" dirty="0" smtClean="0"/>
              <a:t>29.06.2018г.</a:t>
            </a:r>
            <a:r>
              <a:rPr lang="ru-RU" sz="2000" b="1" dirty="0" smtClean="0"/>
              <a:t> </a:t>
            </a:r>
            <a:r>
              <a:rPr lang="ru-RU" sz="2000" dirty="0" smtClean="0"/>
              <a:t>Участие в международной научно-практической конференции </a:t>
            </a:r>
            <a:r>
              <a:rPr lang="ru-RU" sz="2000" b="1" dirty="0" smtClean="0"/>
              <a:t>«Развитие </a:t>
            </a:r>
            <a:r>
              <a:rPr lang="ru-RU" sz="2000" b="1" dirty="0" err="1" smtClean="0"/>
              <a:t>практико</a:t>
            </a:r>
            <a:r>
              <a:rPr lang="ru-RU" sz="2000" b="1" dirty="0" smtClean="0"/>
              <a:t> ориентированного высшего образования как инструмента для социальных реформ и инклюзии людей с инвалидностью», которую организовали </a:t>
            </a:r>
            <a:r>
              <a:rPr lang="ru-RU" sz="2000" dirty="0" smtClean="0"/>
              <a:t>ГАУ ДПО СО  «Региональный кадровый центр государственного и муниципального управления» г. Екатеринбурга.  Участие принимали 4 человека, получили сертификаты об участии</a:t>
            </a: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b="1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91200"/>
            <a:ext cx="685800" cy="685800"/>
          </a:xfrm>
          <a:prstGeom prst="rect">
            <a:avLst/>
          </a:prstGeom>
          <a:noFill/>
        </p:spPr>
      </p:pic>
      <p:pic>
        <p:nvPicPr>
          <p:cNvPr id="15" name="Рисунок 14" descr="C:\Users\Kovenko_MS\Desktop\QAtv8EebxM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3657600"/>
            <a:ext cx="29813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867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0" y="762000"/>
            <a:ext cx="7848600" cy="867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МЕТОДИЧЕСКИЕ СЕКЦИИ</a:t>
            </a:r>
            <a:endParaRPr lang="ru-RU" dirty="0" smtClean="0"/>
          </a:p>
          <a:p>
            <a:r>
              <a:rPr lang="ru-RU" b="1" dirty="0" smtClean="0"/>
              <a:t>26.02.2018г.</a:t>
            </a:r>
            <a:r>
              <a:rPr lang="ru-RU" dirty="0" smtClean="0"/>
              <a:t> Проведение заседания методической секции ЮУО по вопросам социальной реабилитации граждан пожилого возраста и инвалидов (СРО и ОДП) в ГАУ «КЦСОН «Забота» Белоярского района». Зав. отд. </a:t>
            </a:r>
            <a:r>
              <a:rPr lang="ru-RU" dirty="0" err="1" smtClean="0"/>
              <a:t>М.С.Ковенко</a:t>
            </a:r>
            <a:endParaRPr lang="ru-RU" dirty="0" smtClean="0"/>
          </a:p>
          <a:p>
            <a:r>
              <a:rPr lang="ru-RU" b="1" dirty="0" smtClean="0"/>
              <a:t>26.02.2018г.</a:t>
            </a:r>
            <a:r>
              <a:rPr lang="ru-RU" dirty="0" smtClean="0"/>
              <a:t> Участие в заседании методической секции психологов ЮУО в ГАУ «КЦСОН «Забота» Белоярского района». Психолог Расторгуев И.С.</a:t>
            </a:r>
          </a:p>
          <a:p>
            <a:r>
              <a:rPr lang="ru-RU" b="1" dirty="0" smtClean="0"/>
              <a:t>16.05.2018г.</a:t>
            </a:r>
            <a:r>
              <a:rPr lang="ru-RU" dirty="0" smtClean="0"/>
              <a:t> Заседание членов методической секции ЮУО по вопросам социальной реабилитации граждан пожилого возраста и инвалидов (СРО и ОДП). ГАУ «КЦСОН города Каменска-Уральского». Зав. отд. М.С. </a:t>
            </a:r>
            <a:r>
              <a:rPr lang="ru-RU" dirty="0" err="1" smtClean="0"/>
              <a:t>Ковенко</a:t>
            </a:r>
            <a:endParaRPr lang="ru-RU" dirty="0" smtClean="0"/>
          </a:p>
          <a:p>
            <a:r>
              <a:rPr lang="ru-RU" b="1" dirty="0" smtClean="0"/>
              <a:t>16.05.2018г</a:t>
            </a:r>
            <a:r>
              <a:rPr lang="ru-RU" dirty="0" smtClean="0"/>
              <a:t> Участие в заседании методической секции психологов ЮУО в ГАУ «Каменск-Уральский ПНИ».Психолог Расторгуев И.С.</a:t>
            </a:r>
          </a:p>
          <a:p>
            <a:r>
              <a:rPr lang="ru-RU" b="1" dirty="0" smtClean="0"/>
              <a:t>27.09.2018г.</a:t>
            </a:r>
            <a:r>
              <a:rPr lang="ru-RU" dirty="0" smtClean="0"/>
              <a:t> Заседание членов методической </a:t>
            </a:r>
          </a:p>
          <a:p>
            <a:r>
              <a:rPr lang="ru-RU" dirty="0" smtClean="0"/>
              <a:t>секции ЮУО по вопросам социальной </a:t>
            </a:r>
          </a:p>
          <a:p>
            <a:r>
              <a:rPr lang="ru-RU" dirty="0" smtClean="0"/>
              <a:t>реабилитации граждан пожилого возраста </a:t>
            </a:r>
          </a:p>
          <a:p>
            <a:r>
              <a:rPr lang="ru-RU" dirty="0" smtClean="0"/>
              <a:t>и инвалидов (СРО и ОДП). ГАУ «КЦСОН города </a:t>
            </a:r>
          </a:p>
          <a:p>
            <a:r>
              <a:rPr lang="ru-RU" dirty="0" smtClean="0"/>
              <a:t>Асбеста». Зав. отд. М.С. </a:t>
            </a:r>
            <a:r>
              <a:rPr lang="ru-RU" dirty="0" err="1" smtClean="0"/>
              <a:t>Ковенко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27.12.2018г.</a:t>
            </a:r>
            <a:r>
              <a:rPr lang="ru-RU" dirty="0" smtClean="0"/>
              <a:t> Проведение  Методической секции по вопросам социальной реабилитации Южного Управленческого Округа (дистанционно). Зав. отделения  М.С. </a:t>
            </a:r>
            <a:r>
              <a:rPr lang="ru-RU" dirty="0" err="1" smtClean="0"/>
              <a:t>Ковенко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5867400"/>
            <a:ext cx="685800" cy="685800"/>
          </a:xfrm>
          <a:prstGeom prst="rect">
            <a:avLst/>
          </a:prstGeom>
          <a:noFill/>
        </p:spPr>
      </p:pic>
      <p:pic>
        <p:nvPicPr>
          <p:cNvPr id="13" name="Рисунок 12" descr="4y28950TW9w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3581400"/>
            <a:ext cx="3057525" cy="1685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867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524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0" y="533400"/>
            <a:ext cx="7848600" cy="11110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ПИЛОТНЫЙ ПРОЕКТ</a:t>
            </a:r>
            <a:endParaRPr lang="ru-RU" sz="1600" dirty="0" smtClean="0"/>
          </a:p>
          <a:p>
            <a:r>
              <a:rPr lang="ru-RU" sz="1600" b="1" dirty="0" smtClean="0"/>
              <a:t>Организация работы и проведение  апробации проектов стандартов с  учётом приобретённого оборудования в социально-реабилитационном отделении. (160 инвалидов)</a:t>
            </a:r>
            <a:r>
              <a:rPr lang="ru-RU" sz="1600" dirty="0" smtClean="0"/>
              <a:t> Зав. отд. М.С. </a:t>
            </a:r>
            <a:r>
              <a:rPr lang="ru-RU" sz="1600" dirty="0" err="1" smtClean="0"/>
              <a:t>Ковенко</a:t>
            </a:r>
            <a:r>
              <a:rPr lang="ru-RU" sz="1600" dirty="0" smtClean="0"/>
              <a:t>, </a:t>
            </a:r>
            <a:r>
              <a:rPr lang="ru-RU" sz="1600" dirty="0" err="1" smtClean="0"/>
              <a:t>Мажирина</a:t>
            </a:r>
            <a:r>
              <a:rPr lang="ru-RU" sz="1600" dirty="0" smtClean="0"/>
              <a:t> Е.В.</a:t>
            </a:r>
          </a:p>
          <a:p>
            <a:r>
              <a:rPr lang="ru-RU" sz="1600" b="1" dirty="0" smtClean="0"/>
              <a:t>07.02.2018г.</a:t>
            </a:r>
            <a:r>
              <a:rPr lang="ru-RU" sz="1600" dirty="0" smtClean="0"/>
              <a:t> Участие в рабочем совещании по организации проведения апробации проектов стандартов с учётом приобретённого оборудования. (г.Екатеринбург, ГАУ ОЦРИ).</a:t>
            </a:r>
          </a:p>
          <a:p>
            <a:r>
              <a:rPr lang="ru-RU" sz="1600" dirty="0" smtClean="0"/>
              <a:t>Организация работы и проведение апробации проектов </a:t>
            </a:r>
          </a:p>
          <a:p>
            <a:r>
              <a:rPr lang="ru-RU" sz="1600" dirty="0" smtClean="0"/>
              <a:t>стандартов с  учётом приобретённого оборудования в </a:t>
            </a:r>
          </a:p>
          <a:p>
            <a:r>
              <a:rPr lang="ru-RU" sz="1600" dirty="0" smtClean="0"/>
              <a:t>социально-реабилитационном отделении. Зав.отд. </a:t>
            </a:r>
            <a:r>
              <a:rPr lang="ru-RU" sz="1600" dirty="0" err="1" smtClean="0"/>
              <a:t>Ковенко</a:t>
            </a:r>
            <a:r>
              <a:rPr lang="ru-RU" sz="1600" dirty="0" smtClean="0"/>
              <a:t> М.</a:t>
            </a:r>
          </a:p>
          <a:p>
            <a:r>
              <a:rPr lang="ru-RU" sz="1600" b="1" dirty="0" smtClean="0"/>
              <a:t>21.06.2018 г. </a:t>
            </a:r>
            <a:r>
              <a:rPr lang="ru-RU" sz="1600" dirty="0" smtClean="0"/>
              <a:t>Участие в</a:t>
            </a:r>
            <a:r>
              <a:rPr lang="ru-RU" sz="1600" b="1" dirty="0" smtClean="0"/>
              <a:t> </a:t>
            </a:r>
            <a:r>
              <a:rPr lang="ru-RU" sz="1600" dirty="0" smtClean="0"/>
              <a:t>межведомственном совещании по </a:t>
            </a:r>
          </a:p>
          <a:p>
            <a:r>
              <a:rPr lang="ru-RU" sz="1600" dirty="0" smtClean="0"/>
              <a:t>реализации </a:t>
            </a:r>
            <a:r>
              <a:rPr lang="ru-RU" sz="1600" dirty="0" err="1" smtClean="0"/>
              <a:t>пилотного</a:t>
            </a:r>
            <a:r>
              <a:rPr lang="ru-RU" sz="1600" dirty="0" smtClean="0"/>
              <a:t> проекта по отработке подходов к </a:t>
            </a:r>
          </a:p>
          <a:p>
            <a:r>
              <a:rPr lang="ru-RU" sz="1600" dirty="0" smtClean="0"/>
              <a:t>формированию системы комплексной реабилитации и </a:t>
            </a:r>
            <a:r>
              <a:rPr lang="ru-RU" sz="1600" dirty="0" err="1" smtClean="0"/>
              <a:t>абилитации</a:t>
            </a:r>
            <a:r>
              <a:rPr lang="ru-RU" sz="1600" dirty="0" smtClean="0"/>
              <a:t> инвалидов, в том числе детей – инвалидов, на территории города Каменска-Уральского. Администрация города г.Каменска-Уральского. Зав. отд. </a:t>
            </a:r>
            <a:r>
              <a:rPr lang="ru-RU" sz="1600" dirty="0" err="1" smtClean="0"/>
              <a:t>М.С.Ковенко</a:t>
            </a:r>
            <a:r>
              <a:rPr lang="ru-RU" sz="1600" dirty="0" smtClean="0"/>
              <a:t>.</a:t>
            </a:r>
          </a:p>
          <a:p>
            <a:r>
              <a:rPr lang="ru-RU" sz="1600" b="1" dirty="0" smtClean="0"/>
              <a:t>27.06.2018 г.</a:t>
            </a:r>
            <a:r>
              <a:rPr lang="ru-RU" sz="1600" dirty="0" smtClean="0"/>
              <a:t> Участие в совещании по вопросам формирования системы комплексной реабилитации и </a:t>
            </a:r>
            <a:r>
              <a:rPr lang="ru-RU" sz="1600" dirty="0" err="1" smtClean="0"/>
              <a:t>абилитации</a:t>
            </a:r>
            <a:r>
              <a:rPr lang="ru-RU" sz="1600" dirty="0" smtClean="0"/>
              <a:t> инвалидов, в том числе детей-инвалидов, ранней помощи и сопровождения на территории Свердловской области. ОЦРИ, г.Екатеринбург. Зав. отд. </a:t>
            </a:r>
            <a:r>
              <a:rPr lang="ru-RU" sz="1600" dirty="0" err="1" smtClean="0"/>
              <a:t>М.С.Ковенко</a:t>
            </a:r>
            <a:r>
              <a:rPr lang="ru-RU" sz="1600" dirty="0" smtClean="0"/>
              <a:t>.</a:t>
            </a:r>
          </a:p>
          <a:p>
            <a:r>
              <a:rPr lang="ru-RU" sz="1600" b="1" dirty="0" smtClean="0"/>
              <a:t>14.08.2018 г. </a:t>
            </a:r>
            <a:r>
              <a:rPr lang="ru-RU" sz="1600" dirty="0" smtClean="0"/>
              <a:t>Участие в совещании по вопросам апробации реабилитационного оборудования.  ОЦРИ, г.Екатеринбург. Зав. отд. </a:t>
            </a:r>
            <a:r>
              <a:rPr lang="ru-RU" sz="1600" dirty="0" err="1" smtClean="0"/>
              <a:t>М.С.Ковенко</a:t>
            </a:r>
            <a:r>
              <a:rPr lang="ru-RU" dirty="0" smtClean="0"/>
              <a:t>.</a:t>
            </a:r>
          </a:p>
          <a:p>
            <a:r>
              <a:rPr lang="ru-RU" sz="1600" b="1" dirty="0" smtClean="0"/>
              <a:t>Работа по направлению в реабилитационные Центры</a:t>
            </a:r>
            <a:endParaRPr lang="ru-RU" sz="1600" dirty="0" smtClean="0"/>
          </a:p>
          <a:p>
            <a:r>
              <a:rPr lang="ru-RU" sz="1600" b="1" dirty="0" smtClean="0"/>
              <a:t> граждан пожилого возраста и инвалидов</a:t>
            </a:r>
            <a:endParaRPr lang="ru-RU" sz="1600" dirty="0" smtClean="0"/>
          </a:p>
          <a:p>
            <a:r>
              <a:rPr lang="ru-RU" sz="1600" u="sng" dirty="0" smtClean="0"/>
              <a:t>Всего в 10-и Центрах прошли социальную реабилитацию 163 человека.</a:t>
            </a:r>
            <a:endParaRPr lang="ru-RU" sz="16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5867400"/>
            <a:ext cx="685800" cy="685800"/>
          </a:xfrm>
          <a:prstGeom prst="rect">
            <a:avLst/>
          </a:prstGeom>
          <a:noFill/>
        </p:spPr>
      </p:pic>
      <p:pic>
        <p:nvPicPr>
          <p:cNvPr id="15" name="Рисунок 14" descr="EolJ2PGCMCY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2057400"/>
            <a:ext cx="2247900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867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524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0" y="533400"/>
            <a:ext cx="78486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Деятельность клубов</a:t>
            </a:r>
            <a:r>
              <a:rPr lang="ru-RU" dirty="0" smtClean="0"/>
              <a:t>.</a:t>
            </a:r>
          </a:p>
          <a:p>
            <a:r>
              <a:rPr lang="ru-RU" sz="1600" b="1" dirty="0" smtClean="0"/>
              <a:t> </a:t>
            </a:r>
            <a:r>
              <a:rPr lang="ru-RU" sz="1600" b="1" u="sng" dirty="0" smtClean="0"/>
              <a:t>Кружок прикладного творчества «Умелые руки» (4 человека)</a:t>
            </a:r>
            <a:endParaRPr lang="ru-RU" sz="1600" dirty="0" smtClean="0"/>
          </a:p>
          <a:p>
            <a:r>
              <a:rPr lang="ru-RU" sz="1600" dirty="0" smtClean="0"/>
              <a:t>Всего проведено 43 </a:t>
            </a:r>
            <a:r>
              <a:rPr lang="ru-RU" sz="1600" dirty="0" err="1" smtClean="0"/>
              <a:t>занятия.Участие</a:t>
            </a:r>
            <a:r>
              <a:rPr lang="ru-RU" sz="1600" dirty="0" smtClean="0"/>
              <a:t> в выставках – 2.</a:t>
            </a:r>
          </a:p>
          <a:p>
            <a:r>
              <a:rPr lang="ru-RU" sz="1600" b="1" u="sng" dirty="0" smtClean="0"/>
              <a:t>Клуб ЗОЖ «Тонус» (29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встреч: 140 </a:t>
            </a:r>
          </a:p>
          <a:p>
            <a:r>
              <a:rPr lang="ru-RU" sz="1600" dirty="0" smtClean="0"/>
              <a:t>- проведено занятий в ЦАФ – 134, организация культурных мероприятий – 6.</a:t>
            </a:r>
          </a:p>
          <a:p>
            <a:r>
              <a:rPr lang="ru-RU" sz="1600" b="1" u="sng" dirty="0" err="1" smtClean="0"/>
              <a:t>Вокально</a:t>
            </a:r>
            <a:r>
              <a:rPr lang="ru-RU" sz="1600" b="1" u="sng" dirty="0" smtClean="0"/>
              <a:t> – инструментальная  студия «Каменская радуга» (19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74  репетиции. Выступлений – 10.</a:t>
            </a:r>
          </a:p>
          <a:p>
            <a:r>
              <a:rPr lang="ru-RU" sz="1600" b="1" dirty="0" smtClean="0"/>
              <a:t> </a:t>
            </a:r>
            <a:r>
              <a:rPr lang="ru-RU" sz="1600" b="1" u="sng" dirty="0" smtClean="0"/>
              <a:t>Театральная студия «Скарабей» (12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38  репетиций.</a:t>
            </a:r>
          </a:p>
          <a:p>
            <a:r>
              <a:rPr lang="ru-RU" sz="1600" dirty="0" smtClean="0"/>
              <a:t>Организация культурных мероприятий  - 8. Выступлений - 3</a:t>
            </a:r>
          </a:p>
          <a:p>
            <a:r>
              <a:rPr lang="ru-RU" sz="1600" b="1" u="sng" dirty="0" smtClean="0"/>
              <a:t>Бумажная мастерская (15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занятий: 75. Участие в выставках – 4.</a:t>
            </a:r>
          </a:p>
          <a:p>
            <a:r>
              <a:rPr lang="ru-RU" sz="1600" b="1" u="sng" dirty="0" smtClean="0"/>
              <a:t>Гипсовая  мастерская (9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занятий: 41. Участие в выставках – 4.</a:t>
            </a:r>
          </a:p>
          <a:p>
            <a:r>
              <a:rPr lang="ru-RU" sz="1600" b="1" u="sng" dirty="0" smtClean="0"/>
              <a:t>Швейная   мастерская (6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занятий: 72. Участие в выставках – 3.</a:t>
            </a:r>
          </a:p>
          <a:p>
            <a:r>
              <a:rPr lang="ru-RU" sz="1600" b="1" u="sng" dirty="0" smtClean="0"/>
              <a:t>Клуб социально-бытовой адаптации «</a:t>
            </a:r>
            <a:r>
              <a:rPr lang="ru-RU" sz="1600" b="1" u="sng" dirty="0" err="1" smtClean="0"/>
              <a:t>Домовёнок</a:t>
            </a:r>
            <a:r>
              <a:rPr lang="ru-RU" sz="1600" b="1" u="sng" dirty="0" smtClean="0"/>
              <a:t>» (18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занятий: 50. - организация культурных мероприятий – 8.</a:t>
            </a:r>
          </a:p>
          <a:p>
            <a:r>
              <a:rPr lang="ru-RU" sz="1600" b="1" u="sng" dirty="0" smtClean="0"/>
              <a:t>Клуб психологического общения (14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занятий: 78.</a:t>
            </a:r>
          </a:p>
          <a:p>
            <a:r>
              <a:rPr lang="ru-RU" sz="1600" b="1" u="sng" dirty="0" smtClean="0"/>
              <a:t>Клуб любителей животных «Доброе сердце» (11 человек)</a:t>
            </a:r>
            <a:endParaRPr lang="ru-RU" sz="1600" dirty="0" smtClean="0"/>
          </a:p>
          <a:p>
            <a:r>
              <a:rPr lang="ru-RU" sz="1600" dirty="0" smtClean="0"/>
              <a:t>Всего проведено встреч Контактном зоопарке «Каменский дворик»: 16.</a:t>
            </a:r>
          </a:p>
          <a:p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35814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8674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5334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59436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"/>
            <a:ext cx="762000" cy="85205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85800" y="838200"/>
            <a:ext cx="7848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 Работа со спонсорами: </a:t>
            </a:r>
          </a:p>
          <a:p>
            <a:pPr algn="ctr"/>
            <a:endParaRPr lang="ru-RU" sz="2000" dirty="0" smtClean="0"/>
          </a:p>
          <a:p>
            <a:pPr lvl="0"/>
            <a:r>
              <a:rPr lang="ru-RU" dirty="0" smtClean="0"/>
              <a:t>Библиотека «Семейного чтения» (проведение культурных мероприятий для инвалидов)</a:t>
            </a:r>
          </a:p>
          <a:p>
            <a:pPr lvl="0"/>
            <a:r>
              <a:rPr lang="ru-RU" dirty="0" smtClean="0"/>
              <a:t>Библиотека «Духовного возрождения» (проведение культурных мероприятий для инвалидов)</a:t>
            </a:r>
          </a:p>
          <a:p>
            <a:pPr lvl="0"/>
            <a:r>
              <a:rPr lang="ru-RU" dirty="0" err="1" smtClean="0"/>
              <a:t>Фотостудия</a:t>
            </a:r>
            <a:r>
              <a:rPr lang="ru-RU" dirty="0" smtClean="0"/>
              <a:t> «</a:t>
            </a:r>
            <a:r>
              <a:rPr lang="ru-RU" u="sng" dirty="0" smtClean="0">
                <a:hlinkClick r:id="rId5"/>
              </a:rPr>
              <a:t>MOMENT </a:t>
            </a:r>
            <a:r>
              <a:rPr lang="ru-RU" u="sng" dirty="0" err="1" smtClean="0">
                <a:hlinkClick r:id="rId5"/>
              </a:rPr>
              <a:t>studio</a:t>
            </a:r>
            <a:r>
              <a:rPr lang="ru-RU" dirty="0" smtClean="0"/>
              <a:t>» (проведение бесплатной </a:t>
            </a:r>
            <a:r>
              <a:rPr lang="ru-RU" dirty="0" err="1" smtClean="0"/>
              <a:t>фотосессии</a:t>
            </a:r>
            <a:r>
              <a:rPr lang="ru-RU" dirty="0" smtClean="0"/>
              <a:t> для инвалидов) </a:t>
            </a:r>
          </a:p>
          <a:p>
            <a:pPr lvl="0"/>
            <a:r>
              <a:rPr lang="ru-RU" dirty="0" smtClean="0"/>
              <a:t>Контактный зоопарк «Каменский дворик» (проведение мероприятий для инвалидов)</a:t>
            </a:r>
          </a:p>
          <a:p>
            <a:pPr lvl="0"/>
            <a:r>
              <a:rPr lang="ru-RU" dirty="0" smtClean="0"/>
              <a:t>Конный клуб «Фаворит» (проведение бесплатных </a:t>
            </a:r>
            <a:r>
              <a:rPr lang="ru-RU" dirty="0" err="1" smtClean="0"/>
              <a:t>фотосессий</a:t>
            </a:r>
            <a:r>
              <a:rPr lang="ru-RU" dirty="0" smtClean="0"/>
              <a:t> для инвалидов)</a:t>
            </a:r>
          </a:p>
          <a:p>
            <a:pPr lvl="0"/>
            <a:r>
              <a:rPr lang="ru-RU" dirty="0" smtClean="0"/>
              <a:t> фотографы (проведение бесплатных </a:t>
            </a:r>
            <a:r>
              <a:rPr lang="ru-RU" dirty="0" err="1" smtClean="0"/>
              <a:t>фотосессий</a:t>
            </a:r>
            <a:r>
              <a:rPr lang="ru-RU" dirty="0" smtClean="0"/>
              <a:t> для инвалидов)</a:t>
            </a:r>
          </a:p>
          <a:p>
            <a:pPr lvl="0"/>
            <a:r>
              <a:rPr lang="ru-RU" dirty="0" smtClean="0"/>
              <a:t>Кузница «Старый Каменск» (проведение бесплатных </a:t>
            </a:r>
            <a:r>
              <a:rPr lang="ru-RU" dirty="0" err="1" smtClean="0"/>
              <a:t>фотосессий</a:t>
            </a:r>
            <a:r>
              <a:rPr lang="ru-RU" dirty="0" smtClean="0"/>
              <a:t> для инвалидов)</a:t>
            </a:r>
          </a:p>
          <a:p>
            <a:pPr lvl="0"/>
            <a:r>
              <a:rPr lang="ru-RU" dirty="0" smtClean="0"/>
              <a:t>ООО ТК «Бизнес Пак», Жданов Евгений Владимирович</a:t>
            </a:r>
          </a:p>
          <a:p>
            <a:pPr lvl="0"/>
            <a:r>
              <a:rPr lang="ru-RU" dirty="0" err="1" smtClean="0"/>
              <a:t>Тюнинг-ателье</a:t>
            </a:r>
            <a:r>
              <a:rPr lang="ru-RU" dirty="0" smtClean="0"/>
              <a:t> «АВТО – ДИЗАЙН» Директор Акулов Дмитрий Юрьевич</a:t>
            </a:r>
            <a:r>
              <a:rPr lang="ru-RU" i="1" dirty="0" smtClean="0"/>
              <a:t>   </a:t>
            </a:r>
            <a:endParaRPr lang="ru-RU" dirty="0"/>
          </a:p>
        </p:txBody>
      </p:sp>
      <p:pic>
        <p:nvPicPr>
          <p:cNvPr id="18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9436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762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3528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2000" y="2133600"/>
            <a:ext cx="7391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Участковая социальная служба города и</a:t>
            </a:r>
          </a:p>
          <a:p>
            <a:pPr algn="ctr"/>
            <a:r>
              <a:rPr lang="ru-RU" sz="4000" b="1" dirty="0" smtClean="0">
                <a:latin typeface="+mj-lt"/>
                <a:cs typeface="Times New Roman" pitchFamily="18" charset="0"/>
              </a:rPr>
              <a:t>Каменского района</a:t>
            </a:r>
            <a:endParaRPr lang="ru-RU" sz="4000" dirty="0">
              <a:latin typeface="+mj-lt"/>
            </a:endParaRPr>
          </a:p>
        </p:txBody>
      </p:sp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5240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343400"/>
            <a:ext cx="2324100" cy="1110403"/>
          </a:xfrm>
          <a:prstGeom prst="rect">
            <a:avLst/>
          </a:prstGeom>
          <a:noFill/>
        </p:spPr>
      </p:pic>
      <p:pic>
        <p:nvPicPr>
          <p:cNvPr id="1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343400"/>
            <a:ext cx="2324100" cy="111040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762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5029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9436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2000" y="2133600"/>
            <a:ext cx="7391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 Всего за 2017 года отделением оказано  9 226 услуг населению. Обслужено  2 048 человек. </a:t>
            </a:r>
          </a:p>
          <a:p>
            <a:pPr algn="ctr"/>
            <a:r>
              <a:rPr lang="ru-RU" sz="2000" b="1" dirty="0" smtClean="0"/>
              <a:t>Профилактические мероприятия -  предоставлено 4787 единиц профилактических мероприятий</a:t>
            </a:r>
          </a:p>
          <a:p>
            <a:pPr algn="ctr"/>
            <a:r>
              <a:rPr lang="ru-RU" sz="2000" b="1" dirty="0" smtClean="0"/>
              <a:t> охвачено  6 945 человек.</a:t>
            </a:r>
            <a:endParaRPr lang="ru-RU" sz="2000" dirty="0" smtClean="0"/>
          </a:p>
          <a:p>
            <a:pPr algn="ctr"/>
            <a:endParaRPr lang="ru-RU" sz="4000" dirty="0">
              <a:latin typeface="+mj-lt"/>
            </a:endParaRPr>
          </a:p>
        </p:txBody>
      </p:sp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9906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7" descr="http://magnitiza.ru/wp-content/uploads/2014/09/animaciya_2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4114800"/>
            <a:ext cx="2209799" cy="1653449"/>
          </a:xfrm>
          <a:prstGeom prst="rect">
            <a:avLst/>
          </a:prstGeom>
          <a:noFill/>
        </p:spPr>
      </p:pic>
      <p:pic>
        <p:nvPicPr>
          <p:cNvPr id="18" name="Picture 2" descr="http://volbi.ru/upload/medialibrary/7be/7bed23bbac8fed27a1e24b116b0e2cd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4038600"/>
            <a:ext cx="1897039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15" descr="http://www.playcast.ru/uploads/2015/03/14/1263125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86600" y="838200"/>
            <a:ext cx="793511" cy="128703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2286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66800" y="1176009"/>
            <a:ext cx="7467600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2000" b="1" dirty="0" smtClean="0">
                <a:latin typeface="+mj-lt"/>
                <a:cs typeface="Times New Roman" pitchFamily="18" charset="0"/>
              </a:rPr>
              <a:t>Отделение участковой социальной службы города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sz="1200" b="1" u="sng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/>
          </a:p>
          <a:p>
            <a:r>
              <a:rPr lang="ru-RU" sz="2000" b="1" dirty="0" smtClean="0"/>
              <a:t>Выполнение государственного задания : </a:t>
            </a:r>
          </a:p>
          <a:p>
            <a:r>
              <a:rPr lang="ru-RU" b="1" dirty="0" smtClean="0"/>
              <a:t>Профилактические мероприятия</a:t>
            </a:r>
          </a:p>
          <a:p>
            <a:r>
              <a:rPr lang="ru-RU" dirty="0" smtClean="0"/>
              <a:t>План - 4500 единиц</a:t>
            </a:r>
          </a:p>
          <a:p>
            <a:r>
              <a:rPr lang="ru-RU" dirty="0" smtClean="0"/>
              <a:t>Факт -  5450 единиц</a:t>
            </a:r>
          </a:p>
          <a:p>
            <a:r>
              <a:rPr lang="ru-RU" dirty="0" smtClean="0"/>
              <a:t>% исполнения - 121%</a:t>
            </a:r>
          </a:p>
          <a:p>
            <a:endParaRPr lang="ru-RU" dirty="0" smtClean="0"/>
          </a:p>
          <a:p>
            <a:r>
              <a:rPr lang="ru-RU" b="1" dirty="0" smtClean="0"/>
              <a:t>Акты предоставления социальных услуг</a:t>
            </a:r>
          </a:p>
          <a:p>
            <a:r>
              <a:rPr lang="ru-RU" dirty="0" smtClean="0"/>
              <a:t> План - 2100 актов</a:t>
            </a:r>
          </a:p>
          <a:p>
            <a:r>
              <a:rPr lang="ru-RU" dirty="0" smtClean="0"/>
              <a:t> Факт - 2360 акта</a:t>
            </a:r>
          </a:p>
          <a:p>
            <a:r>
              <a:rPr lang="ru-RU" dirty="0" smtClean="0"/>
              <a:t>% исполнения - 112%</a:t>
            </a:r>
          </a:p>
          <a:p>
            <a:pPr algn="just"/>
            <a:endParaRPr lang="ru-RU" dirty="0" smtClean="0"/>
          </a:p>
        </p:txBody>
      </p:sp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572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715000"/>
            <a:ext cx="762000" cy="762000"/>
          </a:xfrm>
          <a:prstGeom prst="rect">
            <a:avLst/>
          </a:prstGeom>
          <a:noFill/>
        </p:spPr>
      </p:pic>
      <p:pic>
        <p:nvPicPr>
          <p:cNvPr id="17" name="Picture 8" descr="http://vamotkrytka.ru/_ph/156/2/36264863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2209800"/>
            <a:ext cx="813423" cy="1524000"/>
          </a:xfrm>
          <a:prstGeom prst="rect">
            <a:avLst/>
          </a:prstGeom>
          <a:noFill/>
        </p:spPr>
      </p:pic>
      <p:pic>
        <p:nvPicPr>
          <p:cNvPr id="18" name="Picture 2" descr="C:\Users\Rongina_SE\Downloads\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0400" y="1828800"/>
            <a:ext cx="1206930" cy="1600200"/>
          </a:xfrm>
          <a:prstGeom prst="rect">
            <a:avLst/>
          </a:prstGeom>
          <a:noFill/>
        </p:spPr>
      </p:pic>
      <p:pic>
        <p:nvPicPr>
          <p:cNvPr id="19" name="Picture 2" descr="http://www.stihi.ru/pics/2006/08/08-94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82764">
            <a:off x="5776166" y="4175965"/>
            <a:ext cx="1242093" cy="1242094"/>
          </a:xfrm>
          <a:prstGeom prst="rect">
            <a:avLst/>
          </a:prstGeom>
          <a:noFill/>
        </p:spPr>
      </p:pic>
      <p:pic>
        <p:nvPicPr>
          <p:cNvPr id="2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5943600"/>
            <a:ext cx="685800" cy="685800"/>
          </a:xfrm>
          <a:prstGeom prst="rect">
            <a:avLst/>
          </a:prstGeom>
          <a:noFill/>
        </p:spPr>
      </p:pic>
      <p:pic>
        <p:nvPicPr>
          <p:cNvPr id="2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6096000"/>
            <a:ext cx="685800" cy="685800"/>
          </a:xfrm>
          <a:prstGeom prst="rect">
            <a:avLst/>
          </a:prstGeom>
          <a:noFill/>
        </p:spPr>
      </p:pic>
      <p:pic>
        <p:nvPicPr>
          <p:cNvPr id="22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00600" y="3505200"/>
            <a:ext cx="2895600" cy="305485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62000" y="1468396"/>
            <a:ext cx="777240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2000" b="1" dirty="0" smtClean="0">
                <a:latin typeface="+mj-lt"/>
                <a:cs typeface="Times New Roman" pitchFamily="18" charset="0"/>
              </a:rPr>
              <a:t>Отделение участковой социальной службы города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sz="1200" b="1" u="sng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/>
              <a:t>Граждане оформлены на социальное обслуживание – </a:t>
            </a:r>
            <a:r>
              <a:rPr lang="ru-RU" b="1" dirty="0" smtClean="0"/>
              <a:t>171 человек</a:t>
            </a:r>
            <a:r>
              <a:rPr lang="ru-RU" dirty="0" smtClean="0"/>
              <a:t>. </a:t>
            </a:r>
          </a:p>
          <a:p>
            <a:pPr algn="just"/>
            <a:r>
              <a:rPr lang="ru-RU" b="1" dirty="0" smtClean="0"/>
              <a:t>Проинформировано </a:t>
            </a:r>
            <a:r>
              <a:rPr lang="ru-RU" dirty="0" smtClean="0"/>
              <a:t>о деятельности участковых специалистов; принято на консультативных пунктах города-  </a:t>
            </a:r>
            <a:r>
              <a:rPr lang="ru-RU" b="1" dirty="0" smtClean="0"/>
              <a:t>375 человек.</a:t>
            </a:r>
            <a:endParaRPr lang="ru-RU" dirty="0" smtClean="0"/>
          </a:p>
          <a:p>
            <a:pPr algn="just"/>
            <a:r>
              <a:rPr lang="ru-RU" dirty="0" smtClean="0"/>
              <a:t>Консультации по телефону получили </a:t>
            </a:r>
            <a:r>
              <a:rPr lang="ru-RU" b="1" dirty="0" smtClean="0"/>
              <a:t>– 792  человек.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b="1" dirty="0" smtClean="0"/>
              <a:t>Ознакомление с перечнем  реабилитационных и </a:t>
            </a:r>
            <a:r>
              <a:rPr lang="ru-RU" b="1" dirty="0" err="1" smtClean="0"/>
              <a:t>абилитационных</a:t>
            </a:r>
            <a:r>
              <a:rPr lang="ru-RU" b="1" dirty="0" smtClean="0"/>
              <a:t> мероприятий, предусмотренных ИПРА</a:t>
            </a:r>
            <a:r>
              <a:rPr lang="ru-RU" dirty="0" smtClean="0"/>
              <a:t> </a:t>
            </a:r>
            <a:r>
              <a:rPr lang="ru-RU" b="1" dirty="0" smtClean="0"/>
              <a:t>инвалида </a:t>
            </a:r>
            <a:r>
              <a:rPr lang="ru-RU" dirty="0" smtClean="0"/>
              <a:t>-  проинформировано  </a:t>
            </a:r>
            <a:r>
              <a:rPr lang="ru-RU" b="1" dirty="0" smtClean="0"/>
              <a:t>1637 человек</a:t>
            </a:r>
          </a:p>
          <a:p>
            <a:pPr algn="just"/>
            <a:endParaRPr lang="ru-RU" b="1" dirty="0" smtClean="0"/>
          </a:p>
          <a:p>
            <a:pPr algn="just"/>
            <a:endParaRPr lang="ru-RU" dirty="0" smtClean="0"/>
          </a:p>
        </p:txBody>
      </p:sp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57200"/>
            <a:ext cx="762000" cy="762000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715000"/>
            <a:ext cx="762000" cy="762000"/>
          </a:xfrm>
          <a:prstGeom prst="rect">
            <a:avLst/>
          </a:prstGeom>
          <a:noFill/>
        </p:spPr>
      </p:pic>
      <p:pic>
        <p:nvPicPr>
          <p:cNvPr id="17" name="Picture 2" descr="C:\Users\Rongina_SE\Downloads\баба,дед\depositphotos_68900527-stock-illustration-grandparent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4038600"/>
            <a:ext cx="22098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533400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33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715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762000" y="196880"/>
            <a:ext cx="7772400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Организация работы клубов и Школ пожилого возраста </a:t>
            </a:r>
          </a:p>
          <a:p>
            <a:pPr algn="ctr"/>
            <a:endParaRPr lang="ru-RU" sz="2000" dirty="0" smtClean="0"/>
          </a:p>
          <a:p>
            <a:pPr marL="342900" indent="-342900"/>
            <a:r>
              <a:rPr lang="ru-RU" dirty="0" smtClean="0"/>
              <a:t>Организованы:</a:t>
            </a:r>
          </a:p>
          <a:p>
            <a:pPr marL="342900" indent="-342900"/>
            <a:r>
              <a:rPr lang="ru-RU" dirty="0" smtClean="0"/>
              <a:t> 3 группы Школы пожилого возраста </a:t>
            </a:r>
            <a:r>
              <a:rPr lang="ru-RU" b="1" dirty="0" smtClean="0"/>
              <a:t>Активное долголетие</a:t>
            </a:r>
            <a:r>
              <a:rPr lang="ru-RU" dirty="0" smtClean="0"/>
              <a:t> </a:t>
            </a:r>
          </a:p>
          <a:p>
            <a:pPr marL="3175" indent="17463">
              <a:tabLst>
                <a:tab pos="0" algn="l"/>
              </a:tabLst>
            </a:pPr>
            <a:r>
              <a:rPr lang="ru-RU" dirty="0" smtClean="0"/>
              <a:t>в п. Ленинский, Лермонтова, 133а; в п. Силикатный, 2-я Рабочая,99; в библиотеке им.Бажова по ул.Стахановская,1. </a:t>
            </a:r>
          </a:p>
          <a:p>
            <a:pPr marL="3175" indent="17463">
              <a:tabLst>
                <a:tab pos="0" algn="l"/>
              </a:tabLst>
            </a:pPr>
            <a:r>
              <a:rPr lang="ru-RU" dirty="0" smtClean="0"/>
              <a:t> Проводят занятия специалисты по социальной работе Чемезова А.А., </a:t>
            </a:r>
            <a:r>
              <a:rPr lang="ru-RU" dirty="0" err="1" smtClean="0"/>
              <a:t>Киричек</a:t>
            </a:r>
            <a:r>
              <a:rPr lang="ru-RU" dirty="0" smtClean="0"/>
              <a:t> В.М., </a:t>
            </a:r>
            <a:r>
              <a:rPr lang="ru-RU" dirty="0" err="1" smtClean="0"/>
              <a:t>Грехова</a:t>
            </a:r>
            <a:r>
              <a:rPr lang="ru-RU" dirty="0" smtClean="0"/>
              <a:t> Т.В.  Посещали занятия 33 человека.</a:t>
            </a:r>
          </a:p>
          <a:p>
            <a:pPr marL="360363"/>
            <a:endParaRPr lang="ru-RU" dirty="0" smtClean="0"/>
          </a:p>
          <a:p>
            <a:pPr marL="92075"/>
            <a:r>
              <a:rPr lang="ru-RU" dirty="0" smtClean="0"/>
              <a:t>4 группы Школы пожилого возраста  </a:t>
            </a:r>
            <a:r>
              <a:rPr lang="ru-RU" b="1" dirty="0" smtClean="0"/>
              <a:t>Творческая и прикладная деятельность</a:t>
            </a:r>
            <a:r>
              <a:rPr lang="ru-RU" dirty="0" smtClean="0"/>
              <a:t>  в СОШ №40, ул.Челябинская, 29; месяц в п. </a:t>
            </a:r>
            <a:r>
              <a:rPr lang="ru-RU" dirty="0" err="1" smtClean="0"/>
              <a:t>Хозспособ</a:t>
            </a:r>
            <a:r>
              <a:rPr lang="ru-RU" dirty="0" smtClean="0"/>
              <a:t>, Машинистов,91; в библиотеке №13, ул.Суворова,27; в д. </a:t>
            </a:r>
            <a:r>
              <a:rPr lang="ru-RU" dirty="0" err="1" smtClean="0"/>
              <a:t>Монастырка</a:t>
            </a:r>
            <a:r>
              <a:rPr lang="ru-RU" dirty="0" smtClean="0"/>
              <a:t>, Комиссаров,29</a:t>
            </a:r>
          </a:p>
          <a:p>
            <a:pPr marL="92075"/>
            <a:r>
              <a:rPr lang="ru-RU" dirty="0" smtClean="0"/>
              <a:t>Проводят занятия специалисты по социальной работе Корнилова Е.С., Шаталова В.С., Токарева Н.О., </a:t>
            </a:r>
            <a:r>
              <a:rPr lang="ru-RU" dirty="0" err="1" smtClean="0"/>
              <a:t>Кочебина</a:t>
            </a:r>
            <a:r>
              <a:rPr lang="ru-RU" dirty="0" smtClean="0"/>
              <a:t> Н.А. Посещали занятия 40 человек.</a:t>
            </a:r>
          </a:p>
          <a:p>
            <a:pPr marL="92075"/>
            <a:endParaRPr lang="ru-RU" dirty="0" smtClean="0"/>
          </a:p>
          <a:p>
            <a:pPr marL="92075"/>
            <a:r>
              <a:rPr lang="ru-RU" dirty="0" smtClean="0"/>
              <a:t>Школа пожилого возраста </a:t>
            </a:r>
            <a:r>
              <a:rPr lang="ru-RU" b="1" dirty="0" smtClean="0"/>
              <a:t>Финансовая грамотность</a:t>
            </a:r>
            <a:r>
              <a:rPr lang="ru-RU" dirty="0" smtClean="0"/>
              <a:t>.  Организатор специалист по социальной работе Осинцева Е.И. Занятия проводятся в совете ветеранов </a:t>
            </a:r>
            <a:r>
              <a:rPr lang="ru-RU" dirty="0" err="1" smtClean="0"/>
              <a:t>СиНТЗ</a:t>
            </a:r>
            <a:r>
              <a:rPr lang="ru-RU" dirty="0" smtClean="0"/>
              <a:t>, ул.Лесная,2а, группа из 10 человек.</a:t>
            </a:r>
          </a:p>
          <a:p>
            <a:pPr marL="92075"/>
            <a:endParaRPr lang="ru-RU" dirty="0" smtClean="0"/>
          </a:p>
          <a:p>
            <a:pPr marL="92075"/>
            <a:endParaRPr lang="ru-RU" dirty="0" smtClean="0"/>
          </a:p>
          <a:p>
            <a:pPr marL="360363" indent="-268288"/>
            <a:r>
              <a:rPr lang="ru-RU" sz="1600" dirty="0" smtClean="0"/>
              <a:t> </a:t>
            </a:r>
            <a:endParaRPr lang="ru-RU" sz="1600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7620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457200"/>
            <a:ext cx="533400" cy="596438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791200"/>
            <a:ext cx="762000" cy="762000"/>
          </a:xfrm>
          <a:prstGeom prst="rect">
            <a:avLst/>
          </a:prstGeom>
          <a:noFill/>
        </p:spPr>
      </p:pic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5638800"/>
            <a:ext cx="762000" cy="762000"/>
          </a:xfrm>
          <a:prstGeom prst="rect">
            <a:avLst/>
          </a:prstGeom>
          <a:noFill/>
        </p:spPr>
      </p:pic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609600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762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55626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8001000" y="5715000"/>
            <a:ext cx="681464" cy="1143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38862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1430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ru-RU" sz="3600" b="1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219200" y="909190"/>
            <a:ext cx="70104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2000" b="1" dirty="0" smtClean="0">
                <a:latin typeface="+mj-lt"/>
                <a:cs typeface="Times New Roman" pitchFamily="18" charset="0"/>
              </a:rPr>
              <a:t>Отделение участковой социальной службы по Каменскому району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sz="3200" b="1" dirty="0" smtClean="0">
              <a:latin typeface="+mj-lt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dirty="0" smtClean="0">
                <a:latin typeface="+mj-lt"/>
              </a:rPr>
              <a:t>За 2017 год отделением оказано  </a:t>
            </a:r>
            <a:r>
              <a:rPr lang="ru-RU" b="1" dirty="0" smtClean="0">
                <a:latin typeface="+mj-lt"/>
              </a:rPr>
              <a:t>9 226 услуг </a:t>
            </a:r>
            <a:r>
              <a:rPr lang="ru-RU" dirty="0" smtClean="0">
                <a:latin typeface="+mj-lt"/>
              </a:rPr>
              <a:t>населению.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dirty="0" smtClean="0">
                <a:latin typeface="+mj-lt"/>
              </a:rPr>
              <a:t>Обслужено  </a:t>
            </a:r>
            <a:r>
              <a:rPr lang="ru-RU" b="1" dirty="0" smtClean="0">
                <a:latin typeface="+mj-lt"/>
              </a:rPr>
              <a:t>2 048 человек</a:t>
            </a:r>
            <a:r>
              <a:rPr lang="ru-RU" dirty="0" smtClean="0">
                <a:latin typeface="+mj-lt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dirty="0" smtClean="0">
                <a:latin typeface="+mj-lt"/>
              </a:rPr>
              <a:t>Профилактические мероприятия -  предоставлено </a:t>
            </a:r>
            <a:r>
              <a:rPr lang="ru-RU" b="1" dirty="0" smtClean="0">
                <a:latin typeface="+mj-lt"/>
              </a:rPr>
              <a:t>4787 единиц </a:t>
            </a:r>
            <a:r>
              <a:rPr lang="ru-RU" dirty="0" smtClean="0">
                <a:latin typeface="+mj-lt"/>
              </a:rPr>
              <a:t>Профилактические мероприятия -  охвачено  </a:t>
            </a:r>
            <a:r>
              <a:rPr lang="ru-RU" b="1" dirty="0" smtClean="0">
                <a:latin typeface="+mj-lt"/>
              </a:rPr>
              <a:t>6 945 человек.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b="1" dirty="0" smtClean="0">
              <a:latin typeface="+mj-lt"/>
            </a:endParaRPr>
          </a:p>
          <a:p>
            <a:r>
              <a:rPr lang="ru-RU" sz="2000" b="1" dirty="0" smtClean="0"/>
              <a:t>Выполнение государственного задания за 2017 год </a:t>
            </a:r>
          </a:p>
          <a:p>
            <a:r>
              <a:rPr lang="ru-RU" b="1" dirty="0" smtClean="0"/>
              <a:t>Профилактические мероприятия</a:t>
            </a:r>
          </a:p>
          <a:p>
            <a:r>
              <a:rPr lang="ru-RU" dirty="0" smtClean="0"/>
              <a:t>План – 4500 единиц</a:t>
            </a:r>
          </a:p>
          <a:p>
            <a:r>
              <a:rPr lang="ru-RU" dirty="0" smtClean="0"/>
              <a:t>Факт – 4787 единиц    Выполнение - 106 %</a:t>
            </a:r>
          </a:p>
          <a:p>
            <a:r>
              <a:rPr lang="ru-RU" b="1" dirty="0" smtClean="0"/>
              <a:t>Акты предоставления социальных услуг</a:t>
            </a:r>
          </a:p>
          <a:p>
            <a:r>
              <a:rPr lang="ru-RU" dirty="0" smtClean="0"/>
              <a:t>План – 2100 актов</a:t>
            </a:r>
          </a:p>
          <a:p>
            <a:r>
              <a:rPr lang="ru-RU" dirty="0" smtClean="0"/>
              <a:t>Факт -  2804 актов 	     Выполнение - 133%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sz="2000" b="1" dirty="0">
              <a:latin typeface="+mj-lt"/>
            </a:endParaRPr>
          </a:p>
        </p:txBody>
      </p:sp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2590800"/>
            <a:ext cx="533400" cy="596438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5715000"/>
            <a:ext cx="533400" cy="596438"/>
          </a:xfrm>
          <a:prstGeom prst="rect">
            <a:avLst/>
          </a:prstGeom>
          <a:noFill/>
        </p:spPr>
      </p:pic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6200" y="457200"/>
            <a:ext cx="762000" cy="762000"/>
          </a:xfrm>
          <a:prstGeom prst="rect">
            <a:avLst/>
          </a:prstGeom>
          <a:noFill/>
        </p:spPr>
      </p:pic>
      <p:pic>
        <p:nvPicPr>
          <p:cNvPr id="15" name="Picture 2" descr="http://volbi.ru/upload/medialibrary/7be/7bed23bbac8fed27a1e24b116b0e2cd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4038600"/>
            <a:ext cx="1897039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5486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15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7620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62000" y="792545"/>
            <a:ext cx="75438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1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Отделение дневного пребывания</a:t>
            </a: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4000" b="1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/>
              <a:t>выполнение государственного задания за  2018г</a:t>
            </a: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План – 280</a:t>
            </a: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Факт – 278</a:t>
            </a:r>
          </a:p>
          <a:p>
            <a:pPr algn="ctr"/>
            <a:r>
              <a:rPr lang="ru-RU" sz="2000" dirty="0" smtClean="0"/>
              <a:t>% выполнения – 99,9%</a:t>
            </a:r>
            <a:endParaRPr kumimoji="0" lang="ru-RU" sz="2400" b="1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4191000"/>
            <a:ext cx="762000" cy="762000"/>
          </a:xfrm>
          <a:prstGeom prst="rect">
            <a:avLst/>
          </a:prstGeom>
          <a:noFill/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3886200"/>
            <a:ext cx="762000" cy="762000"/>
          </a:xfrm>
          <a:prstGeom prst="rect">
            <a:avLst/>
          </a:prstGeom>
          <a:noFill/>
        </p:spPr>
      </p:pic>
      <p:pic>
        <p:nvPicPr>
          <p:cNvPr id="9218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1200" y="2438400"/>
            <a:ext cx="2400300" cy="1146810"/>
          </a:xfrm>
          <a:prstGeom prst="rect">
            <a:avLst/>
          </a:prstGeom>
          <a:noFill/>
        </p:spPr>
      </p:pic>
      <p:pic>
        <p:nvPicPr>
          <p:cNvPr id="17" name="Picture 2" descr="C:\Users\Rongina_SE\Downloads\3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2590800"/>
            <a:ext cx="2400300" cy="114681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524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53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2133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762000" y="685800"/>
            <a:ext cx="7620000" cy="5562600"/>
          </a:xfrm>
        </p:spPr>
        <p:txBody>
          <a:bodyPr>
            <a:noAutofit/>
          </a:bodyPr>
          <a:lstStyle/>
          <a:p>
            <a:pPr marL="342900" lvl="1" indent="-342900" algn="ctr">
              <a:buNone/>
            </a:pPr>
            <a:r>
              <a:rPr lang="ru-RU" sz="1800" b="1" dirty="0" smtClean="0">
                <a:ea typeface="Times New Roman" pitchFamily="18" charset="0"/>
                <a:cs typeface="Times New Roman" pitchFamily="18" charset="0"/>
              </a:rPr>
              <a:t>Отделение дневного пребывания</a:t>
            </a:r>
          </a:p>
          <a:p>
            <a:pPr marL="342900" lvl="1" indent="-342900" algn="ctr">
              <a:buNone/>
            </a:pPr>
            <a:endParaRPr lang="ru-RU" sz="1800" b="1" dirty="0" smtClean="0">
              <a:ea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/>
              <a:t>В отделение работает </a:t>
            </a:r>
            <a:r>
              <a:rPr lang="ru-RU" sz="1600" b="1" dirty="0" smtClean="0"/>
              <a:t>8</a:t>
            </a:r>
            <a:r>
              <a:rPr lang="ru-RU" sz="1600" dirty="0" smtClean="0"/>
              <a:t> специалистов. </a:t>
            </a:r>
          </a:p>
          <a:p>
            <a:pPr>
              <a:buNone/>
            </a:pPr>
            <a:r>
              <a:rPr lang="ru-RU" sz="1600" dirty="0" smtClean="0"/>
              <a:t>За </a:t>
            </a:r>
            <a:r>
              <a:rPr lang="ru-RU" sz="1600" b="1" dirty="0" smtClean="0"/>
              <a:t>2018</a:t>
            </a:r>
            <a:r>
              <a:rPr lang="ru-RU" sz="1600" dirty="0" smtClean="0"/>
              <a:t> год обслужено  специалистами  </a:t>
            </a:r>
            <a:r>
              <a:rPr lang="ru-RU" sz="1600" b="1" dirty="0" smtClean="0"/>
              <a:t>278 </a:t>
            </a:r>
            <a:r>
              <a:rPr lang="ru-RU" sz="1600" dirty="0" smtClean="0"/>
              <a:t>человек</a:t>
            </a:r>
          </a:p>
          <a:p>
            <a:pPr>
              <a:buNone/>
            </a:pPr>
            <a:r>
              <a:rPr lang="ru-RU" sz="1600" dirty="0" smtClean="0"/>
              <a:t> На платном обслуживании </a:t>
            </a:r>
            <a:r>
              <a:rPr lang="ru-RU" sz="1600" b="1" dirty="0" smtClean="0"/>
              <a:t>– 186 человек, </a:t>
            </a:r>
          </a:p>
          <a:p>
            <a:pPr>
              <a:buNone/>
            </a:pPr>
            <a:r>
              <a:rPr lang="ru-RU" sz="1600" dirty="0" smtClean="0"/>
              <a:t>на бесплатном обслуживании </a:t>
            </a:r>
            <a:r>
              <a:rPr lang="ru-RU" sz="1600" b="1" dirty="0" smtClean="0"/>
              <a:t>-- 92 человек.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Количество заездов </a:t>
            </a:r>
            <a:r>
              <a:rPr lang="ru-RU" sz="1600" b="1" dirty="0" smtClean="0"/>
              <a:t>– 15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Количество проведенных заседаний экспертно-реабилитационной комиссии </a:t>
            </a:r>
            <a:r>
              <a:rPr lang="ru-RU" sz="1600" b="1" dirty="0" smtClean="0"/>
              <a:t>– 30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b="1" dirty="0" smtClean="0">
                <a:cs typeface="Times New Roman" pitchFamily="18" charset="0"/>
              </a:rPr>
              <a:t>Количество реабилитационных услуг, оказанных при проведении занятий и мероприятий</a:t>
            </a:r>
            <a:r>
              <a:rPr lang="ru-RU" sz="1600" dirty="0" smtClean="0">
                <a:cs typeface="Times New Roman" pitchFamily="18" charset="0"/>
              </a:rPr>
              <a:t> </a:t>
            </a:r>
            <a:r>
              <a:rPr lang="ru-RU" sz="1600" b="1" dirty="0" smtClean="0">
                <a:cs typeface="Times New Roman" pitchFamily="18" charset="0"/>
              </a:rPr>
              <a:t>в отделении дневного пребывания:</a:t>
            </a:r>
          </a:p>
          <a:p>
            <a:pPr>
              <a:buNone/>
            </a:pPr>
            <a:r>
              <a:rPr lang="ru-RU" sz="1600" dirty="0" smtClean="0">
                <a:cs typeface="Times New Roman" pitchFamily="18" charset="0"/>
              </a:rPr>
              <a:t>Социально-педагогические – </a:t>
            </a:r>
            <a:r>
              <a:rPr lang="ru-RU" sz="1600" b="1" dirty="0" smtClean="0"/>
              <a:t>1113</a:t>
            </a:r>
            <a:r>
              <a:rPr lang="ru-RU" sz="1600" b="1" dirty="0" smtClean="0">
                <a:cs typeface="Times New Roman" pitchFamily="18" charset="0"/>
              </a:rPr>
              <a:t> </a:t>
            </a:r>
            <a:r>
              <a:rPr lang="ru-RU" sz="1600" dirty="0" smtClean="0">
                <a:cs typeface="Times New Roman" pitchFamily="18" charset="0"/>
              </a:rPr>
              <a:t>       </a:t>
            </a:r>
          </a:p>
          <a:p>
            <a:pPr>
              <a:buNone/>
            </a:pPr>
            <a:r>
              <a:rPr lang="ru-RU" sz="1600" dirty="0" smtClean="0">
                <a:cs typeface="Times New Roman" pitchFamily="18" charset="0"/>
              </a:rPr>
              <a:t>Социально-медицинские - </a:t>
            </a:r>
            <a:r>
              <a:rPr lang="ru-RU" sz="1600" b="1" dirty="0" smtClean="0"/>
              <a:t>5991</a:t>
            </a:r>
            <a:endParaRPr lang="ru-RU" sz="1600" b="1" dirty="0" smtClean="0"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cs typeface="Times New Roman" pitchFamily="18" charset="0"/>
              </a:rPr>
              <a:t>Социально-психологические – </a:t>
            </a:r>
            <a:r>
              <a:rPr lang="ru-RU" sz="1600" b="1" dirty="0" smtClean="0"/>
              <a:t>541</a:t>
            </a:r>
            <a:r>
              <a:rPr lang="ru-RU" sz="1600" b="1" dirty="0" smtClean="0">
                <a:cs typeface="Times New Roman" pitchFamily="18" charset="0"/>
              </a:rPr>
              <a:t> </a:t>
            </a:r>
            <a:r>
              <a:rPr lang="ru-RU" sz="1600" dirty="0" smtClean="0">
                <a:cs typeface="Times New Roman" pitchFamily="18" charset="0"/>
              </a:rPr>
              <a:t>          </a:t>
            </a:r>
          </a:p>
          <a:p>
            <a:pPr>
              <a:buNone/>
            </a:pPr>
            <a:r>
              <a:rPr lang="ru-RU" sz="1600" dirty="0" smtClean="0">
                <a:cs typeface="Times New Roman" pitchFamily="18" charset="0"/>
              </a:rPr>
              <a:t>Социально-бытовые  - </a:t>
            </a:r>
            <a:r>
              <a:rPr lang="ru-RU" sz="1600" b="1" dirty="0" smtClean="0"/>
              <a:t>3523</a:t>
            </a:r>
            <a:endParaRPr lang="ru-RU" sz="1600" b="1" dirty="0" smtClean="0">
              <a:cs typeface="Times New Roman" pitchFamily="18" charset="0"/>
            </a:endParaRPr>
          </a:p>
          <a:p>
            <a:pPr marL="3175" indent="17463">
              <a:buNone/>
            </a:pPr>
            <a:r>
              <a:rPr lang="ru-RU" sz="1600" dirty="0" smtClean="0">
                <a:cs typeface="Times New Roman" pitchFamily="18" charset="0"/>
              </a:rPr>
              <a:t>Услуги, оказываемые в целях повышения коммуникативного потенциала получателей соц. услуг – </a:t>
            </a:r>
            <a:r>
              <a:rPr lang="ru-RU" sz="1600" b="1" dirty="0" smtClean="0"/>
              <a:t>886</a:t>
            </a:r>
            <a:endParaRPr lang="ru-RU" sz="1600" b="1" dirty="0" smtClean="0">
              <a:cs typeface="Times New Roman" pitchFamily="18" charset="0"/>
            </a:endParaRPr>
          </a:p>
          <a:p>
            <a:pPr marL="3175" indent="17463">
              <a:buNone/>
            </a:pPr>
            <a:r>
              <a:rPr lang="ru-RU" sz="1600" b="1" dirty="0" smtClean="0">
                <a:cs typeface="Times New Roman" pitchFamily="18" charset="0"/>
              </a:rPr>
              <a:t>В итоге гражданам города было оказано – </a:t>
            </a:r>
            <a:r>
              <a:rPr lang="ru-RU" sz="1600" b="1" dirty="0" smtClean="0"/>
              <a:t>12054</a:t>
            </a:r>
            <a:r>
              <a:rPr lang="ru-RU" sz="1600" b="1" dirty="0" smtClean="0">
                <a:cs typeface="Times New Roman" pitchFamily="18" charset="0"/>
              </a:rPr>
              <a:t> услуг.</a:t>
            </a:r>
            <a:endParaRPr lang="ru-RU" sz="1600" dirty="0" smtClean="0">
              <a:cs typeface="Times New Roman" pitchFamily="18" charset="0"/>
            </a:endParaRPr>
          </a:p>
          <a:p>
            <a:pPr>
              <a:buNone/>
            </a:pPr>
            <a:r>
              <a:rPr lang="ru-RU" sz="1600" b="1" dirty="0" smtClean="0"/>
              <a:t> </a:t>
            </a:r>
            <a:endParaRPr lang="ru-RU" sz="1600" dirty="0" smtClean="0"/>
          </a:p>
          <a:p>
            <a:endParaRPr lang="ru-RU" sz="1600" dirty="0"/>
          </a:p>
        </p:txBody>
      </p:sp>
      <p:pic>
        <p:nvPicPr>
          <p:cNvPr id="13" name="Picture 2" descr="C:\Users\Rongina_SE\Downloads\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5791200"/>
            <a:ext cx="1119831" cy="8286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572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960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3810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86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1066800"/>
            <a:ext cx="7620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62000" y="762000"/>
            <a:ext cx="7772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 hangingPunct="0"/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Отделение дневного пребывания</a:t>
            </a:r>
          </a:p>
          <a:p>
            <a:pPr marL="0" lvl="1" algn="ctr" hangingPunct="0"/>
            <a:endParaRPr lang="ru-RU" b="1" dirty="0" smtClean="0">
              <a:ea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ru-RU" b="1" dirty="0" smtClean="0"/>
              <a:t>Специалисты отделения приняли активное   участие</a:t>
            </a:r>
            <a:r>
              <a:rPr lang="ru-RU" dirty="0" smtClean="0"/>
              <a:t>: </a:t>
            </a:r>
          </a:p>
          <a:p>
            <a:pPr hangingPunct="0">
              <a:buFontTx/>
              <a:buChar char="-"/>
            </a:pPr>
            <a:r>
              <a:rPr lang="ru-RU" b="1" dirty="0" smtClean="0"/>
              <a:t>в туристическом слете</a:t>
            </a:r>
            <a:r>
              <a:rPr lang="ru-RU" dirty="0" smtClean="0"/>
              <a:t>, который состоялся  07.08.2018г.  </a:t>
            </a:r>
          </a:p>
          <a:p>
            <a:pPr hangingPunct="0">
              <a:buFontTx/>
              <a:buChar char="-"/>
            </a:pPr>
            <a:r>
              <a:rPr lang="ru-RU" dirty="0" smtClean="0"/>
              <a:t> 26.08.2018 -  </a:t>
            </a:r>
            <a:r>
              <a:rPr lang="ru-RU" b="1" dirty="0" smtClean="0"/>
              <a:t>в спартакиаде</a:t>
            </a:r>
            <a:r>
              <a:rPr lang="ru-RU" dirty="0" smtClean="0"/>
              <a:t>.</a:t>
            </a:r>
          </a:p>
          <a:p>
            <a:pPr hangingPunct="0"/>
            <a:r>
              <a:rPr lang="ru-RU" dirty="0" smtClean="0"/>
              <a:t>Приняли участие  в праздновании дня социального работника.</a:t>
            </a:r>
          </a:p>
          <a:p>
            <a:r>
              <a:rPr lang="ru-RU" dirty="0" smtClean="0"/>
              <a:t> В отделении  с </a:t>
            </a:r>
            <a:r>
              <a:rPr lang="ru-RU" b="1" dirty="0" smtClean="0"/>
              <a:t>3 мая по 24 мая </a:t>
            </a:r>
            <a:r>
              <a:rPr lang="ru-RU" dirty="0" smtClean="0"/>
              <a:t>прошли практику</a:t>
            </a:r>
          </a:p>
          <a:p>
            <a:r>
              <a:rPr lang="ru-RU" dirty="0" smtClean="0"/>
              <a:t> студенты Педагогического колледжа</a:t>
            </a:r>
          </a:p>
          <a:p>
            <a:endParaRPr lang="ru-RU" dirty="0" smtClean="0"/>
          </a:p>
          <a:p>
            <a:r>
              <a:rPr lang="ru-RU" dirty="0" smtClean="0"/>
              <a:t>В течение года были организованы и проведены </a:t>
            </a:r>
            <a:r>
              <a:rPr lang="ru-RU" b="1" dirty="0" smtClean="0"/>
              <a:t>бесплатные стрижки  </a:t>
            </a:r>
            <a:r>
              <a:rPr lang="ru-RU" dirty="0" smtClean="0"/>
              <a:t>для клиентов отделения и жителей дома, по адресу Лермонтова, 133а. Волонтерами выступили  учащиеся колледжа и частное лицо. </a:t>
            </a:r>
          </a:p>
          <a:p>
            <a:r>
              <a:rPr lang="ru-RU" dirty="0" smtClean="0"/>
              <a:t> Специалисты отделения приняли  участие в информационных  конференциях,</a:t>
            </a:r>
          </a:p>
          <a:p>
            <a:r>
              <a:rPr lang="ru-RU" dirty="0" smtClean="0"/>
              <a:t> - </a:t>
            </a:r>
            <a:r>
              <a:rPr lang="ru-RU" b="1" dirty="0" smtClean="0"/>
              <a:t>участие в выездных конференциях </a:t>
            </a:r>
            <a:r>
              <a:rPr lang="ru-RU" dirty="0" smtClean="0"/>
              <a:t>в с. </a:t>
            </a:r>
            <a:r>
              <a:rPr lang="ru-RU" dirty="0" err="1" smtClean="0"/>
              <a:t>Монастырка</a:t>
            </a:r>
            <a:r>
              <a:rPr lang="ru-RU" dirty="0" smtClean="0"/>
              <a:t>; в Совете Ветеранов СТЗ; в центре «Лада»; по Титова, 8. поселок </a:t>
            </a:r>
          </a:p>
          <a:p>
            <a:r>
              <a:rPr lang="ru-RU" dirty="0" smtClean="0"/>
              <a:t>Силикатный; Х/способ, библиотека по ул. </a:t>
            </a:r>
          </a:p>
          <a:p>
            <a:r>
              <a:rPr lang="ru-RU" dirty="0" smtClean="0"/>
              <a:t>Стахановская; библиотека по ул. Суворова;</a:t>
            </a:r>
          </a:p>
          <a:p>
            <a:r>
              <a:rPr lang="ru-RU" dirty="0" smtClean="0"/>
              <a:t> д. Новый завод; «Театр Драмы»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17" name="Рисунок 16" descr="D:\отчет за 2 кв фото\DSCN112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1800" y="2057400"/>
            <a:ext cx="172294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D:\отчет за 2 кв фото\IMG-20180605-WA000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7400" y="4953000"/>
            <a:ext cx="2547648" cy="143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http://buran21.ru/wp-content/uploads/2016/06/camp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914400"/>
            <a:ext cx="1447800" cy="1216152"/>
          </a:xfrm>
          <a:prstGeom prst="rect">
            <a:avLst/>
          </a:prstGeom>
          <a:noFill/>
        </p:spPr>
      </p:pic>
      <p:pic>
        <p:nvPicPr>
          <p:cNvPr id="15" name="Picture 4" descr="http://kartinki-vernisazh.ru/_ph/95/1/95754516.jpg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0" y="1066800"/>
            <a:ext cx="914400" cy="9144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96000"/>
            <a:ext cx="762000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3048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85800" y="762000"/>
            <a:ext cx="792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 hangingPunct="0"/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Отделение дневного пребывания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5800" y="1371600"/>
            <a:ext cx="7848600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В отделении  организованы и проведены  </a:t>
            </a:r>
            <a:r>
              <a:rPr lang="ru-RU" sz="1600" b="1" dirty="0" smtClean="0"/>
              <a:t>Дни открытых дверей </a:t>
            </a:r>
            <a:r>
              <a:rPr lang="ru-RU" sz="1600" dirty="0" smtClean="0"/>
              <a:t>26.08.2018 и 20.11.2018г,</a:t>
            </a:r>
          </a:p>
          <a:p>
            <a:r>
              <a:rPr lang="ru-RU" sz="1600" dirty="0" smtClean="0"/>
              <a:t> Население  было проинформировано о работе отделения дневного пребывания, о видах и условиях предоставления социально - реабилитационных услуг. Выступили творческие  коллективы.  Организовали чаепитие.</a:t>
            </a:r>
          </a:p>
          <a:p>
            <a:pPr hangingPunct="0"/>
            <a:r>
              <a:rPr lang="ru-RU" sz="1600" dirty="0" smtClean="0"/>
              <a:t>Приняли участие  </a:t>
            </a:r>
            <a:r>
              <a:rPr lang="ru-RU" sz="1600" b="1" dirty="0" smtClean="0"/>
              <a:t>в акции «Здравствуй Школа» </a:t>
            </a:r>
            <a:r>
              <a:rPr lang="ru-RU" sz="1600" dirty="0" smtClean="0"/>
              <a:t>- собрано 800 руб. для приобретения канцелярских товаров для школьников из малообеспеченных семей.</a:t>
            </a:r>
          </a:p>
          <a:p>
            <a:pPr hangingPunct="0"/>
            <a:r>
              <a:rPr lang="ru-RU" sz="1600" b="1" dirty="0" smtClean="0"/>
              <a:t>Акция</a:t>
            </a:r>
            <a:r>
              <a:rPr lang="ru-RU" sz="1600" dirty="0" smtClean="0"/>
              <a:t> по оказанию материальной помощи семье, попавшей в трудную жизненную ситуацию, собрано 600 рублей;</a:t>
            </a:r>
          </a:p>
          <a:p>
            <a:pPr hangingPunct="0"/>
            <a:r>
              <a:rPr lang="ru-RU" sz="1600" b="1" dirty="0" smtClean="0"/>
              <a:t>Сбор</a:t>
            </a:r>
            <a:r>
              <a:rPr lang="ru-RU" sz="1600" dirty="0" smtClean="0"/>
              <a:t> денежных средств, для покупки гигиенических средств для детей (больница №7)</a:t>
            </a:r>
          </a:p>
          <a:p>
            <a:pPr hangingPunct="0"/>
            <a:r>
              <a:rPr lang="ru-RU" sz="1600" dirty="0" smtClean="0"/>
              <a:t>В течение года поздравили с Днем Рождения и юбилейной датой работников отделения.</a:t>
            </a:r>
          </a:p>
          <a:p>
            <a:pPr hangingPunct="0"/>
            <a:endParaRPr lang="ru-RU" sz="1600" dirty="0" smtClean="0"/>
          </a:p>
          <a:p>
            <a:r>
              <a:rPr lang="ru-RU" sz="1600" dirty="0" smtClean="0"/>
              <a:t>Зав. отделения приняла участие в:</a:t>
            </a:r>
          </a:p>
          <a:p>
            <a:pPr>
              <a:buFontTx/>
              <a:buChar char="-"/>
            </a:pPr>
            <a:r>
              <a:rPr lang="ru-RU" sz="1600" dirty="0" smtClean="0"/>
              <a:t>совещание  по результатам  апробации  в ОЦРИ г. Екатеринбург;</a:t>
            </a:r>
          </a:p>
          <a:p>
            <a:pPr>
              <a:buFontTx/>
              <a:buChar char="-"/>
            </a:pPr>
            <a:r>
              <a:rPr lang="ru-RU" sz="1600" dirty="0" smtClean="0"/>
              <a:t>в методических секция ЮУО по вопросам социальной</a:t>
            </a:r>
          </a:p>
          <a:p>
            <a:r>
              <a:rPr lang="ru-RU" sz="1600" dirty="0" smtClean="0"/>
              <a:t> реабилитации граждан пожилого возраста и инвалидов </a:t>
            </a:r>
          </a:p>
          <a:p>
            <a:r>
              <a:rPr lang="ru-RU" sz="1600" dirty="0" smtClean="0"/>
              <a:t>- в мероприятие,  посвященное 10-летию центра;</a:t>
            </a:r>
          </a:p>
          <a:p>
            <a:pPr>
              <a:buFontTx/>
              <a:buChar char="-"/>
            </a:pPr>
            <a:r>
              <a:rPr lang="ru-RU" sz="1600" dirty="0" smtClean="0"/>
              <a:t>мероприятие по ЮО посвященное дню социального </a:t>
            </a:r>
          </a:p>
          <a:p>
            <a:pPr>
              <a:buFontTx/>
              <a:buChar char="-"/>
            </a:pPr>
            <a:r>
              <a:rPr lang="ru-RU" sz="1600" dirty="0" smtClean="0"/>
              <a:t>работника  «Встреча друзей».</a:t>
            </a:r>
          </a:p>
          <a:p>
            <a:pPr hangingPunct="0"/>
            <a:endParaRPr lang="ru-RU" sz="16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endParaRPr lang="ru-RU" sz="2000" dirty="0" smtClean="0"/>
          </a:p>
          <a:p>
            <a:pPr algn="ctr">
              <a:buFont typeface="Arial" pitchFamily="34" charset="0"/>
              <a:buChar char="•"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endParaRPr lang="ru-RU" b="1" dirty="0" smtClean="0"/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pic>
        <p:nvPicPr>
          <p:cNvPr id="15" name="Рисунок 14" descr="D:\ФОТО ОТЧЕТ 2018\1 окт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1200" y="4419600"/>
            <a:ext cx="2709378" cy="1802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09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152400"/>
            <a:ext cx="762000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3048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85800" y="762000"/>
            <a:ext cx="792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 hangingPunct="0"/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Отделение дневного пребывания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09600" y="1066800"/>
            <a:ext cx="8077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Конкурсная программа«Шумный девичник</a:t>
            </a:r>
            <a:r>
              <a:rPr lang="ru-RU" sz="1600" dirty="0" smtClean="0"/>
              <a:t>» </a:t>
            </a:r>
            <a:r>
              <a:rPr lang="ru-RU" sz="1600" b="1" dirty="0" smtClean="0"/>
              <a:t>Конкурсная программа«Кулинарное шоу»</a:t>
            </a:r>
          </a:p>
          <a:p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hangingPunct="0"/>
            <a:r>
              <a:rPr lang="ru-RU" sz="1600" b="1" dirty="0" smtClean="0"/>
              <a:t>   Мастер класс по рисованию на песке	 	            Мастер класс</a:t>
            </a:r>
          </a:p>
          <a:p>
            <a:pPr hangingPunct="0"/>
            <a:r>
              <a:rPr lang="ru-RU" sz="1600" b="1" dirty="0" smtClean="0"/>
              <a:t> 	«Радость творчества»</a:t>
            </a:r>
            <a:r>
              <a:rPr lang="ru-RU" sz="1600" dirty="0" smtClean="0"/>
              <a:t>	</a:t>
            </a:r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algn="ctr" hangingPunct="0"/>
            <a:endParaRPr lang="ru-RU" sz="1600" b="1" dirty="0" smtClean="0"/>
          </a:p>
          <a:p>
            <a:pPr algn="ctr" hangingPunct="0"/>
            <a:r>
              <a:rPr lang="ru-RU" sz="1600" b="1" dirty="0" smtClean="0"/>
              <a:t>Работа фото студии</a:t>
            </a:r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  <a:p>
            <a:pPr hangingPunct="0"/>
            <a:endParaRPr lang="ru-RU" sz="1600" dirty="0" smtClean="0"/>
          </a:p>
        </p:txBody>
      </p:sp>
      <p:pic>
        <p:nvPicPr>
          <p:cNvPr id="15" name="Рисунок 14" descr="D:\ФОТО ОТЧЕТ\шумный девичник (2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1447800"/>
            <a:ext cx="1981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D:\ФОТО ОТЧЕТ 2018\шумный девичник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9400" y="1447800"/>
            <a:ext cx="1828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D:\ФОТО ОТЧЕТ\кулинарный поединок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1371600"/>
            <a:ext cx="232724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D:\ФОТО ОТЧЕТ 2018\фото заезд с 23.07.18\DSC0889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" y="3352800"/>
            <a:ext cx="1981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D:\молодежный заезд июль фото\DSC0816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19400" y="3352800"/>
            <a:ext cx="1828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D:\молодежный заезд июль фото\DSC08619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86400" y="3276600"/>
            <a:ext cx="2364989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D:\ФОТО ОТЧЕТ\фотосессия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90600" y="5105400"/>
            <a:ext cx="2209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D:\фото заезд с 23.07.18\DSC08844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43600" y="5105400"/>
            <a:ext cx="2362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D:\молодежный заезд июль фото\DSC08325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05200" y="5105400"/>
            <a:ext cx="2143614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752600"/>
            <a:ext cx="762000" cy="762000"/>
          </a:xfrm>
          <a:prstGeom prst="rect">
            <a:avLst/>
          </a:prstGeom>
          <a:noFill/>
        </p:spPr>
      </p:pic>
      <p:pic>
        <p:nvPicPr>
          <p:cNvPr id="2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3657600"/>
            <a:ext cx="762000" cy="762000"/>
          </a:xfrm>
          <a:prstGeom prst="rect">
            <a:avLst/>
          </a:prstGeom>
          <a:noFill/>
        </p:spPr>
      </p:pic>
      <p:pic>
        <p:nvPicPr>
          <p:cNvPr id="2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4419600"/>
            <a:ext cx="533400" cy="5964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810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5052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5105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152400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0" y="914400"/>
            <a:ext cx="693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+mj-lt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38200" y="838200"/>
            <a:ext cx="36576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Концерт воспитанников дет. сада</a:t>
            </a:r>
          </a:p>
          <a:p>
            <a:pPr algn="ctr"/>
            <a:r>
              <a:rPr lang="ru-RU" dirty="0" smtClean="0"/>
              <a:t>  «Оставайтесь молодыми»</a:t>
            </a:r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dirty="0" smtClean="0"/>
          </a:p>
          <a:p>
            <a:pPr algn="ctr"/>
            <a:endParaRPr lang="ru-RU" b="1" dirty="0" smtClean="0"/>
          </a:p>
          <a:p>
            <a:pPr algn="ctr">
              <a:buFont typeface="Arial" pitchFamily="34" charset="0"/>
              <a:buChar char="•"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457200"/>
            <a:ext cx="495300" cy="495300"/>
          </a:xfrm>
          <a:prstGeom prst="rect">
            <a:avLst/>
          </a:prstGeom>
          <a:noFill/>
        </p:spPr>
      </p:pic>
      <p:pic>
        <p:nvPicPr>
          <p:cNvPr id="1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2895600"/>
            <a:ext cx="495300" cy="495300"/>
          </a:xfrm>
          <a:prstGeom prst="rect">
            <a:avLst/>
          </a:prstGeom>
          <a:noFill/>
        </p:spPr>
      </p:pic>
      <p:pic>
        <p:nvPicPr>
          <p:cNvPr id="20" name="Рисунок 19" descr="D:\ФОТО ОТЧЕТ\концерт дс (2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1524000"/>
            <a:ext cx="2527388" cy="1681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D:\ФОТО ОТЧЕТ\день открытых дверей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10200" y="1524000"/>
            <a:ext cx="25146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6433" name="Rectangle 1"/>
          <p:cNvSpPr>
            <a:spLocks noChangeArrowheads="1"/>
          </p:cNvSpPr>
          <p:nvPr/>
        </p:nvSpPr>
        <p:spPr bwMode="auto">
          <a:xfrm>
            <a:off x="1295400" y="3840778"/>
            <a:ext cx="71628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 со спонсорами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 течение 2018 года отделению дневного пребывания оказали помощь: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-ИП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Ращектаева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Т.И.,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ИП Мелконян А.З;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«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Здравмедтех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Е»;</a:t>
            </a:r>
          </a:p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- «Содействие плюс»;</a:t>
            </a:r>
          </a:p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- «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Уралдцветмет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».</a:t>
            </a:r>
          </a:p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- газета  «Каменский  рабочий» - бесплатно печатают рекламу ОДП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648200" y="838200"/>
            <a:ext cx="4038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День открытых дверей – Презентация </a:t>
            </a:r>
          </a:p>
          <a:p>
            <a:pPr algn="ctr"/>
            <a:r>
              <a:rPr lang="ru-RU" dirty="0" smtClean="0"/>
              <a:t> работы специалистов отделения</a:t>
            </a:r>
            <a:endParaRPr lang="ru-RU" b="1" dirty="0" smtClean="0"/>
          </a:p>
        </p:txBody>
      </p:sp>
      <p:pic>
        <p:nvPicPr>
          <p:cNvPr id="24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1447800" y="3276600"/>
            <a:ext cx="2362200" cy="629971"/>
          </a:xfrm>
          <a:prstGeom prst="rect">
            <a:avLst/>
          </a:prstGeom>
          <a:noFill/>
        </p:spPr>
      </p:pic>
      <p:pic>
        <p:nvPicPr>
          <p:cNvPr id="25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5486400" y="3276600"/>
            <a:ext cx="2362200" cy="629971"/>
          </a:xfrm>
          <a:prstGeom prst="rect">
            <a:avLst/>
          </a:prstGeom>
          <a:noFill/>
        </p:spPr>
      </p:pic>
      <p:pic>
        <p:nvPicPr>
          <p:cNvPr id="26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752597">
            <a:off x="7143131" y="4992456"/>
            <a:ext cx="1143000" cy="1428750"/>
          </a:xfrm>
          <a:prstGeom prst="rect">
            <a:avLst/>
          </a:prstGeom>
          <a:noFill/>
        </p:spPr>
      </p:pic>
      <p:pic>
        <p:nvPicPr>
          <p:cNvPr id="27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3085273">
            <a:off x="1029146" y="4978473"/>
            <a:ext cx="1143000" cy="1428750"/>
          </a:xfrm>
          <a:prstGeom prst="rect">
            <a:avLst/>
          </a:prstGeom>
          <a:noFill/>
        </p:spPr>
      </p:pic>
      <p:pic>
        <p:nvPicPr>
          <p:cNvPr id="28" name="Picture 5" descr="C:\Users\Rongina_SE\Downloads\0_56951_19e41891_XL.jpg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38600" y="5181600"/>
            <a:ext cx="1143000" cy="1428750"/>
          </a:xfrm>
          <a:prstGeom prst="rect">
            <a:avLst/>
          </a:prstGeom>
          <a:noFill/>
        </p:spPr>
      </p:pic>
      <p:pic>
        <p:nvPicPr>
          <p:cNvPr id="2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648200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21066</TotalTime>
  <Words>7207</Words>
  <Application>Microsoft Office PowerPoint</Application>
  <PresentationFormat>Экран (4:3)</PresentationFormat>
  <Paragraphs>1364</Paragraphs>
  <Slides>97</Slides>
  <Notes>9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97</vt:i4>
      </vt:variant>
    </vt:vector>
  </HeadingPairs>
  <TitlesOfParts>
    <vt:vector size="99" baseType="lpstr">
      <vt:lpstr>Office Theme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Слайд 75</vt:lpstr>
      <vt:lpstr>Слайд 76</vt:lpstr>
      <vt:lpstr>Слайд 77</vt:lpstr>
      <vt:lpstr>Слайд 78</vt:lpstr>
      <vt:lpstr>Слайд 79</vt:lpstr>
      <vt:lpstr>Слайд 80</vt:lpstr>
      <vt:lpstr>Слайд 81</vt:lpstr>
      <vt:lpstr>Слайд 82</vt:lpstr>
      <vt:lpstr>Слайд 83</vt:lpstr>
      <vt:lpstr>Слайд 84</vt:lpstr>
      <vt:lpstr>Слайд 85</vt:lpstr>
      <vt:lpstr>Слайд 86</vt:lpstr>
      <vt:lpstr>Слайд 87</vt:lpstr>
      <vt:lpstr>Слайд 88</vt:lpstr>
      <vt:lpstr>Слайд 89</vt:lpstr>
      <vt:lpstr>Слайд 90</vt:lpstr>
      <vt:lpstr>Слайд 91</vt:lpstr>
      <vt:lpstr>Слайд 92</vt:lpstr>
      <vt:lpstr>Слайд 93</vt:lpstr>
      <vt:lpstr>Слайд 94</vt:lpstr>
      <vt:lpstr>Слайд 95</vt:lpstr>
      <vt:lpstr>Слайд 96</vt:lpstr>
      <vt:lpstr>Слайд 97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Rongina_SE</cp:lastModifiedBy>
  <cp:revision>2440</cp:revision>
  <dcterms:created xsi:type="dcterms:W3CDTF">2016-07-05T05:21:18Z</dcterms:created>
  <dcterms:modified xsi:type="dcterms:W3CDTF">2019-04-18T12:00:30Z</dcterms:modified>
</cp:coreProperties>
</file>