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7" autoAdjust="0"/>
    <p:restoredTop sz="89687" autoAdjust="0"/>
  </p:normalViewPr>
  <p:slideViewPr>
    <p:cSldViewPr>
      <p:cViewPr>
        <p:scale>
          <a:sx n="90" d="100"/>
          <a:sy n="90" d="100"/>
        </p:scale>
        <p:origin x="-816" y="9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8938E-2"/>
          <c:y val="1.5568445611306372E-2"/>
          <c:w val="0.93094938856000164"/>
          <c:h val="0.83822592020569064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52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30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1459</c:v>
                </c:pt>
                <c:pt idx="1">
                  <c:v>1381</c:v>
                </c:pt>
                <c:pt idx="2">
                  <c:v>1359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0</a:t>
                    </a:r>
                    <a:endParaRPr lang="en-US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33</c:v>
                </c:pt>
                <c:pt idx="1">
                  <c:v>20</c:v>
                </c:pt>
                <c:pt idx="2">
                  <c:v>16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Лист1!$D$2:$D$5</c:f>
            </c:numRef>
          </c:val>
        </c:ser>
        <c:gapWidth val="65"/>
        <c:shape val="box"/>
        <c:axId val="93903104"/>
        <c:axId val="94060544"/>
        <c:axId val="0"/>
      </c:bar3DChart>
      <c:catAx>
        <c:axId val="939031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94060544"/>
        <c:crosses val="autoZero"/>
        <c:auto val="1"/>
        <c:lblAlgn val="ctr"/>
        <c:lblOffset val="100"/>
      </c:catAx>
      <c:valAx>
        <c:axId val="9406054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93903104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950985108797463"/>
          <c:y val="0.13891974965744594"/>
          <c:w val="0.24734069726379609"/>
          <c:h val="0.6324287554794118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Совершенствование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Повышение качества профессиональной подготовки государственных гражданских служащих, в т.ч. Профессиональное развитие специалистов в сфере организации противодействия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Противодействие коррупции в бюджетной сфере</a:t>
          </a:r>
          <a:endParaRPr lang="ru-RU" sz="1600" dirty="0">
            <a:solidFill>
              <a:schemeClr val="tx1"/>
            </a:solidFill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Повышение доступности и качества предоставления государственных услуг</a:t>
          </a:r>
          <a:endParaRPr lang="ru-RU" sz="1600" dirty="0">
            <a:solidFill>
              <a:schemeClr val="tx1"/>
            </a:solidFill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Работа с обращениями граждан и организаций по фактам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Формирование в обществе нетерпимости к коррупционному поведению, антикоррупционное просвещение</a:t>
          </a:r>
          <a:endParaRPr lang="ru-RU" sz="1600" dirty="0">
            <a:solidFill>
              <a:schemeClr val="tx1"/>
            </a:solidFill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</a:rPr>
            <a:t>Выполнение национального плана противодействия коррупции на 2018-2020 годы, утвержденного Указом Президента Российской Федерации от 28.06.2018 № 378</a:t>
          </a:r>
          <a:endParaRPr lang="ru-RU" sz="1600" dirty="0">
            <a:solidFill>
              <a:schemeClr val="tx1"/>
            </a:solidFill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Мониторинг нормативных правовых актов Управления социальной политики по Орджоникидзевскому району города Екатеринбурга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/>
            <a:t>Издано приказов, внесено изменений и дополнений в приказы  по вопросам противодействия коррупции </a:t>
          </a:r>
          <a:endParaRPr lang="ru-RU" sz="1400" dirty="0"/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4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4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4" custLinFactNeighborX="-3626" custLinFactNeighborY="-140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4" custLinFactNeighborY="61851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4" custScaleY="235447" custLinFactNeighborX="-18681" custLinFactNeighborY="-197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4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4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4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</a:rPr>
            <a:t>по противодействию коррупции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/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/>
      <dgm:spPr/>
      <dgm:t>
        <a:bodyPr/>
        <a:lstStyle/>
        <a:p>
          <a:r>
            <a:rPr lang="ru-RU" dirty="0" smtClean="0"/>
            <a:t>2017 год - 7</a:t>
          </a:r>
          <a:endParaRPr lang="ru-RU" dirty="0"/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dirty="0"/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/>
      <dgm:spPr/>
      <dgm:t>
        <a:bodyPr/>
        <a:lstStyle/>
        <a:p>
          <a:r>
            <a:rPr lang="ru-RU" dirty="0" smtClean="0"/>
            <a:t>2017 год  - 8</a:t>
          </a:r>
          <a:endParaRPr lang="ru-RU" dirty="0"/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/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/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/>
      <dgm:spPr/>
      <dgm:t>
        <a:bodyPr/>
        <a:lstStyle/>
        <a:p>
          <a:r>
            <a:rPr lang="ru-RU" dirty="0" smtClean="0"/>
            <a:t>2017 год - 2</a:t>
          </a:r>
          <a:endParaRPr lang="ru-RU" dirty="0"/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/>
      <dgm:spPr/>
      <dgm:t>
        <a:bodyPr/>
        <a:lstStyle/>
        <a:p>
          <a:r>
            <a:rPr lang="ru-RU" dirty="0" smtClean="0"/>
            <a:t>2018 год - 8 </a:t>
          </a:r>
          <a:endParaRPr lang="ru-RU" dirty="0"/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/>
      <dgm:spPr/>
      <dgm:t>
        <a:bodyPr/>
        <a:lstStyle/>
        <a:p>
          <a:r>
            <a:rPr lang="ru-RU" dirty="0" smtClean="0"/>
            <a:t>2018 год  - 7</a:t>
          </a:r>
          <a:endParaRPr lang="ru-RU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/>
      <dgm:spPr/>
      <dgm:t>
        <a:bodyPr/>
        <a:lstStyle/>
        <a:p>
          <a:r>
            <a:rPr lang="ru-RU" dirty="0" smtClean="0"/>
            <a:t>2018 год - 3</a:t>
          </a:r>
          <a:endParaRPr lang="ru-RU" dirty="0"/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/>
      <dgm:spPr/>
      <dgm:t>
        <a:bodyPr/>
        <a:lstStyle/>
        <a:p>
          <a:endParaRPr lang="ru-RU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CFBEA246-61D3-420C-9CFD-B448F10D493C}" srcId="{E039AD85-9BE5-4B5C-A519-FCD0E860C5FF}" destId="{7E5B8813-4978-4829-BEDC-AFB62D2C3B60}" srcOrd="4" destOrd="0" parTransId="{D5DF7E6F-CBE2-4242-AACE-61CCC6D7866F}" sibTransId="{9487B6DF-3564-4854-AFC6-508C3EA99FA9}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18C05F7D-FEAE-43CE-B188-9213812EA31C}" type="presOf" srcId="{7E5B8813-4978-4829-BEDC-AFB62D2C3B60}" destId="{61B2C3A3-30F4-43B4-A1C0-036684AEB25E}" srcOrd="0" destOrd="4" presId="urn:microsoft.com/office/officeart/2005/8/layout/vList5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9666A8E6-1AC5-4CE9-9061-5706D519D495}" srcId="{E039AD85-9BE5-4B5C-A519-FCD0E860C5FF}" destId="{CD71DCE2-0FEC-49E8-8FC2-63B687DAF02A}" srcOrd="5" destOrd="0" parTransId="{94CE546B-28A8-4F04-AF95-7112986BDF89}" sibTransId="{CECB5CE9-0363-446E-ADC9-779C451CD8B7}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B865C571-1385-4274-AA0D-AC943202A2E4}" type="presOf" srcId="{CD71DCE2-0FEC-49E8-8FC2-63B687DAF02A}" destId="{61B2C3A3-30F4-43B4-A1C0-036684AEB25E}" srcOrd="0" destOrd="5" presId="urn:microsoft.com/office/officeart/2005/8/layout/vList5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60862E68-AE09-4C9D-91D3-6D8816BE5F2E}" type="presOf" srcId="{EA27CD16-BBED-45B2-AAD6-3BE2BDC20256}" destId="{61B2C3A3-30F4-43B4-A1C0-036684AEB25E}" srcOrd="0" destOrd="6" presId="urn:microsoft.com/office/officeart/2005/8/layout/vList5"/>
    <dgm:cxn modelId="{37B1426A-E018-4E12-9B25-457FF9A414C0}" srcId="{E039AD85-9BE5-4B5C-A519-FCD0E860C5FF}" destId="{EA27CD16-BBED-45B2-AAD6-3BE2BDC20256}" srcOrd="6" destOrd="0" parTransId="{8831D9FD-8D77-40AD-AAF9-C98393A0E124}" sibTransId="{A6648923-8F49-4722-8F4D-21E03E30E4D6}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dirty="0">
            <a:solidFill>
              <a:srgbClr val="7030A0"/>
            </a:solidFill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dirty="0">
            <a:solidFill>
              <a:srgbClr val="7030A0"/>
            </a:solidFill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/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/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/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/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/>
            <a:t>2018 год – 12 124 чел</a:t>
          </a:r>
          <a:endParaRPr lang="ru-RU" sz="1600" dirty="0"/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/>
            <a:t>2018 год  - 6 454 чел.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/>
            <a:t>2017 год –   8 915 чел</a:t>
          </a:r>
          <a:endParaRPr lang="ru-RU" sz="16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/>
            <a:t>2017 год  - 4 475 чел.</a:t>
          </a:r>
          <a:endParaRPr lang="ru-RU" sz="16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</dgm:pt>
    <dgm:pt modelId="{0DCD1549-E18C-4FCF-A3DA-BDB0983372F8}" type="sibTrans" cxnId="{5338838E-466F-43C0-A962-46FE9F357519}">
      <dgm:prSet/>
      <dgm:spPr/>
    </dgm:pt>
    <dgm:pt modelId="{04346B09-AEBC-4558-8E79-B74D3E8AB0A7}">
      <dgm:prSet phldrT="[Текст]" custT="1"/>
      <dgm:spPr/>
      <dgm:t>
        <a:bodyPr/>
        <a:lstStyle/>
        <a:p>
          <a:endParaRPr lang="ru-RU" sz="1600" dirty="0"/>
        </a:p>
      </dgm:t>
    </dgm:pt>
    <dgm:pt modelId="{9CF214B8-577F-4E81-AF2E-9881FBD8F172}" type="parTrans" cxnId="{A523B32F-E31E-4152-AABC-B56D68B41E5E}">
      <dgm:prSet/>
      <dgm:spPr/>
    </dgm:pt>
    <dgm:pt modelId="{C9E0B8AE-CDF9-469D-8B31-8ACF108D2BFC}" type="sibTrans" cxnId="{A523B32F-E31E-4152-AABC-B56D68B41E5E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5338838E-466F-43C0-A962-46FE9F357519}" srcId="{D2A1E79D-AB84-4F88-BD14-3F3F7A67549D}" destId="{1E73BBB1-605B-45F1-9635-AE9726532903}" srcOrd="5" destOrd="0" parTransId="{BEDAC006-8371-4511-B66E-544F43110A30}" sibTransId="{0DCD1549-E18C-4FCF-A3DA-BDB0983372F8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A523B32F-E31E-4152-AABC-B56D68B41E5E}" srcId="{D2A1E79D-AB84-4F88-BD14-3F3F7A67549D}" destId="{04346B09-AEBC-4558-8E79-B74D3E8AB0A7}" srcOrd="4" destOrd="0" parTransId="{9CF214B8-577F-4E81-AF2E-9881FBD8F172}" sibTransId="{C9E0B8AE-CDF9-469D-8B31-8ACF108D2BFC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B238AC6F-0F03-40B9-8001-34DB1DC1419C}" type="presOf" srcId="{1E73BBB1-605B-45F1-9635-AE9726532903}" destId="{BF127011-24B1-4CA8-B3B9-74A7FE994A42}" srcOrd="0" destOrd="5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6F222917-A39C-4C11-93F9-F5DE69559A92}" type="presOf" srcId="{04346B09-AEBC-4558-8E79-B74D3E8AB0A7}" destId="{BF127011-24B1-4CA8-B3B9-74A7FE994A42}" srcOrd="0" destOrd="4" presId="urn:microsoft.com/office/officeart/2005/8/layout/vList5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smtClean="0"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району города Екатеринбурга установленного порядка сообщения о получения подарка не выявлены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smtClean="0"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                не  выявлено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Arial" pitchFamily="34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 нормативных правовых актов Управления </a:t>
          </a:r>
          <a:r>
            <a:rPr lang="ru-RU" sz="1400" kern="1200" dirty="0" err="1" smtClean="0"/>
            <a:t>социвльной</a:t>
          </a:r>
          <a:r>
            <a:rPr lang="ru-RU" sz="1400" kern="1200" dirty="0" smtClean="0"/>
            <a:t> политики по Орджоникидзевскому району города Екатеринбурга по вопросам противодействия коррупции в целях приведения  их в </a:t>
          </a:r>
          <a:r>
            <a:rPr lang="ru-RU" sz="1400" kern="1200" dirty="0" err="1" smtClean="0"/>
            <a:t>соответсвие</a:t>
          </a:r>
          <a:r>
            <a:rPr lang="ru-RU" sz="1400" kern="1200" dirty="0" smtClean="0"/>
            <a:t> с законодательством Российской Федерации и Свердловской области</a:t>
          </a:r>
          <a:endParaRPr lang="ru-RU" sz="1400" kern="1200" dirty="0"/>
        </a:p>
      </dsp:txBody>
      <dsp:txXfrm>
        <a:off x="0" y="0"/>
        <a:ext cx="3163656" cy="1581828"/>
      </dsp:txXfrm>
    </dsp:sp>
    <dsp:sp modelId="{5F999584-A915-4BC4-86FA-591E66BEFFD6}">
      <dsp:nvSpPr>
        <dsp:cNvPr id="0" name=""/>
        <dsp:cNvSpPr/>
      </dsp:nvSpPr>
      <dsp:spPr>
        <a:xfrm>
          <a:off x="316365" y="1581828"/>
          <a:ext cx="112255" cy="525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024"/>
              </a:lnTo>
              <a:lnTo>
                <a:pt x="112255" y="5250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428620" y="1857382"/>
          <a:ext cx="3488728" cy="498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Издано приказов по вопросам противодействия коррупции </a:t>
          </a:r>
          <a:endParaRPr lang="ru-RU" sz="1800" kern="1200" dirty="0"/>
        </a:p>
      </dsp:txBody>
      <dsp:txXfrm>
        <a:off x="428620" y="1857382"/>
        <a:ext cx="3488728" cy="498940"/>
      </dsp:txXfrm>
    </dsp:sp>
    <dsp:sp modelId="{25F6C739-8652-4748-8FB5-53B96A1BBCF6}">
      <dsp:nvSpPr>
        <dsp:cNvPr id="0" name=""/>
        <dsp:cNvSpPr/>
      </dsp:nvSpPr>
      <dsp:spPr>
        <a:xfrm>
          <a:off x="3929086" y="71435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/>
        </a:p>
      </dsp:txBody>
      <dsp:txXfrm>
        <a:off x="3929086" y="71435"/>
        <a:ext cx="3163656" cy="1581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8097C2-797C-44E5-904C-4D8281581360}">
      <dsp:nvSpPr>
        <dsp:cNvPr id="0" name=""/>
        <dsp:cNvSpPr/>
      </dsp:nvSpPr>
      <dsp:spPr>
        <a:xfrm>
          <a:off x="67244" y="2071703"/>
          <a:ext cx="1147201" cy="8700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2016 год</a:t>
          </a:r>
          <a:endParaRPr lang="ru-RU" sz="1400" kern="1200" dirty="0"/>
        </a:p>
      </dsp:txBody>
      <dsp:txXfrm>
        <a:off x="67244" y="2071703"/>
        <a:ext cx="1147201" cy="870050"/>
      </dsp:txXfrm>
    </dsp:sp>
    <dsp:sp modelId="{90A5FDFE-DFAB-46EA-85A2-9AD1252D8589}">
      <dsp:nvSpPr>
        <dsp:cNvPr id="0" name=""/>
        <dsp:cNvSpPr/>
      </dsp:nvSpPr>
      <dsp:spPr>
        <a:xfrm rot="160257">
          <a:off x="1223346" y="2193146"/>
          <a:ext cx="53637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160257">
        <a:off x="1223346" y="2193146"/>
        <a:ext cx="53637" cy="684014"/>
      </dsp:txXfrm>
    </dsp:sp>
    <dsp:sp modelId="{0E51E02E-F8C1-442F-AFF5-C45063557C2A}">
      <dsp:nvSpPr>
        <dsp:cNvPr id="0" name=""/>
        <dsp:cNvSpPr/>
      </dsp:nvSpPr>
      <dsp:spPr>
        <a:xfrm>
          <a:off x="1285884" y="2143137"/>
          <a:ext cx="1162139" cy="841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2017 год</a:t>
          </a:r>
          <a:endParaRPr lang="ru-RU" sz="1400" kern="1200" dirty="0"/>
        </a:p>
      </dsp:txBody>
      <dsp:txXfrm>
        <a:off x="1285884" y="2143137"/>
        <a:ext cx="1162139" cy="841580"/>
      </dsp:txXfrm>
    </dsp:sp>
    <dsp:sp modelId="{830CA110-F9A6-4E6E-B36A-C825D3D5AAB1}">
      <dsp:nvSpPr>
        <dsp:cNvPr id="0" name=""/>
        <dsp:cNvSpPr/>
      </dsp:nvSpPr>
      <dsp:spPr>
        <a:xfrm rot="21396682">
          <a:off x="2472735" y="2103273"/>
          <a:ext cx="92966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21396682">
        <a:off x="2472735" y="2103273"/>
        <a:ext cx="92966" cy="684014"/>
      </dsp:txXfrm>
    </dsp:sp>
    <dsp:sp modelId="{398851B5-FBCF-4BED-9740-2BF8F00DD970}">
      <dsp:nvSpPr>
        <dsp:cNvPr id="0" name=""/>
        <dsp:cNvSpPr/>
      </dsp:nvSpPr>
      <dsp:spPr>
        <a:xfrm>
          <a:off x="2571762" y="2071703"/>
          <a:ext cx="1190348" cy="830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2018 год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- 7</a:t>
          </a:r>
          <a:endParaRPr lang="ru-RU" sz="1400" kern="1200" dirty="0"/>
        </a:p>
      </dsp:txBody>
      <dsp:txXfrm>
        <a:off x="2571762" y="2071703"/>
        <a:ext cx="1190348" cy="830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384330"/>
          <a:ext cx="8856414" cy="226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3834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0"/>
        <a:ext cx="6199489" cy="383469"/>
      </dsp:txXfrm>
    </dsp:sp>
    <dsp:sp modelId="{0A6C1B5B-3317-4D6E-874F-1AB0C0FA097A}">
      <dsp:nvSpPr>
        <dsp:cNvPr id="0" name=""/>
        <dsp:cNvSpPr/>
      </dsp:nvSpPr>
      <dsp:spPr>
        <a:xfrm>
          <a:off x="0" y="898684"/>
          <a:ext cx="8856414" cy="226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360097" y="641508"/>
          <a:ext cx="6199489" cy="265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641508"/>
        <a:ext cx="6199489" cy="265680"/>
      </dsp:txXfrm>
    </dsp:sp>
    <dsp:sp modelId="{F1DDECCD-72B7-4FC5-B66B-EA8FD237EC5C}">
      <dsp:nvSpPr>
        <dsp:cNvPr id="0" name=""/>
        <dsp:cNvSpPr/>
      </dsp:nvSpPr>
      <dsp:spPr>
        <a:xfrm>
          <a:off x="0" y="1670215"/>
          <a:ext cx="8856414" cy="226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360097" y="1091566"/>
          <a:ext cx="6199489" cy="62553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1091566"/>
        <a:ext cx="6199489" cy="625535"/>
      </dsp:txXfrm>
    </dsp:sp>
    <dsp:sp modelId="{40701B9E-78C3-4524-9C5A-C186300220FD}">
      <dsp:nvSpPr>
        <dsp:cNvPr id="0" name=""/>
        <dsp:cNvSpPr/>
      </dsp:nvSpPr>
      <dsp:spPr>
        <a:xfrm>
          <a:off x="0" y="2377451"/>
          <a:ext cx="8856414" cy="2268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1863097"/>
          <a:ext cx="6199489" cy="55260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1863097"/>
        <a:ext cx="6199489" cy="552609"/>
      </dsp:txXfrm>
    </dsp:sp>
    <dsp:sp modelId="{24FAA2C2-2DEF-468F-8FF6-F4FC8B9D4D4A}">
      <dsp:nvSpPr>
        <dsp:cNvPr id="0" name=""/>
        <dsp:cNvSpPr/>
      </dsp:nvSpPr>
      <dsp:spPr>
        <a:xfrm>
          <a:off x="0" y="3020394"/>
          <a:ext cx="8856414" cy="2268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2634628"/>
          <a:ext cx="6199489" cy="43570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2634628"/>
        <a:ext cx="6199489" cy="435709"/>
      </dsp:txXfrm>
    </dsp:sp>
    <dsp:sp modelId="{D1B0E364-E53E-45ED-8081-9F3517920ECD}">
      <dsp:nvSpPr>
        <dsp:cNvPr id="0" name=""/>
        <dsp:cNvSpPr/>
      </dsp:nvSpPr>
      <dsp:spPr>
        <a:xfrm>
          <a:off x="0" y="3984806"/>
          <a:ext cx="8856414" cy="2268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3148980"/>
          <a:ext cx="6193435" cy="86663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6" y="3148980"/>
        <a:ext cx="6193435" cy="866637"/>
      </dsp:txXfrm>
    </dsp:sp>
    <dsp:sp modelId="{A1DC9090-66C5-4BC5-9EA5-0F6E81D08F15}">
      <dsp:nvSpPr>
        <dsp:cNvPr id="0" name=""/>
        <dsp:cNvSpPr/>
      </dsp:nvSpPr>
      <dsp:spPr>
        <a:xfrm>
          <a:off x="0" y="4678292"/>
          <a:ext cx="8856414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2113" y="4113395"/>
          <a:ext cx="6199489" cy="6163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коррупцией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4113395"/>
        <a:ext cx="6199489" cy="6163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571510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0" y="571510"/>
        <a:ext cx="3187923" cy="1593961"/>
      </dsp:txXfrm>
    </dsp:sp>
    <dsp:sp modelId="{1F25B52E-1F15-41FF-BD0D-AA86D5090621}">
      <dsp:nvSpPr>
        <dsp:cNvPr id="0" name=""/>
        <dsp:cNvSpPr/>
      </dsp:nvSpPr>
      <dsp:spPr>
        <a:xfrm>
          <a:off x="3985780" y="572881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противодействию коррупции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3985780" y="572881"/>
        <a:ext cx="3187923" cy="159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1224794" y="566"/>
          <a:ext cx="3084621" cy="1205344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 социальной политики по Орджоникидзевскому району города Екатеринбурга</a:t>
          </a:r>
          <a:endParaRPr lang="ru-RU" sz="12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4794" y="566"/>
        <a:ext cx="3084621" cy="1205344"/>
      </dsp:txXfrm>
    </dsp:sp>
    <dsp:sp modelId="{CD3AC7B0-8D48-4C22-9368-078FB63BD0A5}">
      <dsp:nvSpPr>
        <dsp:cNvPr id="0" name=""/>
        <dsp:cNvSpPr/>
      </dsp:nvSpPr>
      <dsp:spPr>
        <a:xfrm>
          <a:off x="1533256" y="1205911"/>
          <a:ext cx="30846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30846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41718" y="1435408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1435408"/>
        <a:ext cx="1468779" cy="917987"/>
      </dsp:txXfrm>
    </dsp:sp>
    <dsp:sp modelId="{A35E033D-6B7E-489B-981C-DE36F1B24FB7}">
      <dsp:nvSpPr>
        <dsp:cNvPr id="0" name=""/>
        <dsp:cNvSpPr/>
      </dsp:nvSpPr>
      <dsp:spPr>
        <a:xfrm>
          <a:off x="1533256" y="1205911"/>
          <a:ext cx="347355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347355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80611" y="2479224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18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611" y="2479224"/>
        <a:ext cx="1468779" cy="917987"/>
      </dsp:txXfrm>
    </dsp:sp>
    <dsp:sp modelId="{08127882-A062-442E-8704-9912D83EB6B7}">
      <dsp:nvSpPr>
        <dsp:cNvPr id="0" name=""/>
        <dsp:cNvSpPr/>
      </dsp:nvSpPr>
      <dsp:spPr>
        <a:xfrm>
          <a:off x="1533256" y="1205911"/>
          <a:ext cx="308462" cy="29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458"/>
              </a:lnTo>
              <a:lnTo>
                <a:pt x="308462" y="298345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41718" y="3730376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3730376"/>
        <a:ext cx="1468779" cy="917987"/>
      </dsp:txXfrm>
    </dsp:sp>
    <dsp:sp modelId="{F26DF6E7-0E60-4457-911F-35ADB60C25B8}">
      <dsp:nvSpPr>
        <dsp:cNvPr id="0" name=""/>
        <dsp:cNvSpPr/>
      </dsp:nvSpPr>
      <dsp:spPr>
        <a:xfrm>
          <a:off x="4768408" y="566"/>
          <a:ext cx="2792021" cy="130757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противодействию коррупции в Управлении социальной политики по Орджоникидзевскому району города Екатеринбурга</a:t>
          </a:r>
          <a:endParaRPr lang="ru-RU" sz="1400" kern="1200" dirty="0">
            <a:solidFill>
              <a:schemeClr val="tx2"/>
            </a:solidFill>
          </a:endParaRPr>
        </a:p>
      </dsp:txBody>
      <dsp:txXfrm>
        <a:off x="4768408" y="566"/>
        <a:ext cx="2792021" cy="1307572"/>
      </dsp:txXfrm>
    </dsp:sp>
    <dsp:sp modelId="{AB3E8473-0EA1-40ED-9610-75636E4A2DD2}">
      <dsp:nvSpPr>
        <dsp:cNvPr id="0" name=""/>
        <dsp:cNvSpPr/>
      </dsp:nvSpPr>
      <dsp:spPr>
        <a:xfrm>
          <a:off x="5047611" y="1308138"/>
          <a:ext cx="27920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27920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326813" y="1537635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6813" y="1537635"/>
        <a:ext cx="1468779" cy="917987"/>
      </dsp:txXfrm>
    </dsp:sp>
    <dsp:sp modelId="{F984091B-4D4C-4057-B7AE-7C983E6AFC47}">
      <dsp:nvSpPr>
        <dsp:cNvPr id="0" name=""/>
        <dsp:cNvSpPr/>
      </dsp:nvSpPr>
      <dsp:spPr>
        <a:xfrm>
          <a:off x="5047611" y="1308138"/>
          <a:ext cx="264543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264543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312154" y="2581451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12154" y="2581451"/>
        <a:ext cx="1468779" cy="917987"/>
      </dsp:txXfrm>
    </dsp:sp>
    <dsp:sp modelId="{3FF59C5E-3E5E-4384-AB90-B08AAFB7E164}">
      <dsp:nvSpPr>
        <dsp:cNvPr id="0" name=""/>
        <dsp:cNvSpPr/>
      </dsp:nvSpPr>
      <dsp:spPr>
        <a:xfrm>
          <a:off x="5047611" y="1308138"/>
          <a:ext cx="292054" cy="2849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9175"/>
              </a:lnTo>
              <a:lnTo>
                <a:pt x="292054" y="284917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339665" y="3661692"/>
          <a:ext cx="1468779" cy="991242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5 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39665" y="3661692"/>
        <a:ext cx="1468779" cy="99124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0" y="0"/>
          <a:ext cx="1914785" cy="11871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0" y="0"/>
        <a:ext cx="1914785" cy="1187177"/>
      </dsp:txXfrm>
    </dsp:sp>
    <dsp:sp modelId="{97887639-A99A-4B70-9241-EB9EF95C37FF}">
      <dsp:nvSpPr>
        <dsp:cNvPr id="0" name=""/>
        <dsp:cNvSpPr/>
      </dsp:nvSpPr>
      <dsp:spPr>
        <a:xfrm>
          <a:off x="3500451" y="0"/>
          <a:ext cx="1966132" cy="11255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3500451" y="0"/>
        <a:ext cx="1966132" cy="1125510"/>
      </dsp:txXfrm>
    </dsp:sp>
    <dsp:sp modelId="{88CCEA6E-65F0-45F7-AE3A-65F2B486BD37}">
      <dsp:nvSpPr>
        <dsp:cNvPr id="0" name=""/>
        <dsp:cNvSpPr/>
      </dsp:nvSpPr>
      <dsp:spPr>
        <a:xfrm>
          <a:off x="6358007" y="0"/>
          <a:ext cx="1895318" cy="1144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6358007" y="0"/>
        <a:ext cx="1895318" cy="114484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8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8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4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4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4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4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4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4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65225"/>
        <a:ext cx="1041059" cy="728741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3744" y="-3472516"/>
        <a:ext cx="870204" cy="7840210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209979"/>
                <a:satOff val="-5609"/>
                <a:lumOff val="-13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09979"/>
                <a:satOff val="-5609"/>
                <a:lumOff val="-13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09979"/>
                <a:satOff val="-5609"/>
                <a:lumOff val="-13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09979"/>
                <a:satOff val="-5609"/>
                <a:lumOff val="-13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1293699"/>
        <a:ext cx="1041059" cy="728741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6997" y="-2444220"/>
        <a:ext cx="863697" cy="7840210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300778"/>
        <a:ext cx="1041059" cy="728741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38391" y="-1437141"/>
        <a:ext cx="820910" cy="7840210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629937"/>
                <a:satOff val="-16826"/>
                <a:lumOff val="-39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29937"/>
                <a:satOff val="-16826"/>
                <a:lumOff val="-39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29937"/>
                <a:satOff val="-16826"/>
                <a:lumOff val="-39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29937"/>
                <a:satOff val="-16826"/>
                <a:lumOff val="-39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3336188"/>
        <a:ext cx="1041059" cy="728741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4210061" y="-401731"/>
        <a:ext cx="877570" cy="7840210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4359197"/>
        <a:ext cx="1041059" cy="728741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районуу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города Екатеринбурга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2461" y="621277"/>
        <a:ext cx="852769" cy="784021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4489" y="-1764786"/>
          <a:ext cx="1452580" cy="49889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 </a:t>
          </a:r>
          <a:endParaRPr lang="ru-RU" sz="900" kern="1200" dirty="0"/>
        </a:p>
      </dsp:txBody>
      <dsp:txXfrm rot="5400000">
        <a:off x="4574489" y="-1764786"/>
        <a:ext cx="1452580" cy="4988969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6295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200" kern="1200" dirty="0"/>
        </a:p>
      </dsp:txBody>
      <dsp:txXfrm>
        <a:off x="0" y="5603"/>
        <a:ext cx="2806295" cy="144818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-246871"/>
        <a:ext cx="1158551" cy="4998727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sz="1200" kern="1200" dirty="0"/>
        </a:p>
      </dsp:txBody>
      <dsp:txXfrm>
        <a:off x="0" y="1528397"/>
        <a:ext cx="2811784" cy="144818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1273727"/>
        <a:ext cx="1158551" cy="4998727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государственных гражданских служащих в семинарах, конференциях, круглых </a:t>
          </a:r>
          <a:r>
            <a:rPr lang="ru-RU" sz="1200" kern="1200" dirty="0" err="1" smtClean="0"/>
            <a:t>солах</a:t>
          </a:r>
          <a:r>
            <a:rPr lang="ru-RU" sz="1200" kern="1200" dirty="0" smtClean="0"/>
            <a:t>, мероприятиях по обмену опытом и иных обучающих мероприятиях по вопросам противодействия коррупции </a:t>
          </a:r>
          <a:endParaRPr lang="ru-RU" sz="1200" kern="1200" dirty="0"/>
        </a:p>
      </dsp:txBody>
      <dsp:txXfrm>
        <a:off x="0" y="3048996"/>
        <a:ext cx="2811784" cy="144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31.01.2019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31.01.2019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31.01.2019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31.01.2019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31.01.2019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1/31/2019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1/31/2019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5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противодействию коррупции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 2018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29 января 2019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xmlns="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Управления социальной политики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по Орджоникидзевскому району города Екатеринбурга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Управления социальной политики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по Орджоникидзевскому району города Екатеринбурга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Управления социальной политики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по Орджоникидзевскому району города Екатеринбурга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Управления социальной политики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по Орджоникидзевскому району города Екатеринбурга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Совершенствование нормативного правового обеспечения деятельности по противодействию коррупции Управления социальной политики по Орджоникидзевскому району города Екатеринбурга</a:t>
            </a:r>
            <a:endParaRPr lang="ru-RU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2016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- 3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2017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- 3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0043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2018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- 7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За 2018 года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643174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35729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785926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1) в 2018 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30</a:t>
            </a:r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государственных гражданских служащих Управления социальной политики по Орджоникидзевскому району города Екатеринбурга,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нарушения не выявлены.</a:t>
            </a:r>
            <a:endParaRPr lang="ru-RU" sz="1200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750758"/>
            <a:ext cx="5000628" cy="3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95410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результаты деятельности Управления социальной политики по Орджоникидзевскому району города Екатеринбурга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Соблюдение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УПРАВЛЕНИЯ СОЦИАЛЬНОЙ ПОЛИТИКИ ПО ОРДЖОНИКИДЗЕВСКОМУ РАЙОНУ ГОРОДА ЕКАТЕРИНБУРГА ограничений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312993381"/>
              </p:ext>
            </p:extLst>
          </p:nvPr>
        </p:nvGraphicFramePr>
        <p:xfrm>
          <a:off x="683568" y="2204864"/>
          <a:ext cx="806489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357298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по Орджоникидзевскому району города Екатеринбурга – 2 гражданских служащих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более 3-х лет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Управлении социальной политики по Орджоникидзевскому району города Екатеринбурга 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71434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2016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- 0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2017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- 1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1467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2018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- 0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2016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- 4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00826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2017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- 4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1527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2018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- 5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14612" y="550070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Участие в семинарах проводимых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Проведено «Информационных часов» </a:t>
            </a:r>
          </a:p>
          <a:p>
            <a:pPr algn="ctr"/>
            <a:r>
              <a:rPr lang="ru-RU" sz="1200" dirty="0" smtClean="0"/>
              <a:t>по вопросам противодействия коррупции</a:t>
            </a:r>
            <a:endParaRPr lang="ru-RU" sz="1200" dirty="0"/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1000108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УПРАВЛЕНИЯ  СОЦИАЛЬНОЙ ПОЛИТИКИ ПО ОРДЖОНИКИДЗЕВСКОМУ РАЙОНУ ГОРОДА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еКАТЕРИНБУРГА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Управления социальной политики по Орджоникидзевскому району города Екатеринбурга</a:t>
            </a:r>
            <a:endParaRPr lang="ru-RU" sz="1400" dirty="0">
              <a:solidFill>
                <a:srgbClr val="7030A0"/>
              </a:solidFill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85926"/>
            <a:ext cx="4659334" cy="262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</a:rPr>
              <a:t>трансляция видеороликов « «Социальная реклама - противодействие коррупции» на видеоэкране в Управлении</a:t>
            </a:r>
            <a:endParaRPr lang="ru-RU" sz="11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Повышение </a:t>
            </a:r>
            <a:r>
              <a:rPr lang="ru-RU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доступностии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/>
              <a:t>Министерство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/>
            </a:r>
            <a:br>
              <a:rPr lang="ru-RU" sz="1000" dirty="0" smtClean="0"/>
            </a:br>
            <a:r>
              <a:rPr lang="ru-RU" sz="1000" dirty="0" smtClean="0"/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/>
            </a:br>
            <a:r>
              <a:rPr lang="ru-RU" sz="1000" dirty="0" smtClean="0"/>
              <a:t>- Управление социальной политики  министерства социальной политики Свердловской области</a:t>
            </a:r>
            <a:br>
              <a:rPr lang="ru-RU" sz="1000" dirty="0" smtClean="0"/>
            </a:br>
            <a:r>
              <a:rPr lang="ru-RU" sz="1000" dirty="0" smtClean="0"/>
              <a:t>по Орджоникидзевскому району города Екатеринбурга </a:t>
            </a:r>
            <a:endParaRPr lang="ru-RU" sz="1000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8054</TotalTime>
  <Words>1301</Words>
  <Application>Microsoft Office PowerPoint</Application>
  <PresentationFormat>Экран (4:3)</PresentationFormat>
  <Paragraphs>174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Слайд 7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УПРАВЛЕНИЯ СОЦИАЛЬНОЙ ПОЛИТИКИ ПО ОРДЖОНИКИДЗЕВСКОМУ РАЙОНУ ГОРОДА ЕКАТЕРИНБУРГА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Слайд 13</vt:lpstr>
      <vt:lpstr>Обеспечение открытости УПРАВЛЕНИЯ  СОЦИАЛЬНОЙ ПОЛИТИКИ ПО ОРДЖОНИКИДЗЕВСКОМУ РАЙОНУ ГОРОДА еКАТЕРИНБУРГА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  <vt:lpstr>Результаты работы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Говорухина</cp:lastModifiedBy>
  <cp:revision>545</cp:revision>
  <cp:lastPrinted>2014-01-31T04:56:33Z</cp:lastPrinted>
  <dcterms:created xsi:type="dcterms:W3CDTF">2013-09-24T14:29:11Z</dcterms:created>
  <dcterms:modified xsi:type="dcterms:W3CDTF">2019-01-31T18:03:14Z</dcterms:modified>
</cp:coreProperties>
</file>