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4"/>
  </p:notesMasterIdLst>
  <p:handoutMasterIdLst>
    <p:handoutMasterId r:id="rId45"/>
  </p:handoutMasterIdLst>
  <p:sldIdLst>
    <p:sldId id="297" r:id="rId2"/>
    <p:sldId id="380" r:id="rId3"/>
    <p:sldId id="381" r:id="rId4"/>
    <p:sldId id="345" r:id="rId5"/>
    <p:sldId id="361" r:id="rId6"/>
    <p:sldId id="376" r:id="rId7"/>
    <p:sldId id="377" r:id="rId8"/>
    <p:sldId id="378" r:id="rId9"/>
    <p:sldId id="379" r:id="rId10"/>
    <p:sldId id="413" r:id="rId11"/>
    <p:sldId id="414" r:id="rId12"/>
    <p:sldId id="363" r:id="rId13"/>
    <p:sldId id="364" r:id="rId14"/>
    <p:sldId id="365" r:id="rId15"/>
    <p:sldId id="410" r:id="rId16"/>
    <p:sldId id="409" r:id="rId17"/>
    <p:sldId id="408" r:id="rId18"/>
    <p:sldId id="412" r:id="rId19"/>
    <p:sldId id="329" r:id="rId20"/>
    <p:sldId id="333" r:id="rId21"/>
    <p:sldId id="334" r:id="rId22"/>
    <p:sldId id="335" r:id="rId23"/>
    <p:sldId id="402" r:id="rId24"/>
    <p:sldId id="384" r:id="rId25"/>
    <p:sldId id="385" r:id="rId26"/>
    <p:sldId id="387" r:id="rId27"/>
    <p:sldId id="388" r:id="rId28"/>
    <p:sldId id="389" r:id="rId29"/>
    <p:sldId id="390" r:id="rId30"/>
    <p:sldId id="403" r:id="rId31"/>
    <p:sldId id="391" r:id="rId32"/>
    <p:sldId id="362" r:id="rId33"/>
    <p:sldId id="337" r:id="rId34"/>
    <p:sldId id="338" r:id="rId35"/>
    <p:sldId id="339" r:id="rId36"/>
    <p:sldId id="315" r:id="rId37"/>
    <p:sldId id="301" r:id="rId38"/>
    <p:sldId id="316" r:id="rId39"/>
    <p:sldId id="393" r:id="rId40"/>
    <p:sldId id="407" r:id="rId41"/>
    <p:sldId id="411" r:id="rId42"/>
    <p:sldId id="327" r:id="rId4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27" autoAdjust="0"/>
  </p:normalViewPr>
  <p:slideViewPr>
    <p:cSldViewPr>
      <p:cViewPr>
        <p:scale>
          <a:sx n="70" d="100"/>
          <a:sy n="70" d="100"/>
        </p:scale>
        <p:origin x="-2814" y="-9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039A83-B7C6-4DA4-AF1E-932DEE10A64E}" type="doc">
      <dgm:prSet loTypeId="urn:microsoft.com/office/officeart/2005/8/layout/process2" loCatId="process" qsTypeId="urn:microsoft.com/office/officeart/2005/8/quickstyle/simple5" qsCatId="simple" csTypeId="urn:microsoft.com/office/officeart/2005/8/colors/colorful1#2" csCatId="colorful" phldr="1"/>
      <dgm:spPr/>
    </dgm:pt>
    <dgm:pt modelId="{DDE919F5-5921-4E92-9ACD-7DB5F025D7AE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СМСО</a:t>
          </a:r>
          <a:endParaRPr lang="en-GB" noProof="0" dirty="0">
            <a:latin typeface="AENOR Fontana ND Semibold" pitchFamily="34" charset="0"/>
          </a:endParaRPr>
        </a:p>
      </dgm:t>
    </dgm:pt>
    <dgm:pt modelId="{F0EA16FF-C33E-4FB0-B021-079CA2974AB0}" type="parTrans" cxnId="{5DD7E1B3-095D-445D-B5DA-3B3DA8D819B3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F7228D86-2642-4421-A293-1ADE64EA4E38}" type="sibTrans" cxnId="{5DD7E1B3-095D-445D-B5DA-3B3DA8D819B3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2A2D391A-EDDC-47C0-867F-EAE70F7A1AE1}">
      <dgm:prSet phldrT="[Texto]"/>
      <dgm:spPr/>
      <dgm:t>
        <a:bodyPr/>
        <a:lstStyle/>
        <a:p>
          <a:r>
            <a:rPr lang="en-GB" noProof="0" dirty="0" smtClean="0">
              <a:latin typeface="AENOR Fontana ND Semibold" pitchFamily="34" charset="0"/>
            </a:rPr>
            <a:t>. </a:t>
          </a:r>
          <a:r>
            <a:rPr lang="ru-RU" noProof="0" dirty="0" smtClean="0">
              <a:latin typeface="AENOR Fontana ND Semibold" pitchFamily="34" charset="0"/>
            </a:rPr>
            <a:t>Ответственность руководства</a:t>
          </a:r>
          <a:endParaRPr lang="en-GB" noProof="0" dirty="0">
            <a:latin typeface="AENOR Fontana ND Semibold" pitchFamily="34" charset="0"/>
          </a:endParaRPr>
        </a:p>
      </dgm:t>
    </dgm:pt>
    <dgm:pt modelId="{A91B0F96-3675-4736-8E5F-C0551E02DC15}" type="parTrans" cxnId="{5B7C432B-4E85-4C88-81C5-FA13068D4A4B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D36DBA4D-0CFD-4327-AD3D-07B115CD7DC7}" type="sibTrans" cxnId="{5B7C432B-4E85-4C88-81C5-FA13068D4A4B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E8B7FF8C-BDA8-4F54-AA09-BB05728A5897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Управление </a:t>
          </a:r>
          <a:r>
            <a:rPr lang="ru-RU" noProof="0" dirty="0" smtClean="0">
              <a:latin typeface="AENOR Fontana ND Semibold" pitchFamily="34" charset="0"/>
            </a:rPr>
            <a:t>ресурсами</a:t>
          </a:r>
          <a:endParaRPr lang="en-GB" noProof="0" dirty="0">
            <a:latin typeface="AENOR Fontana ND Semibold" pitchFamily="34" charset="0"/>
          </a:endParaRPr>
        </a:p>
      </dgm:t>
    </dgm:pt>
    <dgm:pt modelId="{FEE25B81-8D15-49C3-A3C7-FA25ABC2F49C}" type="parTrans" cxnId="{AD8D00DF-6685-4B48-B8A5-E696C01ED159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4B6F1EC5-2892-4ECD-8AAD-0C5409F26DA5}" type="sibTrans" cxnId="{AD8D00DF-6685-4B48-B8A5-E696C01ED159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69913E16-9EC7-4547-BE15-34C3B1BF0DB5}">
      <dgm:prSet phldrT="[Texto]" custT="1"/>
      <dgm:spPr/>
      <dgm:t>
        <a:bodyPr/>
        <a:lstStyle/>
        <a:p>
          <a:r>
            <a:rPr lang="ru-RU" sz="1300" noProof="0" dirty="0" smtClean="0">
              <a:latin typeface="AENOR Fontana ND Semibold" pitchFamily="34" charset="0"/>
            </a:rPr>
            <a:t>Требования </a:t>
          </a:r>
          <a:r>
            <a:rPr lang="ru-RU" sz="1300" noProof="0" dirty="0" smtClean="0">
              <a:latin typeface="AENOR Fontana ND Semibold" pitchFamily="34" charset="0"/>
            </a:rPr>
            <a:t>СМСО в отношении заинтересованных сторон</a:t>
          </a:r>
          <a:endParaRPr lang="en-GB" sz="1300" noProof="0" dirty="0">
            <a:latin typeface="AENOR Fontana ND Semibold" pitchFamily="34" charset="0"/>
          </a:endParaRPr>
        </a:p>
      </dgm:t>
    </dgm:pt>
    <dgm:pt modelId="{40A7749B-534E-4ED3-9B2D-ADE7CC431BB8}" type="parTrans" cxnId="{86379EA2-A7A6-44CA-91CC-7E763DEE3EAC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630B6B7D-1AC1-4BD9-8FE7-685B38CA82E9}" type="sibTrans" cxnId="{86379EA2-A7A6-44CA-91CC-7E763DEE3EAC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B10D4D32-85E2-4327-B590-1A8DD5B8C8A5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Измерение</a:t>
          </a:r>
          <a:r>
            <a:rPr lang="ru-RU" noProof="0" dirty="0" smtClean="0">
              <a:latin typeface="AENOR Fontana ND Semibold" pitchFamily="34" charset="0"/>
            </a:rPr>
            <a:t>, анализ, улучшение</a:t>
          </a:r>
          <a:endParaRPr lang="en-GB" dirty="0">
            <a:latin typeface="AENOR Fontana ND Semibold" pitchFamily="34" charset="0"/>
          </a:endParaRPr>
        </a:p>
      </dgm:t>
    </dgm:pt>
    <dgm:pt modelId="{B07177FA-3499-40A8-8588-4AC7BC49CD1B}" type="parTrans" cxnId="{72F46549-2B2C-4A2A-8F5B-510162C68934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E4231EF0-E5A9-4CF3-A3A9-AFA802CC4629}" type="sibTrans" cxnId="{72F46549-2B2C-4A2A-8F5B-510162C68934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A6979F84-C434-473A-84D0-3E8D910FDBED}" type="pres">
      <dgm:prSet presAssocID="{B7039A83-B7C6-4DA4-AF1E-932DEE10A64E}" presName="linearFlow" presStyleCnt="0">
        <dgm:presLayoutVars>
          <dgm:resizeHandles val="exact"/>
        </dgm:presLayoutVars>
      </dgm:prSet>
      <dgm:spPr/>
    </dgm:pt>
    <dgm:pt modelId="{1BF5869C-3776-4A0A-BCCC-364CB9705ED9}" type="pres">
      <dgm:prSet presAssocID="{DDE919F5-5921-4E92-9ACD-7DB5F025D7AE}" presName="node" presStyleLbl="node1" presStyleIdx="0" presStyleCnt="5" custScaleX="109615" custLinFactNeighborY="1815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A0951C-3A6A-4DB3-888A-8D63C0F7C625}" type="pres">
      <dgm:prSet presAssocID="{F7228D86-2642-4421-A293-1ADE64EA4E38}" presName="sibTrans" presStyleLbl="sibTrans2D1" presStyleIdx="0" presStyleCnt="4"/>
      <dgm:spPr/>
      <dgm:t>
        <a:bodyPr/>
        <a:lstStyle/>
        <a:p>
          <a:endParaRPr lang="es-ES"/>
        </a:p>
      </dgm:t>
    </dgm:pt>
    <dgm:pt modelId="{1498A492-0506-4EC3-9315-5E9C641BC953}" type="pres">
      <dgm:prSet presAssocID="{F7228D86-2642-4421-A293-1ADE64EA4E38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653E7B4F-0B5F-4EFE-8BB6-FE380217BB61}" type="pres">
      <dgm:prSet presAssocID="{2A2D391A-EDDC-47C0-867F-EAE70F7A1AE1}" presName="node" presStyleLbl="node1" presStyleIdx="1" presStyleCnt="5" custScaleX="1096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51C0C2-93AE-4365-ABB4-27F924F65C26}" type="pres">
      <dgm:prSet presAssocID="{D36DBA4D-0CFD-4327-AD3D-07B115CD7DC7}" presName="sibTrans" presStyleLbl="sibTrans2D1" presStyleIdx="1" presStyleCnt="4"/>
      <dgm:spPr/>
      <dgm:t>
        <a:bodyPr/>
        <a:lstStyle/>
        <a:p>
          <a:endParaRPr lang="es-ES"/>
        </a:p>
      </dgm:t>
    </dgm:pt>
    <dgm:pt modelId="{4B183D0A-D2A8-4FE0-AEF5-91ACC6A862F6}" type="pres">
      <dgm:prSet presAssocID="{D36DBA4D-0CFD-4327-AD3D-07B115CD7DC7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FD2FECC7-E613-40A0-8A0B-26633F184B7F}" type="pres">
      <dgm:prSet presAssocID="{E8B7FF8C-BDA8-4F54-AA09-BB05728A5897}" presName="node" presStyleLbl="node1" presStyleIdx="2" presStyleCnt="5" custScaleX="1096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29FC08-EB5D-4195-9914-45253B3810DC}" type="pres">
      <dgm:prSet presAssocID="{4B6F1EC5-2892-4ECD-8AAD-0C5409F26DA5}" presName="sibTrans" presStyleLbl="sibTrans2D1" presStyleIdx="2" presStyleCnt="4"/>
      <dgm:spPr/>
      <dgm:t>
        <a:bodyPr/>
        <a:lstStyle/>
        <a:p>
          <a:endParaRPr lang="es-ES"/>
        </a:p>
      </dgm:t>
    </dgm:pt>
    <dgm:pt modelId="{BC631175-9835-4ED2-9B7E-23B28983E15E}" type="pres">
      <dgm:prSet presAssocID="{4B6F1EC5-2892-4ECD-8AAD-0C5409F26DA5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0CE09063-FA38-4583-965F-E7A3DB7E63F3}" type="pres">
      <dgm:prSet presAssocID="{69913E16-9EC7-4547-BE15-34C3B1BF0DB5}" presName="node" presStyleLbl="node1" presStyleIdx="3" presStyleCnt="5" custScaleX="1096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008C0AA-7851-4281-801A-FD20ED6DA0B7}" type="pres">
      <dgm:prSet presAssocID="{630B6B7D-1AC1-4BD9-8FE7-685B38CA82E9}" presName="sibTrans" presStyleLbl="sibTrans2D1" presStyleIdx="3" presStyleCnt="4"/>
      <dgm:spPr/>
      <dgm:t>
        <a:bodyPr/>
        <a:lstStyle/>
        <a:p>
          <a:endParaRPr lang="es-ES"/>
        </a:p>
      </dgm:t>
    </dgm:pt>
    <dgm:pt modelId="{ADBC1FEF-11BB-4844-ACE6-C3402ACF54AA}" type="pres">
      <dgm:prSet presAssocID="{630B6B7D-1AC1-4BD9-8FE7-685B38CA82E9}" presName="connectorText" presStyleLbl="sibTrans2D1" presStyleIdx="3" presStyleCnt="4"/>
      <dgm:spPr/>
      <dgm:t>
        <a:bodyPr/>
        <a:lstStyle/>
        <a:p>
          <a:endParaRPr lang="es-ES"/>
        </a:p>
      </dgm:t>
    </dgm:pt>
    <dgm:pt modelId="{43A27FC9-8C37-4CEC-BBC6-D7FEC0D6ACA5}" type="pres">
      <dgm:prSet presAssocID="{B10D4D32-85E2-4327-B590-1A8DD5B8C8A5}" presName="node" presStyleLbl="node1" presStyleIdx="4" presStyleCnt="5" custScaleX="109615" custLinFactNeighborY="-2090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DDC7DED-FE34-45F7-BC1D-82834707F08C}" type="presOf" srcId="{B10D4D32-85E2-4327-B590-1A8DD5B8C8A5}" destId="{43A27FC9-8C37-4CEC-BBC6-D7FEC0D6ACA5}" srcOrd="0" destOrd="0" presId="urn:microsoft.com/office/officeart/2005/8/layout/process2"/>
    <dgm:cxn modelId="{3D692DF6-89CE-4CDD-842C-8ECF284AF02D}" type="presOf" srcId="{4B6F1EC5-2892-4ECD-8AAD-0C5409F26DA5}" destId="{BC631175-9835-4ED2-9B7E-23B28983E15E}" srcOrd="1" destOrd="0" presId="urn:microsoft.com/office/officeart/2005/8/layout/process2"/>
    <dgm:cxn modelId="{65C25624-8672-41C1-B913-56E05B5E7F68}" type="presOf" srcId="{B7039A83-B7C6-4DA4-AF1E-932DEE10A64E}" destId="{A6979F84-C434-473A-84D0-3E8D910FDBED}" srcOrd="0" destOrd="0" presId="urn:microsoft.com/office/officeart/2005/8/layout/process2"/>
    <dgm:cxn modelId="{AD8D00DF-6685-4B48-B8A5-E696C01ED159}" srcId="{B7039A83-B7C6-4DA4-AF1E-932DEE10A64E}" destId="{E8B7FF8C-BDA8-4F54-AA09-BB05728A5897}" srcOrd="2" destOrd="0" parTransId="{FEE25B81-8D15-49C3-A3C7-FA25ABC2F49C}" sibTransId="{4B6F1EC5-2892-4ECD-8AAD-0C5409F26DA5}"/>
    <dgm:cxn modelId="{C2B1F3DB-75B6-4B1F-8DF4-FEF8E43D3385}" type="presOf" srcId="{D36DBA4D-0CFD-4327-AD3D-07B115CD7DC7}" destId="{2451C0C2-93AE-4365-ABB4-27F924F65C26}" srcOrd="0" destOrd="0" presId="urn:microsoft.com/office/officeart/2005/8/layout/process2"/>
    <dgm:cxn modelId="{212D5ABC-FA80-4303-B923-4DE7B3F7AE4A}" type="presOf" srcId="{4B6F1EC5-2892-4ECD-8AAD-0C5409F26DA5}" destId="{9E29FC08-EB5D-4195-9914-45253B3810DC}" srcOrd="0" destOrd="0" presId="urn:microsoft.com/office/officeart/2005/8/layout/process2"/>
    <dgm:cxn modelId="{481F94A0-4087-4A26-92B4-D35A376E9EEA}" type="presOf" srcId="{D36DBA4D-0CFD-4327-AD3D-07B115CD7DC7}" destId="{4B183D0A-D2A8-4FE0-AEF5-91ACC6A862F6}" srcOrd="1" destOrd="0" presId="urn:microsoft.com/office/officeart/2005/8/layout/process2"/>
    <dgm:cxn modelId="{F99E5DBA-266C-433D-8D70-0EB0CDF71B37}" type="presOf" srcId="{DDE919F5-5921-4E92-9ACD-7DB5F025D7AE}" destId="{1BF5869C-3776-4A0A-BCCC-364CB9705ED9}" srcOrd="0" destOrd="0" presId="urn:microsoft.com/office/officeart/2005/8/layout/process2"/>
    <dgm:cxn modelId="{D582F7BD-64C0-4F85-813B-20219E996774}" type="presOf" srcId="{2A2D391A-EDDC-47C0-867F-EAE70F7A1AE1}" destId="{653E7B4F-0B5F-4EFE-8BB6-FE380217BB61}" srcOrd="0" destOrd="0" presId="urn:microsoft.com/office/officeart/2005/8/layout/process2"/>
    <dgm:cxn modelId="{5DD7E1B3-095D-445D-B5DA-3B3DA8D819B3}" srcId="{B7039A83-B7C6-4DA4-AF1E-932DEE10A64E}" destId="{DDE919F5-5921-4E92-9ACD-7DB5F025D7AE}" srcOrd="0" destOrd="0" parTransId="{F0EA16FF-C33E-4FB0-B021-079CA2974AB0}" sibTransId="{F7228D86-2642-4421-A293-1ADE64EA4E38}"/>
    <dgm:cxn modelId="{72F46549-2B2C-4A2A-8F5B-510162C68934}" srcId="{B7039A83-B7C6-4DA4-AF1E-932DEE10A64E}" destId="{B10D4D32-85E2-4327-B590-1A8DD5B8C8A5}" srcOrd="4" destOrd="0" parTransId="{B07177FA-3499-40A8-8588-4AC7BC49CD1B}" sibTransId="{E4231EF0-E5A9-4CF3-A3A9-AFA802CC4629}"/>
    <dgm:cxn modelId="{5B7C432B-4E85-4C88-81C5-FA13068D4A4B}" srcId="{B7039A83-B7C6-4DA4-AF1E-932DEE10A64E}" destId="{2A2D391A-EDDC-47C0-867F-EAE70F7A1AE1}" srcOrd="1" destOrd="0" parTransId="{A91B0F96-3675-4736-8E5F-C0551E02DC15}" sibTransId="{D36DBA4D-0CFD-4327-AD3D-07B115CD7DC7}"/>
    <dgm:cxn modelId="{F1422BE1-810B-4DDB-A084-CAF1614D00EB}" type="presOf" srcId="{F7228D86-2642-4421-A293-1ADE64EA4E38}" destId="{1498A492-0506-4EC3-9315-5E9C641BC953}" srcOrd="1" destOrd="0" presId="urn:microsoft.com/office/officeart/2005/8/layout/process2"/>
    <dgm:cxn modelId="{32113271-530B-4A6F-B666-FC262BFEB496}" type="presOf" srcId="{69913E16-9EC7-4547-BE15-34C3B1BF0DB5}" destId="{0CE09063-FA38-4583-965F-E7A3DB7E63F3}" srcOrd="0" destOrd="0" presId="urn:microsoft.com/office/officeart/2005/8/layout/process2"/>
    <dgm:cxn modelId="{86379EA2-A7A6-44CA-91CC-7E763DEE3EAC}" srcId="{B7039A83-B7C6-4DA4-AF1E-932DEE10A64E}" destId="{69913E16-9EC7-4547-BE15-34C3B1BF0DB5}" srcOrd="3" destOrd="0" parTransId="{40A7749B-534E-4ED3-9B2D-ADE7CC431BB8}" sibTransId="{630B6B7D-1AC1-4BD9-8FE7-685B38CA82E9}"/>
    <dgm:cxn modelId="{24633BAC-58E2-4ECF-B9E4-4D4FA7C4A4B8}" type="presOf" srcId="{630B6B7D-1AC1-4BD9-8FE7-685B38CA82E9}" destId="{2008C0AA-7851-4281-801A-FD20ED6DA0B7}" srcOrd="0" destOrd="0" presId="urn:microsoft.com/office/officeart/2005/8/layout/process2"/>
    <dgm:cxn modelId="{94BF34D6-EE96-457A-93A9-1560824F9698}" type="presOf" srcId="{630B6B7D-1AC1-4BD9-8FE7-685B38CA82E9}" destId="{ADBC1FEF-11BB-4844-ACE6-C3402ACF54AA}" srcOrd="1" destOrd="0" presId="urn:microsoft.com/office/officeart/2005/8/layout/process2"/>
    <dgm:cxn modelId="{D382AEB2-560F-4C28-85F7-CA4C6B33EBA6}" type="presOf" srcId="{F7228D86-2642-4421-A293-1ADE64EA4E38}" destId="{9FA0951C-3A6A-4DB3-888A-8D63C0F7C625}" srcOrd="0" destOrd="0" presId="urn:microsoft.com/office/officeart/2005/8/layout/process2"/>
    <dgm:cxn modelId="{E62E064C-F913-4F1F-B55C-D7CD45EF2312}" type="presOf" srcId="{E8B7FF8C-BDA8-4F54-AA09-BB05728A5897}" destId="{FD2FECC7-E613-40A0-8A0B-26633F184B7F}" srcOrd="0" destOrd="0" presId="urn:microsoft.com/office/officeart/2005/8/layout/process2"/>
    <dgm:cxn modelId="{FB6DD655-E283-47A7-B7DD-B15DF27E9CF0}" type="presParOf" srcId="{A6979F84-C434-473A-84D0-3E8D910FDBED}" destId="{1BF5869C-3776-4A0A-BCCC-364CB9705ED9}" srcOrd="0" destOrd="0" presId="urn:microsoft.com/office/officeart/2005/8/layout/process2"/>
    <dgm:cxn modelId="{E74B91D5-3BB1-49F2-8A0F-590A17EC6972}" type="presParOf" srcId="{A6979F84-C434-473A-84D0-3E8D910FDBED}" destId="{9FA0951C-3A6A-4DB3-888A-8D63C0F7C625}" srcOrd="1" destOrd="0" presId="urn:microsoft.com/office/officeart/2005/8/layout/process2"/>
    <dgm:cxn modelId="{425DA9F3-04A5-4144-A1A7-663641F2EAA3}" type="presParOf" srcId="{9FA0951C-3A6A-4DB3-888A-8D63C0F7C625}" destId="{1498A492-0506-4EC3-9315-5E9C641BC953}" srcOrd="0" destOrd="0" presId="urn:microsoft.com/office/officeart/2005/8/layout/process2"/>
    <dgm:cxn modelId="{47F8C554-F083-4842-8736-4271CA651A3C}" type="presParOf" srcId="{A6979F84-C434-473A-84D0-3E8D910FDBED}" destId="{653E7B4F-0B5F-4EFE-8BB6-FE380217BB61}" srcOrd="2" destOrd="0" presId="urn:microsoft.com/office/officeart/2005/8/layout/process2"/>
    <dgm:cxn modelId="{5B8E1363-1F01-4334-8F22-9C6468B53899}" type="presParOf" srcId="{A6979F84-C434-473A-84D0-3E8D910FDBED}" destId="{2451C0C2-93AE-4365-ABB4-27F924F65C26}" srcOrd="3" destOrd="0" presId="urn:microsoft.com/office/officeart/2005/8/layout/process2"/>
    <dgm:cxn modelId="{ABEE4C28-6163-43A8-85F2-9261FD93E81F}" type="presParOf" srcId="{2451C0C2-93AE-4365-ABB4-27F924F65C26}" destId="{4B183D0A-D2A8-4FE0-AEF5-91ACC6A862F6}" srcOrd="0" destOrd="0" presId="urn:microsoft.com/office/officeart/2005/8/layout/process2"/>
    <dgm:cxn modelId="{393F784D-510C-462A-AB78-B28BEC4FF668}" type="presParOf" srcId="{A6979F84-C434-473A-84D0-3E8D910FDBED}" destId="{FD2FECC7-E613-40A0-8A0B-26633F184B7F}" srcOrd="4" destOrd="0" presId="urn:microsoft.com/office/officeart/2005/8/layout/process2"/>
    <dgm:cxn modelId="{4E378484-CB8D-43E7-AB8C-049D92E32EF1}" type="presParOf" srcId="{A6979F84-C434-473A-84D0-3E8D910FDBED}" destId="{9E29FC08-EB5D-4195-9914-45253B3810DC}" srcOrd="5" destOrd="0" presId="urn:microsoft.com/office/officeart/2005/8/layout/process2"/>
    <dgm:cxn modelId="{11635133-4308-42C3-8E6B-908A7D740E05}" type="presParOf" srcId="{9E29FC08-EB5D-4195-9914-45253B3810DC}" destId="{BC631175-9835-4ED2-9B7E-23B28983E15E}" srcOrd="0" destOrd="0" presId="urn:microsoft.com/office/officeart/2005/8/layout/process2"/>
    <dgm:cxn modelId="{7745C67E-65FE-4521-B0F6-E1DAAE66CB23}" type="presParOf" srcId="{A6979F84-C434-473A-84D0-3E8D910FDBED}" destId="{0CE09063-FA38-4583-965F-E7A3DB7E63F3}" srcOrd="6" destOrd="0" presId="urn:microsoft.com/office/officeart/2005/8/layout/process2"/>
    <dgm:cxn modelId="{8715324C-49B4-4316-A770-92EF89FE3235}" type="presParOf" srcId="{A6979F84-C434-473A-84D0-3E8D910FDBED}" destId="{2008C0AA-7851-4281-801A-FD20ED6DA0B7}" srcOrd="7" destOrd="0" presId="urn:microsoft.com/office/officeart/2005/8/layout/process2"/>
    <dgm:cxn modelId="{99F67E4A-8AF9-45FF-922E-576349A77D00}" type="presParOf" srcId="{2008C0AA-7851-4281-801A-FD20ED6DA0B7}" destId="{ADBC1FEF-11BB-4844-ACE6-C3402ACF54AA}" srcOrd="0" destOrd="0" presId="urn:microsoft.com/office/officeart/2005/8/layout/process2"/>
    <dgm:cxn modelId="{7EBDAC4A-6FE4-42FC-92E3-375EF767F4DE}" type="presParOf" srcId="{A6979F84-C434-473A-84D0-3E8D910FDBED}" destId="{43A27FC9-8C37-4CEC-BBC6-D7FEC0D6ACA5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039A83-B7C6-4DA4-AF1E-932DEE10A64E}" type="doc">
      <dgm:prSet loTypeId="urn:microsoft.com/office/officeart/2005/8/layout/process2" loCatId="process" qsTypeId="urn:microsoft.com/office/officeart/2005/8/quickstyle/simple5" qsCatId="simple" csTypeId="urn:microsoft.com/office/officeart/2005/8/colors/colorful1#2" csCatId="colorful" phldr="1"/>
      <dgm:spPr/>
    </dgm:pt>
    <dgm:pt modelId="{DDE919F5-5921-4E92-9ACD-7DB5F025D7AE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СМК</a:t>
          </a:r>
          <a:endParaRPr lang="en-GB" noProof="0" dirty="0">
            <a:latin typeface="AENOR Fontana ND Semibold" pitchFamily="34" charset="0"/>
          </a:endParaRPr>
        </a:p>
      </dgm:t>
    </dgm:pt>
    <dgm:pt modelId="{F0EA16FF-C33E-4FB0-B021-079CA2974AB0}" type="parTrans" cxnId="{5DD7E1B3-095D-445D-B5DA-3B3DA8D819B3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F7228D86-2642-4421-A293-1ADE64EA4E38}" type="sibTrans" cxnId="{5DD7E1B3-095D-445D-B5DA-3B3DA8D819B3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2A2D391A-EDDC-47C0-867F-EAE70F7A1AE1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Ответственность </a:t>
          </a:r>
          <a:r>
            <a:rPr lang="ru-RU" noProof="0" dirty="0" smtClean="0">
              <a:latin typeface="AENOR Fontana ND Semibold" pitchFamily="34" charset="0"/>
            </a:rPr>
            <a:t>руководства</a:t>
          </a:r>
          <a:endParaRPr lang="en-GB" noProof="0" dirty="0">
            <a:latin typeface="AENOR Fontana ND Semibold" pitchFamily="34" charset="0"/>
          </a:endParaRPr>
        </a:p>
      </dgm:t>
    </dgm:pt>
    <dgm:pt modelId="{A91B0F96-3675-4736-8E5F-C0551E02DC15}" type="parTrans" cxnId="{5B7C432B-4E85-4C88-81C5-FA13068D4A4B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D36DBA4D-0CFD-4327-AD3D-07B115CD7DC7}" type="sibTrans" cxnId="{5B7C432B-4E85-4C88-81C5-FA13068D4A4B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E8B7FF8C-BDA8-4F54-AA09-BB05728A5897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Управление </a:t>
          </a:r>
          <a:r>
            <a:rPr lang="ru-RU" noProof="0" dirty="0" smtClean="0">
              <a:latin typeface="AENOR Fontana ND Semibold" pitchFamily="34" charset="0"/>
            </a:rPr>
            <a:t>ресурсами</a:t>
          </a:r>
          <a:endParaRPr lang="en-GB" noProof="0" dirty="0">
            <a:latin typeface="AENOR Fontana ND Semibold" pitchFamily="34" charset="0"/>
          </a:endParaRPr>
        </a:p>
      </dgm:t>
    </dgm:pt>
    <dgm:pt modelId="{FEE25B81-8D15-49C3-A3C7-FA25ABC2F49C}" type="parTrans" cxnId="{AD8D00DF-6685-4B48-B8A5-E696C01ED159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4B6F1EC5-2892-4ECD-8AAD-0C5409F26DA5}" type="sibTrans" cxnId="{AD8D00DF-6685-4B48-B8A5-E696C01ED159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69913E16-9EC7-4547-BE15-34C3B1BF0DB5}">
      <dgm:prSet phldrT="[Texto]" custT="1"/>
      <dgm:spPr/>
      <dgm:t>
        <a:bodyPr/>
        <a:lstStyle/>
        <a:p>
          <a:r>
            <a:rPr lang="ru-RU" sz="1400" baseline="0" noProof="0" dirty="0" smtClean="0">
              <a:latin typeface="AENOR Fontana ND Semibold" pitchFamily="34" charset="0"/>
            </a:rPr>
            <a:t>Производство </a:t>
          </a:r>
          <a:r>
            <a:rPr lang="ru-RU" sz="1400" baseline="0" noProof="0" dirty="0" smtClean="0">
              <a:latin typeface="AENOR Fontana ND Semibold" pitchFamily="34" charset="0"/>
            </a:rPr>
            <a:t>продукции, оказание услуг</a:t>
          </a:r>
          <a:endParaRPr lang="en-GB" sz="1400" baseline="0" noProof="0" dirty="0">
            <a:latin typeface="AENOR Fontana ND Semibold" pitchFamily="34" charset="0"/>
          </a:endParaRPr>
        </a:p>
      </dgm:t>
    </dgm:pt>
    <dgm:pt modelId="{40A7749B-534E-4ED3-9B2D-ADE7CC431BB8}" type="parTrans" cxnId="{86379EA2-A7A6-44CA-91CC-7E763DEE3EAC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630B6B7D-1AC1-4BD9-8FE7-685B38CA82E9}" type="sibTrans" cxnId="{86379EA2-A7A6-44CA-91CC-7E763DEE3EAC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B10D4D32-85E2-4327-B590-1A8DD5B8C8A5}">
      <dgm:prSet phldrT="[Texto]"/>
      <dgm:spPr/>
      <dgm:t>
        <a:bodyPr/>
        <a:lstStyle/>
        <a:p>
          <a:r>
            <a:rPr lang="ru-RU" noProof="0" dirty="0" smtClean="0">
              <a:latin typeface="AENOR Fontana ND Semibold" pitchFamily="34" charset="0"/>
            </a:rPr>
            <a:t>Измерение</a:t>
          </a:r>
          <a:r>
            <a:rPr lang="ru-RU" noProof="0" dirty="0" smtClean="0">
              <a:latin typeface="AENOR Fontana ND Semibold" pitchFamily="34" charset="0"/>
            </a:rPr>
            <a:t>, анализ, улучшение</a:t>
          </a:r>
          <a:endParaRPr lang="en-GB" noProof="0" dirty="0">
            <a:latin typeface="AENOR Fontana ND Semibold" pitchFamily="34" charset="0"/>
          </a:endParaRPr>
        </a:p>
      </dgm:t>
    </dgm:pt>
    <dgm:pt modelId="{B07177FA-3499-40A8-8588-4AC7BC49CD1B}" type="parTrans" cxnId="{72F46549-2B2C-4A2A-8F5B-510162C68934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E4231EF0-E5A9-4CF3-A3A9-AFA802CC4629}" type="sibTrans" cxnId="{72F46549-2B2C-4A2A-8F5B-510162C68934}">
      <dgm:prSet/>
      <dgm:spPr/>
      <dgm:t>
        <a:bodyPr/>
        <a:lstStyle/>
        <a:p>
          <a:endParaRPr lang="es-ES">
            <a:latin typeface="AENOR Fontana ND Semibold" pitchFamily="34" charset="0"/>
          </a:endParaRPr>
        </a:p>
      </dgm:t>
    </dgm:pt>
    <dgm:pt modelId="{A6979F84-C434-473A-84D0-3E8D910FDBED}" type="pres">
      <dgm:prSet presAssocID="{B7039A83-B7C6-4DA4-AF1E-932DEE10A64E}" presName="linearFlow" presStyleCnt="0">
        <dgm:presLayoutVars>
          <dgm:resizeHandles val="exact"/>
        </dgm:presLayoutVars>
      </dgm:prSet>
      <dgm:spPr/>
    </dgm:pt>
    <dgm:pt modelId="{1BF5869C-3776-4A0A-BCCC-364CB9705ED9}" type="pres">
      <dgm:prSet presAssocID="{DDE919F5-5921-4E92-9ACD-7DB5F025D7AE}" presName="node" presStyleLbl="node1" presStyleIdx="0" presStyleCnt="5" custScaleX="121056" custLinFactNeighborX="0" custLinFactNeighborY="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A0951C-3A6A-4DB3-888A-8D63C0F7C625}" type="pres">
      <dgm:prSet presAssocID="{F7228D86-2642-4421-A293-1ADE64EA4E38}" presName="sibTrans" presStyleLbl="sibTrans2D1" presStyleIdx="0" presStyleCnt="4"/>
      <dgm:spPr/>
      <dgm:t>
        <a:bodyPr/>
        <a:lstStyle/>
        <a:p>
          <a:endParaRPr lang="es-ES"/>
        </a:p>
      </dgm:t>
    </dgm:pt>
    <dgm:pt modelId="{1498A492-0506-4EC3-9315-5E9C641BC953}" type="pres">
      <dgm:prSet presAssocID="{F7228D86-2642-4421-A293-1ADE64EA4E38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653E7B4F-0B5F-4EFE-8BB6-FE380217BB61}" type="pres">
      <dgm:prSet presAssocID="{2A2D391A-EDDC-47C0-867F-EAE70F7A1AE1}" presName="node" presStyleLbl="node1" presStyleIdx="1" presStyleCnt="5" custScaleX="121056" custLinFactNeighborX="0" custLinFactNeighborY="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451C0C2-93AE-4365-ABB4-27F924F65C26}" type="pres">
      <dgm:prSet presAssocID="{D36DBA4D-0CFD-4327-AD3D-07B115CD7DC7}" presName="sibTrans" presStyleLbl="sibTrans2D1" presStyleIdx="1" presStyleCnt="4"/>
      <dgm:spPr/>
      <dgm:t>
        <a:bodyPr/>
        <a:lstStyle/>
        <a:p>
          <a:endParaRPr lang="es-ES"/>
        </a:p>
      </dgm:t>
    </dgm:pt>
    <dgm:pt modelId="{4B183D0A-D2A8-4FE0-AEF5-91ACC6A862F6}" type="pres">
      <dgm:prSet presAssocID="{D36DBA4D-0CFD-4327-AD3D-07B115CD7DC7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FD2FECC7-E613-40A0-8A0B-26633F184B7F}" type="pres">
      <dgm:prSet presAssocID="{E8B7FF8C-BDA8-4F54-AA09-BB05728A5897}" presName="node" presStyleLbl="node1" presStyleIdx="2" presStyleCnt="5" custScaleX="121056" custLinFactNeighborX="0" custLinFactNeighborY="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29FC08-EB5D-4195-9914-45253B3810DC}" type="pres">
      <dgm:prSet presAssocID="{4B6F1EC5-2892-4ECD-8AAD-0C5409F26DA5}" presName="sibTrans" presStyleLbl="sibTrans2D1" presStyleIdx="2" presStyleCnt="4"/>
      <dgm:spPr/>
      <dgm:t>
        <a:bodyPr/>
        <a:lstStyle/>
        <a:p>
          <a:endParaRPr lang="es-ES"/>
        </a:p>
      </dgm:t>
    </dgm:pt>
    <dgm:pt modelId="{BC631175-9835-4ED2-9B7E-23B28983E15E}" type="pres">
      <dgm:prSet presAssocID="{4B6F1EC5-2892-4ECD-8AAD-0C5409F26DA5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0CE09063-FA38-4583-965F-E7A3DB7E63F3}" type="pres">
      <dgm:prSet presAssocID="{69913E16-9EC7-4547-BE15-34C3B1BF0DB5}" presName="node" presStyleLbl="node1" presStyleIdx="3" presStyleCnt="5" custScaleX="121056" custLinFactNeighborX="-1457" custLinFactNeighborY="1060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008C0AA-7851-4281-801A-FD20ED6DA0B7}" type="pres">
      <dgm:prSet presAssocID="{630B6B7D-1AC1-4BD9-8FE7-685B38CA82E9}" presName="sibTrans" presStyleLbl="sibTrans2D1" presStyleIdx="3" presStyleCnt="4"/>
      <dgm:spPr/>
      <dgm:t>
        <a:bodyPr/>
        <a:lstStyle/>
        <a:p>
          <a:endParaRPr lang="es-ES"/>
        </a:p>
      </dgm:t>
    </dgm:pt>
    <dgm:pt modelId="{ADBC1FEF-11BB-4844-ACE6-C3402ACF54AA}" type="pres">
      <dgm:prSet presAssocID="{630B6B7D-1AC1-4BD9-8FE7-685B38CA82E9}" presName="connectorText" presStyleLbl="sibTrans2D1" presStyleIdx="3" presStyleCnt="4"/>
      <dgm:spPr/>
      <dgm:t>
        <a:bodyPr/>
        <a:lstStyle/>
        <a:p>
          <a:endParaRPr lang="es-ES"/>
        </a:p>
      </dgm:t>
    </dgm:pt>
    <dgm:pt modelId="{43A27FC9-8C37-4CEC-BBC6-D7FEC0D6ACA5}" type="pres">
      <dgm:prSet presAssocID="{B10D4D32-85E2-4327-B590-1A8DD5B8C8A5}" presName="node" presStyleLbl="node1" presStyleIdx="4" presStyleCnt="5" custScaleX="121056" custLinFactNeighborX="0" custLinFactNeighborY="17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205FEEE-B652-49E4-9427-8F0FE6B22ED7}" type="presOf" srcId="{D36DBA4D-0CFD-4327-AD3D-07B115CD7DC7}" destId="{4B183D0A-D2A8-4FE0-AEF5-91ACC6A862F6}" srcOrd="1" destOrd="0" presId="urn:microsoft.com/office/officeart/2005/8/layout/process2"/>
    <dgm:cxn modelId="{AD8D00DF-6685-4B48-B8A5-E696C01ED159}" srcId="{B7039A83-B7C6-4DA4-AF1E-932DEE10A64E}" destId="{E8B7FF8C-BDA8-4F54-AA09-BB05728A5897}" srcOrd="2" destOrd="0" parTransId="{FEE25B81-8D15-49C3-A3C7-FA25ABC2F49C}" sibTransId="{4B6F1EC5-2892-4ECD-8AAD-0C5409F26DA5}"/>
    <dgm:cxn modelId="{6D01FC2E-E642-405F-A0B9-3E50FB4A1B8A}" type="presOf" srcId="{2A2D391A-EDDC-47C0-867F-EAE70F7A1AE1}" destId="{653E7B4F-0B5F-4EFE-8BB6-FE380217BB61}" srcOrd="0" destOrd="0" presId="urn:microsoft.com/office/officeart/2005/8/layout/process2"/>
    <dgm:cxn modelId="{1350731F-F12B-456E-BE34-A65102076255}" type="presOf" srcId="{F7228D86-2642-4421-A293-1ADE64EA4E38}" destId="{1498A492-0506-4EC3-9315-5E9C641BC953}" srcOrd="1" destOrd="0" presId="urn:microsoft.com/office/officeart/2005/8/layout/process2"/>
    <dgm:cxn modelId="{D8E5C2E3-E599-4EC1-8D2A-86660A3B055F}" type="presOf" srcId="{4B6F1EC5-2892-4ECD-8AAD-0C5409F26DA5}" destId="{9E29FC08-EB5D-4195-9914-45253B3810DC}" srcOrd="0" destOrd="0" presId="urn:microsoft.com/office/officeart/2005/8/layout/process2"/>
    <dgm:cxn modelId="{5DD7E1B3-095D-445D-B5DA-3B3DA8D819B3}" srcId="{B7039A83-B7C6-4DA4-AF1E-932DEE10A64E}" destId="{DDE919F5-5921-4E92-9ACD-7DB5F025D7AE}" srcOrd="0" destOrd="0" parTransId="{F0EA16FF-C33E-4FB0-B021-079CA2974AB0}" sibTransId="{F7228D86-2642-4421-A293-1ADE64EA4E38}"/>
    <dgm:cxn modelId="{6EF6FA9C-D265-43E6-819D-8D12D4DD2F80}" type="presOf" srcId="{D36DBA4D-0CFD-4327-AD3D-07B115CD7DC7}" destId="{2451C0C2-93AE-4365-ABB4-27F924F65C26}" srcOrd="0" destOrd="0" presId="urn:microsoft.com/office/officeart/2005/8/layout/process2"/>
    <dgm:cxn modelId="{72F46549-2B2C-4A2A-8F5B-510162C68934}" srcId="{B7039A83-B7C6-4DA4-AF1E-932DEE10A64E}" destId="{B10D4D32-85E2-4327-B590-1A8DD5B8C8A5}" srcOrd="4" destOrd="0" parTransId="{B07177FA-3499-40A8-8588-4AC7BC49CD1B}" sibTransId="{E4231EF0-E5A9-4CF3-A3A9-AFA802CC4629}"/>
    <dgm:cxn modelId="{5B7C432B-4E85-4C88-81C5-FA13068D4A4B}" srcId="{B7039A83-B7C6-4DA4-AF1E-932DEE10A64E}" destId="{2A2D391A-EDDC-47C0-867F-EAE70F7A1AE1}" srcOrd="1" destOrd="0" parTransId="{A91B0F96-3675-4736-8E5F-C0551E02DC15}" sibTransId="{D36DBA4D-0CFD-4327-AD3D-07B115CD7DC7}"/>
    <dgm:cxn modelId="{4099761D-10B5-4928-901C-99913196D611}" type="presOf" srcId="{4B6F1EC5-2892-4ECD-8AAD-0C5409F26DA5}" destId="{BC631175-9835-4ED2-9B7E-23B28983E15E}" srcOrd="1" destOrd="0" presId="urn:microsoft.com/office/officeart/2005/8/layout/process2"/>
    <dgm:cxn modelId="{04C6D523-A26C-4A46-93B8-F05448860544}" type="presOf" srcId="{F7228D86-2642-4421-A293-1ADE64EA4E38}" destId="{9FA0951C-3A6A-4DB3-888A-8D63C0F7C625}" srcOrd="0" destOrd="0" presId="urn:microsoft.com/office/officeart/2005/8/layout/process2"/>
    <dgm:cxn modelId="{86379EA2-A7A6-44CA-91CC-7E763DEE3EAC}" srcId="{B7039A83-B7C6-4DA4-AF1E-932DEE10A64E}" destId="{69913E16-9EC7-4547-BE15-34C3B1BF0DB5}" srcOrd="3" destOrd="0" parTransId="{40A7749B-534E-4ED3-9B2D-ADE7CC431BB8}" sibTransId="{630B6B7D-1AC1-4BD9-8FE7-685B38CA82E9}"/>
    <dgm:cxn modelId="{FD12972C-F465-4801-B785-258624EF734A}" type="presOf" srcId="{B7039A83-B7C6-4DA4-AF1E-932DEE10A64E}" destId="{A6979F84-C434-473A-84D0-3E8D910FDBED}" srcOrd="0" destOrd="0" presId="urn:microsoft.com/office/officeart/2005/8/layout/process2"/>
    <dgm:cxn modelId="{37AC15A4-660C-4C12-8C84-5C0F8092EB1D}" type="presOf" srcId="{DDE919F5-5921-4E92-9ACD-7DB5F025D7AE}" destId="{1BF5869C-3776-4A0A-BCCC-364CB9705ED9}" srcOrd="0" destOrd="0" presId="urn:microsoft.com/office/officeart/2005/8/layout/process2"/>
    <dgm:cxn modelId="{B984C1A6-950C-4B4A-B8C2-4AC4547A9AEB}" type="presOf" srcId="{B10D4D32-85E2-4327-B590-1A8DD5B8C8A5}" destId="{43A27FC9-8C37-4CEC-BBC6-D7FEC0D6ACA5}" srcOrd="0" destOrd="0" presId="urn:microsoft.com/office/officeart/2005/8/layout/process2"/>
    <dgm:cxn modelId="{26681D6C-2F9B-4C53-BBCD-D9468AC3EE65}" type="presOf" srcId="{630B6B7D-1AC1-4BD9-8FE7-685B38CA82E9}" destId="{2008C0AA-7851-4281-801A-FD20ED6DA0B7}" srcOrd="0" destOrd="0" presId="urn:microsoft.com/office/officeart/2005/8/layout/process2"/>
    <dgm:cxn modelId="{B14A0630-E73B-489A-A5B5-94CF803D222B}" type="presOf" srcId="{69913E16-9EC7-4547-BE15-34C3B1BF0DB5}" destId="{0CE09063-FA38-4583-965F-E7A3DB7E63F3}" srcOrd="0" destOrd="0" presId="urn:microsoft.com/office/officeart/2005/8/layout/process2"/>
    <dgm:cxn modelId="{598F8C71-5A96-4E42-A42E-93DB2AF704F1}" type="presOf" srcId="{E8B7FF8C-BDA8-4F54-AA09-BB05728A5897}" destId="{FD2FECC7-E613-40A0-8A0B-26633F184B7F}" srcOrd="0" destOrd="0" presId="urn:microsoft.com/office/officeart/2005/8/layout/process2"/>
    <dgm:cxn modelId="{C6187888-B246-4B16-A787-832E1F8D3F46}" type="presOf" srcId="{630B6B7D-1AC1-4BD9-8FE7-685B38CA82E9}" destId="{ADBC1FEF-11BB-4844-ACE6-C3402ACF54AA}" srcOrd="1" destOrd="0" presId="urn:microsoft.com/office/officeart/2005/8/layout/process2"/>
    <dgm:cxn modelId="{390A4372-2F14-4C67-97CF-DDA5BB5C22E8}" type="presParOf" srcId="{A6979F84-C434-473A-84D0-3E8D910FDBED}" destId="{1BF5869C-3776-4A0A-BCCC-364CB9705ED9}" srcOrd="0" destOrd="0" presId="urn:microsoft.com/office/officeart/2005/8/layout/process2"/>
    <dgm:cxn modelId="{60E06244-95B3-42B4-BB8E-E0B9F042C726}" type="presParOf" srcId="{A6979F84-C434-473A-84D0-3E8D910FDBED}" destId="{9FA0951C-3A6A-4DB3-888A-8D63C0F7C625}" srcOrd="1" destOrd="0" presId="urn:microsoft.com/office/officeart/2005/8/layout/process2"/>
    <dgm:cxn modelId="{8738D72D-6E7B-407B-8D1D-81129A1CD85A}" type="presParOf" srcId="{9FA0951C-3A6A-4DB3-888A-8D63C0F7C625}" destId="{1498A492-0506-4EC3-9315-5E9C641BC953}" srcOrd="0" destOrd="0" presId="urn:microsoft.com/office/officeart/2005/8/layout/process2"/>
    <dgm:cxn modelId="{66F108F0-7F86-4F0A-B748-0C91E802E5B3}" type="presParOf" srcId="{A6979F84-C434-473A-84D0-3E8D910FDBED}" destId="{653E7B4F-0B5F-4EFE-8BB6-FE380217BB61}" srcOrd="2" destOrd="0" presId="urn:microsoft.com/office/officeart/2005/8/layout/process2"/>
    <dgm:cxn modelId="{3DF3A0D6-909F-4BF6-AABF-3919AC712651}" type="presParOf" srcId="{A6979F84-C434-473A-84D0-3E8D910FDBED}" destId="{2451C0C2-93AE-4365-ABB4-27F924F65C26}" srcOrd="3" destOrd="0" presId="urn:microsoft.com/office/officeart/2005/8/layout/process2"/>
    <dgm:cxn modelId="{8EF6C0BD-3BDB-47B9-945B-C850F803EBF3}" type="presParOf" srcId="{2451C0C2-93AE-4365-ABB4-27F924F65C26}" destId="{4B183D0A-D2A8-4FE0-AEF5-91ACC6A862F6}" srcOrd="0" destOrd="0" presId="urn:microsoft.com/office/officeart/2005/8/layout/process2"/>
    <dgm:cxn modelId="{B4872D61-2C62-4F15-A286-1D3E97DE1FE0}" type="presParOf" srcId="{A6979F84-C434-473A-84D0-3E8D910FDBED}" destId="{FD2FECC7-E613-40A0-8A0B-26633F184B7F}" srcOrd="4" destOrd="0" presId="urn:microsoft.com/office/officeart/2005/8/layout/process2"/>
    <dgm:cxn modelId="{758B879A-5663-4CF2-8A8A-3C6BE7DF1AE9}" type="presParOf" srcId="{A6979F84-C434-473A-84D0-3E8D910FDBED}" destId="{9E29FC08-EB5D-4195-9914-45253B3810DC}" srcOrd="5" destOrd="0" presId="urn:microsoft.com/office/officeart/2005/8/layout/process2"/>
    <dgm:cxn modelId="{FDB47016-598C-4B86-8832-FF1D00B7CCEB}" type="presParOf" srcId="{9E29FC08-EB5D-4195-9914-45253B3810DC}" destId="{BC631175-9835-4ED2-9B7E-23B28983E15E}" srcOrd="0" destOrd="0" presId="urn:microsoft.com/office/officeart/2005/8/layout/process2"/>
    <dgm:cxn modelId="{DB48782C-F1DD-4F0C-BBD6-5844E73B3239}" type="presParOf" srcId="{A6979F84-C434-473A-84D0-3E8D910FDBED}" destId="{0CE09063-FA38-4583-965F-E7A3DB7E63F3}" srcOrd="6" destOrd="0" presId="urn:microsoft.com/office/officeart/2005/8/layout/process2"/>
    <dgm:cxn modelId="{AA7C1124-EA60-46D8-B55C-5D409C2600B6}" type="presParOf" srcId="{A6979F84-C434-473A-84D0-3E8D910FDBED}" destId="{2008C0AA-7851-4281-801A-FD20ED6DA0B7}" srcOrd="7" destOrd="0" presId="urn:microsoft.com/office/officeart/2005/8/layout/process2"/>
    <dgm:cxn modelId="{E29C6CB6-6D71-4A43-991F-040ACA84CC66}" type="presParOf" srcId="{2008C0AA-7851-4281-801A-FD20ED6DA0B7}" destId="{ADBC1FEF-11BB-4844-ACE6-C3402ACF54AA}" srcOrd="0" destOrd="0" presId="urn:microsoft.com/office/officeart/2005/8/layout/process2"/>
    <dgm:cxn modelId="{04E63389-86B1-4380-AA58-183C09202206}" type="presParOf" srcId="{A6979F84-C434-473A-84D0-3E8D910FDBED}" destId="{43A27FC9-8C37-4CEC-BBC6-D7FEC0D6ACA5}" srcOrd="8" destOrd="0" presId="urn:microsoft.com/office/officeart/2005/8/layout/process2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D104C8-F1F4-4E2D-8B4F-D162264B92F8}" type="doc">
      <dgm:prSet loTypeId="urn:microsoft.com/office/officeart/2005/8/layout/cycle3" loCatId="cycle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AB81AC70-5946-432E-8B90-AE19D42040D5}">
      <dgm:prSet/>
      <dgm:spPr/>
      <dgm:t>
        <a:bodyPr/>
        <a:lstStyle/>
        <a:p>
          <a:pPr rtl="0"/>
          <a:r>
            <a:rPr lang="ru-RU" b="1" dirty="0" smtClean="0"/>
            <a:t>Владельцы, акционеры, инвесторы</a:t>
          </a:r>
          <a:endParaRPr lang="ru-RU" b="1" dirty="0"/>
        </a:p>
      </dgm:t>
    </dgm:pt>
    <dgm:pt modelId="{C8A103A4-C132-4C2F-B75C-A5E4BF066FB8}" type="parTrans" cxnId="{21EB9151-D6F6-41F2-853F-46E0E8D7C736}">
      <dgm:prSet/>
      <dgm:spPr/>
      <dgm:t>
        <a:bodyPr/>
        <a:lstStyle/>
        <a:p>
          <a:endParaRPr lang="ru-RU"/>
        </a:p>
      </dgm:t>
    </dgm:pt>
    <dgm:pt modelId="{9C706370-0DB9-4994-92CB-D97C88E842B2}" type="sibTrans" cxnId="{21EB9151-D6F6-41F2-853F-46E0E8D7C736}">
      <dgm:prSet/>
      <dgm:spPr/>
      <dgm:t>
        <a:bodyPr/>
        <a:lstStyle/>
        <a:p>
          <a:endParaRPr lang="ru-RU"/>
        </a:p>
      </dgm:t>
    </dgm:pt>
    <dgm:pt modelId="{A1277786-CE01-43B8-AC9A-43861ACCE02E}">
      <dgm:prSet/>
      <dgm:spPr/>
      <dgm:t>
        <a:bodyPr/>
        <a:lstStyle/>
        <a:p>
          <a:pPr rtl="0"/>
          <a:r>
            <a:rPr lang="ru-RU" b="1" dirty="0" smtClean="0"/>
            <a:t>Сотрудники</a:t>
          </a:r>
          <a:endParaRPr lang="ru-RU" b="1" dirty="0"/>
        </a:p>
      </dgm:t>
    </dgm:pt>
    <dgm:pt modelId="{F0AD2712-E7B8-422B-B3CE-AD3F6107D133}" type="parTrans" cxnId="{78764787-4964-43E0-85C1-5C3709518447}">
      <dgm:prSet/>
      <dgm:spPr/>
      <dgm:t>
        <a:bodyPr/>
        <a:lstStyle/>
        <a:p>
          <a:endParaRPr lang="ru-RU"/>
        </a:p>
      </dgm:t>
    </dgm:pt>
    <dgm:pt modelId="{BB70BFAA-700E-45F6-87E0-ED34D04FCA3A}" type="sibTrans" cxnId="{78764787-4964-43E0-85C1-5C3709518447}">
      <dgm:prSet/>
      <dgm:spPr/>
      <dgm:t>
        <a:bodyPr/>
        <a:lstStyle/>
        <a:p>
          <a:endParaRPr lang="ru-RU"/>
        </a:p>
      </dgm:t>
    </dgm:pt>
    <dgm:pt modelId="{637143D7-B185-480F-9268-6ED97AF98636}">
      <dgm:prSet/>
      <dgm:spPr/>
      <dgm:t>
        <a:bodyPr/>
        <a:lstStyle/>
        <a:p>
          <a:pPr rtl="0"/>
          <a:r>
            <a:rPr lang="ru-RU" b="1" dirty="0" smtClean="0"/>
            <a:t>Клиенты, пользователи, потребители</a:t>
          </a:r>
          <a:endParaRPr lang="ru-RU" b="1" dirty="0"/>
        </a:p>
      </dgm:t>
    </dgm:pt>
    <dgm:pt modelId="{671F3154-DC25-4FC4-AB9B-B222424AF438}" type="parTrans" cxnId="{A599A375-41D5-46A7-AA93-E38FAFB8BB46}">
      <dgm:prSet/>
      <dgm:spPr/>
      <dgm:t>
        <a:bodyPr/>
        <a:lstStyle/>
        <a:p>
          <a:endParaRPr lang="ru-RU"/>
        </a:p>
      </dgm:t>
    </dgm:pt>
    <dgm:pt modelId="{83876B88-F5F6-4506-A9A9-AEFEDDAB4B13}" type="sibTrans" cxnId="{A599A375-41D5-46A7-AA93-E38FAFB8BB46}">
      <dgm:prSet/>
      <dgm:spPr/>
      <dgm:t>
        <a:bodyPr/>
        <a:lstStyle/>
        <a:p>
          <a:endParaRPr lang="ru-RU"/>
        </a:p>
      </dgm:t>
    </dgm:pt>
    <dgm:pt modelId="{0D957CD2-4E28-4727-A077-43B6569F810B}">
      <dgm:prSet/>
      <dgm:spPr/>
      <dgm:t>
        <a:bodyPr/>
        <a:lstStyle/>
        <a:p>
          <a:pPr rtl="0"/>
          <a:r>
            <a:rPr lang="ru-RU" b="1" dirty="0" smtClean="0"/>
            <a:t>Поставщики, Партнёры</a:t>
          </a:r>
          <a:endParaRPr lang="ru-RU" b="1" dirty="0"/>
        </a:p>
      </dgm:t>
    </dgm:pt>
    <dgm:pt modelId="{42D13BE1-FC35-4B67-B46A-ABD36386C208}" type="parTrans" cxnId="{7B0F1171-F89F-440B-835D-8DD954B4668E}">
      <dgm:prSet/>
      <dgm:spPr/>
      <dgm:t>
        <a:bodyPr/>
        <a:lstStyle/>
        <a:p>
          <a:endParaRPr lang="ru-RU"/>
        </a:p>
      </dgm:t>
    </dgm:pt>
    <dgm:pt modelId="{C4AED990-23D2-49EA-8B7F-C3178E605CBF}" type="sibTrans" cxnId="{7B0F1171-F89F-440B-835D-8DD954B4668E}">
      <dgm:prSet/>
      <dgm:spPr/>
      <dgm:t>
        <a:bodyPr/>
        <a:lstStyle/>
        <a:p>
          <a:endParaRPr lang="ru-RU"/>
        </a:p>
      </dgm:t>
    </dgm:pt>
    <dgm:pt modelId="{FE259EEB-7B44-4A02-A871-35F991E6EE0A}">
      <dgm:prSet/>
      <dgm:spPr/>
      <dgm:t>
        <a:bodyPr/>
        <a:lstStyle/>
        <a:p>
          <a:pPr rtl="0"/>
          <a:r>
            <a:rPr lang="ru-RU" b="1" dirty="0" smtClean="0"/>
            <a:t>Союзы</a:t>
          </a:r>
          <a:endParaRPr lang="ru-RU" b="1" dirty="0"/>
        </a:p>
      </dgm:t>
    </dgm:pt>
    <dgm:pt modelId="{38FCFCC4-F420-4E93-B5E9-BE8EB3DC77AC}" type="parTrans" cxnId="{DDA4F595-CE81-45BB-B63C-8E4C5916C4A9}">
      <dgm:prSet/>
      <dgm:spPr/>
      <dgm:t>
        <a:bodyPr/>
        <a:lstStyle/>
        <a:p>
          <a:endParaRPr lang="ru-RU"/>
        </a:p>
      </dgm:t>
    </dgm:pt>
    <dgm:pt modelId="{DA7BD33A-6EA5-4839-9D86-D173B9EA981D}" type="sibTrans" cxnId="{DDA4F595-CE81-45BB-B63C-8E4C5916C4A9}">
      <dgm:prSet/>
      <dgm:spPr/>
      <dgm:t>
        <a:bodyPr/>
        <a:lstStyle/>
        <a:p>
          <a:endParaRPr lang="ru-RU"/>
        </a:p>
      </dgm:t>
    </dgm:pt>
    <dgm:pt modelId="{8DD63D34-517C-4D02-A9E1-460332582E13}">
      <dgm:prSet/>
      <dgm:spPr/>
      <dgm:t>
        <a:bodyPr/>
        <a:lstStyle/>
        <a:p>
          <a:pPr rtl="0"/>
          <a:r>
            <a:rPr lang="ru-RU" b="1" dirty="0" smtClean="0"/>
            <a:t>Конкуренты</a:t>
          </a:r>
          <a:endParaRPr lang="ru-RU" b="1" dirty="0"/>
        </a:p>
      </dgm:t>
    </dgm:pt>
    <dgm:pt modelId="{BECDF318-FF85-4052-ABD6-7753C701DCDC}" type="parTrans" cxnId="{D92F04D8-064F-4A26-A94F-E6A67F4C1C4D}">
      <dgm:prSet/>
      <dgm:spPr/>
      <dgm:t>
        <a:bodyPr/>
        <a:lstStyle/>
        <a:p>
          <a:endParaRPr lang="ru-RU"/>
        </a:p>
      </dgm:t>
    </dgm:pt>
    <dgm:pt modelId="{06355D3F-3CB1-4885-AD33-1053D7A8FF44}" type="sibTrans" cxnId="{D92F04D8-064F-4A26-A94F-E6A67F4C1C4D}">
      <dgm:prSet/>
      <dgm:spPr/>
      <dgm:t>
        <a:bodyPr/>
        <a:lstStyle/>
        <a:p>
          <a:endParaRPr lang="ru-RU"/>
        </a:p>
      </dgm:t>
    </dgm:pt>
    <dgm:pt modelId="{FAAE3C99-E26A-44C9-846F-809B32613BFE}">
      <dgm:prSet/>
      <dgm:spPr/>
      <dgm:t>
        <a:bodyPr/>
        <a:lstStyle/>
        <a:p>
          <a:pPr rtl="0"/>
          <a:r>
            <a:rPr lang="ru-RU" b="1" dirty="0" smtClean="0"/>
            <a:t>Правительство</a:t>
          </a:r>
          <a:endParaRPr lang="ru-RU" b="1" dirty="0"/>
        </a:p>
      </dgm:t>
    </dgm:pt>
    <dgm:pt modelId="{3C48A837-FD23-4884-A12B-BC75C7FB6B8B}" type="parTrans" cxnId="{FC99514B-052A-4FE9-AC48-ED6B2C1563B2}">
      <dgm:prSet/>
      <dgm:spPr/>
      <dgm:t>
        <a:bodyPr/>
        <a:lstStyle/>
        <a:p>
          <a:endParaRPr lang="ru-RU"/>
        </a:p>
      </dgm:t>
    </dgm:pt>
    <dgm:pt modelId="{C4926732-578A-4CFF-94B4-C33FA4A74640}" type="sibTrans" cxnId="{FC99514B-052A-4FE9-AC48-ED6B2C1563B2}">
      <dgm:prSet/>
      <dgm:spPr/>
      <dgm:t>
        <a:bodyPr/>
        <a:lstStyle/>
        <a:p>
          <a:endParaRPr lang="ru-RU"/>
        </a:p>
      </dgm:t>
    </dgm:pt>
    <dgm:pt modelId="{7641C1EE-1714-4084-946C-CE3FBCD9F8DE}">
      <dgm:prSet/>
      <dgm:spPr/>
      <dgm:t>
        <a:bodyPr/>
        <a:lstStyle/>
        <a:p>
          <a:pPr rtl="0"/>
          <a:r>
            <a:rPr lang="ru-RU" b="1" dirty="0" smtClean="0"/>
            <a:t>Население и общественность</a:t>
          </a:r>
          <a:endParaRPr lang="ru-RU" b="1" dirty="0"/>
        </a:p>
      </dgm:t>
    </dgm:pt>
    <dgm:pt modelId="{DBC91FA7-07D5-47E3-9F47-A44201923EEB}" type="parTrans" cxnId="{CD8F67EA-A0B4-4531-BFCF-F319F08C11A3}">
      <dgm:prSet/>
      <dgm:spPr/>
      <dgm:t>
        <a:bodyPr/>
        <a:lstStyle/>
        <a:p>
          <a:endParaRPr lang="ru-RU"/>
        </a:p>
      </dgm:t>
    </dgm:pt>
    <dgm:pt modelId="{0B146457-373E-408C-806E-A208C80F6438}" type="sibTrans" cxnId="{CD8F67EA-A0B4-4531-BFCF-F319F08C11A3}">
      <dgm:prSet/>
      <dgm:spPr/>
      <dgm:t>
        <a:bodyPr/>
        <a:lstStyle/>
        <a:p>
          <a:endParaRPr lang="ru-RU"/>
        </a:p>
      </dgm:t>
    </dgm:pt>
    <dgm:pt modelId="{C865AE4E-AA60-4603-9F68-05AF9E77077F}">
      <dgm:prSet/>
      <dgm:spPr/>
      <dgm:t>
        <a:bodyPr/>
        <a:lstStyle/>
        <a:p>
          <a:pPr rtl="0"/>
          <a:r>
            <a:rPr lang="ru-RU" b="1" dirty="0" smtClean="0"/>
            <a:t>Окружающая среда</a:t>
          </a:r>
          <a:endParaRPr lang="ru-RU" b="1" dirty="0"/>
        </a:p>
      </dgm:t>
    </dgm:pt>
    <dgm:pt modelId="{59047770-3163-4385-B4F4-5945AF7DA4A8}" type="parTrans" cxnId="{1A8B07B5-5339-4733-9D38-C43D3652A915}">
      <dgm:prSet/>
      <dgm:spPr/>
      <dgm:t>
        <a:bodyPr/>
        <a:lstStyle/>
        <a:p>
          <a:endParaRPr lang="ru-RU"/>
        </a:p>
      </dgm:t>
    </dgm:pt>
    <dgm:pt modelId="{830DBEC1-5114-4601-9F1D-CFC92594C63C}" type="sibTrans" cxnId="{1A8B07B5-5339-4733-9D38-C43D3652A915}">
      <dgm:prSet/>
      <dgm:spPr/>
      <dgm:t>
        <a:bodyPr/>
        <a:lstStyle/>
        <a:p>
          <a:endParaRPr lang="ru-RU"/>
        </a:p>
      </dgm:t>
    </dgm:pt>
    <dgm:pt modelId="{34261500-0044-4E4C-8138-3D05CAF63B81}" type="pres">
      <dgm:prSet presAssocID="{92D104C8-F1F4-4E2D-8B4F-D162264B92F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B7CA815-F996-4ADE-8A78-452A961AC820}" type="pres">
      <dgm:prSet presAssocID="{92D104C8-F1F4-4E2D-8B4F-D162264B92F8}" presName="cycle" presStyleCnt="0"/>
      <dgm:spPr/>
      <dgm:t>
        <a:bodyPr/>
        <a:lstStyle/>
        <a:p>
          <a:endParaRPr lang="ru-RU"/>
        </a:p>
      </dgm:t>
    </dgm:pt>
    <dgm:pt modelId="{556E2B49-8152-4478-BAE3-E46544E01F5B}" type="pres">
      <dgm:prSet presAssocID="{AB81AC70-5946-432E-8B90-AE19D42040D5}" presName="nodeFirs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300F33-159E-41EE-A1F7-E5E7700345E0}" type="pres">
      <dgm:prSet presAssocID="{9C706370-0DB9-4994-92CB-D97C88E842B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04E888B0-4C76-4F2F-9136-336B321B63FF}" type="pres">
      <dgm:prSet presAssocID="{A1277786-CE01-43B8-AC9A-43861ACCE02E}" presName="nodeFollowingNodes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C454B9-81C1-4804-8BBB-A39137A9730E}" type="pres">
      <dgm:prSet presAssocID="{637143D7-B185-480F-9268-6ED97AF98636}" presName="nodeFollowingNodes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49419B-894A-4735-9335-AF47E14F59CC}" type="pres">
      <dgm:prSet presAssocID="{0D957CD2-4E28-4727-A077-43B6569F810B}" presName="nodeFollowingNodes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B29175-4003-4F6B-AEFB-320BA7ACF263}" type="pres">
      <dgm:prSet presAssocID="{FE259EEB-7B44-4A02-A871-35F991E6EE0A}" presName="nodeFollowingNodes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EC914-1ABA-4A7D-8034-D3546BBB0CEA}" type="pres">
      <dgm:prSet presAssocID="{8DD63D34-517C-4D02-A9E1-460332582E13}" presName="nodeFollowingNodes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56B261-FDD1-405C-B529-58B466A693ED}" type="pres">
      <dgm:prSet presAssocID="{FAAE3C99-E26A-44C9-846F-809B32613BFE}" presName="nodeFollowingNodes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D5603-D4CB-415B-9926-5B75D562D7B6}" type="pres">
      <dgm:prSet presAssocID="{7641C1EE-1714-4084-946C-CE3FBCD9F8DE}" presName="nodeFollowingNodes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0809FC-F8CF-4ED2-9ABD-49D4E12EBDDF}" type="pres">
      <dgm:prSet presAssocID="{C865AE4E-AA60-4603-9F68-05AF9E77077F}" presName="nodeFollowingNodes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261126-BF8A-4D40-9D2A-C23D09FA0AD0}" type="presOf" srcId="{7641C1EE-1714-4084-946C-CE3FBCD9F8DE}" destId="{099D5603-D4CB-415B-9926-5B75D562D7B6}" srcOrd="0" destOrd="0" presId="urn:microsoft.com/office/officeart/2005/8/layout/cycle3"/>
    <dgm:cxn modelId="{DEF49E06-88B9-4027-BC4B-ABA2CB20DB25}" type="presOf" srcId="{0D957CD2-4E28-4727-A077-43B6569F810B}" destId="{AA49419B-894A-4735-9335-AF47E14F59CC}" srcOrd="0" destOrd="0" presId="urn:microsoft.com/office/officeart/2005/8/layout/cycle3"/>
    <dgm:cxn modelId="{E696A9FE-9F3B-40ED-AD49-520A0795B418}" type="presOf" srcId="{A1277786-CE01-43B8-AC9A-43861ACCE02E}" destId="{04E888B0-4C76-4F2F-9136-336B321B63FF}" srcOrd="0" destOrd="0" presId="urn:microsoft.com/office/officeart/2005/8/layout/cycle3"/>
    <dgm:cxn modelId="{DDA4F595-CE81-45BB-B63C-8E4C5916C4A9}" srcId="{92D104C8-F1F4-4E2D-8B4F-D162264B92F8}" destId="{FE259EEB-7B44-4A02-A871-35F991E6EE0A}" srcOrd="4" destOrd="0" parTransId="{38FCFCC4-F420-4E93-B5E9-BE8EB3DC77AC}" sibTransId="{DA7BD33A-6EA5-4839-9D86-D173B9EA981D}"/>
    <dgm:cxn modelId="{98EB0A33-6322-4C32-9801-CEEB011B6C4E}" type="presOf" srcId="{FAAE3C99-E26A-44C9-846F-809B32613BFE}" destId="{5156B261-FDD1-405C-B529-58B466A693ED}" srcOrd="0" destOrd="0" presId="urn:microsoft.com/office/officeart/2005/8/layout/cycle3"/>
    <dgm:cxn modelId="{FC99514B-052A-4FE9-AC48-ED6B2C1563B2}" srcId="{92D104C8-F1F4-4E2D-8B4F-D162264B92F8}" destId="{FAAE3C99-E26A-44C9-846F-809B32613BFE}" srcOrd="6" destOrd="0" parTransId="{3C48A837-FD23-4884-A12B-BC75C7FB6B8B}" sibTransId="{C4926732-578A-4CFF-94B4-C33FA4A74640}"/>
    <dgm:cxn modelId="{7B0F1171-F89F-440B-835D-8DD954B4668E}" srcId="{92D104C8-F1F4-4E2D-8B4F-D162264B92F8}" destId="{0D957CD2-4E28-4727-A077-43B6569F810B}" srcOrd="3" destOrd="0" parTransId="{42D13BE1-FC35-4B67-B46A-ABD36386C208}" sibTransId="{C4AED990-23D2-49EA-8B7F-C3178E605CBF}"/>
    <dgm:cxn modelId="{03E2A97A-F746-4BB4-BAD5-D7EFFC1C8B9C}" type="presOf" srcId="{FE259EEB-7B44-4A02-A871-35F991E6EE0A}" destId="{06B29175-4003-4F6B-AEFB-320BA7ACF263}" srcOrd="0" destOrd="0" presId="urn:microsoft.com/office/officeart/2005/8/layout/cycle3"/>
    <dgm:cxn modelId="{B6A4F972-8057-4675-893F-A82E54BA0F13}" type="presOf" srcId="{9C706370-0DB9-4994-92CB-D97C88E842B2}" destId="{E4300F33-159E-41EE-A1F7-E5E7700345E0}" srcOrd="0" destOrd="0" presId="urn:microsoft.com/office/officeart/2005/8/layout/cycle3"/>
    <dgm:cxn modelId="{42902482-E4EC-4A42-8BB7-00BE0DB001A8}" type="presOf" srcId="{8DD63D34-517C-4D02-A9E1-460332582E13}" destId="{B3AEC914-1ABA-4A7D-8034-D3546BBB0CEA}" srcOrd="0" destOrd="0" presId="urn:microsoft.com/office/officeart/2005/8/layout/cycle3"/>
    <dgm:cxn modelId="{78764787-4964-43E0-85C1-5C3709518447}" srcId="{92D104C8-F1F4-4E2D-8B4F-D162264B92F8}" destId="{A1277786-CE01-43B8-AC9A-43861ACCE02E}" srcOrd="1" destOrd="0" parTransId="{F0AD2712-E7B8-422B-B3CE-AD3F6107D133}" sibTransId="{BB70BFAA-700E-45F6-87E0-ED34D04FCA3A}"/>
    <dgm:cxn modelId="{E61203A5-58C1-4DD8-A84A-33AE4EC5727F}" type="presOf" srcId="{C865AE4E-AA60-4603-9F68-05AF9E77077F}" destId="{E10809FC-F8CF-4ED2-9ABD-49D4E12EBDDF}" srcOrd="0" destOrd="0" presId="urn:microsoft.com/office/officeart/2005/8/layout/cycle3"/>
    <dgm:cxn modelId="{ED15F1D7-972C-424D-B865-34B0CF61C0DB}" type="presOf" srcId="{92D104C8-F1F4-4E2D-8B4F-D162264B92F8}" destId="{34261500-0044-4E4C-8138-3D05CAF63B81}" srcOrd="0" destOrd="0" presId="urn:microsoft.com/office/officeart/2005/8/layout/cycle3"/>
    <dgm:cxn modelId="{A599A375-41D5-46A7-AA93-E38FAFB8BB46}" srcId="{92D104C8-F1F4-4E2D-8B4F-D162264B92F8}" destId="{637143D7-B185-480F-9268-6ED97AF98636}" srcOrd="2" destOrd="0" parTransId="{671F3154-DC25-4FC4-AB9B-B222424AF438}" sibTransId="{83876B88-F5F6-4506-A9A9-AEFEDDAB4B13}"/>
    <dgm:cxn modelId="{CD8F67EA-A0B4-4531-BFCF-F319F08C11A3}" srcId="{92D104C8-F1F4-4E2D-8B4F-D162264B92F8}" destId="{7641C1EE-1714-4084-946C-CE3FBCD9F8DE}" srcOrd="7" destOrd="0" parTransId="{DBC91FA7-07D5-47E3-9F47-A44201923EEB}" sibTransId="{0B146457-373E-408C-806E-A208C80F6438}"/>
    <dgm:cxn modelId="{4F2508EB-E908-44AC-9B54-90B4B661152A}" type="presOf" srcId="{637143D7-B185-480F-9268-6ED97AF98636}" destId="{3DC454B9-81C1-4804-8BBB-A39137A9730E}" srcOrd="0" destOrd="0" presId="urn:microsoft.com/office/officeart/2005/8/layout/cycle3"/>
    <dgm:cxn modelId="{D92F04D8-064F-4A26-A94F-E6A67F4C1C4D}" srcId="{92D104C8-F1F4-4E2D-8B4F-D162264B92F8}" destId="{8DD63D34-517C-4D02-A9E1-460332582E13}" srcOrd="5" destOrd="0" parTransId="{BECDF318-FF85-4052-ABD6-7753C701DCDC}" sibTransId="{06355D3F-3CB1-4885-AD33-1053D7A8FF44}"/>
    <dgm:cxn modelId="{21EB9151-D6F6-41F2-853F-46E0E8D7C736}" srcId="{92D104C8-F1F4-4E2D-8B4F-D162264B92F8}" destId="{AB81AC70-5946-432E-8B90-AE19D42040D5}" srcOrd="0" destOrd="0" parTransId="{C8A103A4-C132-4C2F-B75C-A5E4BF066FB8}" sibTransId="{9C706370-0DB9-4994-92CB-D97C88E842B2}"/>
    <dgm:cxn modelId="{004C7A6C-CA88-4BEE-8E92-998A59796B38}" type="presOf" srcId="{AB81AC70-5946-432E-8B90-AE19D42040D5}" destId="{556E2B49-8152-4478-BAE3-E46544E01F5B}" srcOrd="0" destOrd="0" presId="urn:microsoft.com/office/officeart/2005/8/layout/cycle3"/>
    <dgm:cxn modelId="{1A8B07B5-5339-4733-9D38-C43D3652A915}" srcId="{92D104C8-F1F4-4E2D-8B4F-D162264B92F8}" destId="{C865AE4E-AA60-4603-9F68-05AF9E77077F}" srcOrd="8" destOrd="0" parTransId="{59047770-3163-4385-B4F4-5945AF7DA4A8}" sibTransId="{830DBEC1-5114-4601-9F1D-CFC92594C63C}"/>
    <dgm:cxn modelId="{896E3248-4E69-4877-84E2-C25AA3AB69E9}" type="presParOf" srcId="{34261500-0044-4E4C-8138-3D05CAF63B81}" destId="{8B7CA815-F996-4ADE-8A78-452A961AC820}" srcOrd="0" destOrd="0" presId="urn:microsoft.com/office/officeart/2005/8/layout/cycle3"/>
    <dgm:cxn modelId="{67393A4B-D097-4EAD-9674-1F1632CB87B1}" type="presParOf" srcId="{8B7CA815-F996-4ADE-8A78-452A961AC820}" destId="{556E2B49-8152-4478-BAE3-E46544E01F5B}" srcOrd="0" destOrd="0" presId="urn:microsoft.com/office/officeart/2005/8/layout/cycle3"/>
    <dgm:cxn modelId="{64539D51-EFD8-45CC-B9D0-FA37295D38DF}" type="presParOf" srcId="{8B7CA815-F996-4ADE-8A78-452A961AC820}" destId="{E4300F33-159E-41EE-A1F7-E5E7700345E0}" srcOrd="1" destOrd="0" presId="urn:microsoft.com/office/officeart/2005/8/layout/cycle3"/>
    <dgm:cxn modelId="{E7198F06-F64C-4FEA-BED3-E460BD6F5178}" type="presParOf" srcId="{8B7CA815-F996-4ADE-8A78-452A961AC820}" destId="{04E888B0-4C76-4F2F-9136-336B321B63FF}" srcOrd="2" destOrd="0" presId="urn:microsoft.com/office/officeart/2005/8/layout/cycle3"/>
    <dgm:cxn modelId="{F50B787F-4759-4913-932F-5903AF5B3B24}" type="presParOf" srcId="{8B7CA815-F996-4ADE-8A78-452A961AC820}" destId="{3DC454B9-81C1-4804-8BBB-A39137A9730E}" srcOrd="3" destOrd="0" presId="urn:microsoft.com/office/officeart/2005/8/layout/cycle3"/>
    <dgm:cxn modelId="{78C7423B-0C3C-43B8-A645-0E9A03BE8E78}" type="presParOf" srcId="{8B7CA815-F996-4ADE-8A78-452A961AC820}" destId="{AA49419B-894A-4735-9335-AF47E14F59CC}" srcOrd="4" destOrd="0" presId="urn:microsoft.com/office/officeart/2005/8/layout/cycle3"/>
    <dgm:cxn modelId="{3CA22241-F716-44A9-BF58-2B3CF2C7DE97}" type="presParOf" srcId="{8B7CA815-F996-4ADE-8A78-452A961AC820}" destId="{06B29175-4003-4F6B-AEFB-320BA7ACF263}" srcOrd="5" destOrd="0" presId="urn:microsoft.com/office/officeart/2005/8/layout/cycle3"/>
    <dgm:cxn modelId="{8B6C7A9F-A347-4992-B961-893A82A12176}" type="presParOf" srcId="{8B7CA815-F996-4ADE-8A78-452A961AC820}" destId="{B3AEC914-1ABA-4A7D-8034-D3546BBB0CEA}" srcOrd="6" destOrd="0" presId="urn:microsoft.com/office/officeart/2005/8/layout/cycle3"/>
    <dgm:cxn modelId="{F62768A7-60A2-429C-962E-F11D7D4981D5}" type="presParOf" srcId="{8B7CA815-F996-4ADE-8A78-452A961AC820}" destId="{5156B261-FDD1-405C-B529-58B466A693ED}" srcOrd="7" destOrd="0" presId="urn:microsoft.com/office/officeart/2005/8/layout/cycle3"/>
    <dgm:cxn modelId="{574AA981-E795-4049-BDCB-73483DC16FA4}" type="presParOf" srcId="{8B7CA815-F996-4ADE-8A78-452A961AC820}" destId="{099D5603-D4CB-415B-9926-5B75D562D7B6}" srcOrd="8" destOrd="0" presId="urn:microsoft.com/office/officeart/2005/8/layout/cycle3"/>
    <dgm:cxn modelId="{618218E8-5C46-453F-AA29-63AD0A56CF3F}" type="presParOf" srcId="{8B7CA815-F996-4ADE-8A78-452A961AC820}" destId="{E10809FC-F8CF-4ED2-9ABD-49D4E12EBDDF}" srcOrd="9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ACAC85-0DFA-4955-A2AD-352F00E676D7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0BBD72-045D-4885-8B25-104521936922}">
      <dgm:prSet phldrT="[Текст]" custT="1"/>
      <dgm:spPr>
        <a:solidFill>
          <a:srgbClr val="FFFF99"/>
        </a:solidFill>
      </dgm:spPr>
      <dgm:t>
        <a:bodyPr/>
        <a:lstStyle/>
        <a:p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Подотчетность</a:t>
          </a:r>
        </a:p>
        <a:p>
          <a:r>
            <a: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быть подотчетной за её воздействие на общество, экономику и окружающую среду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6FD671-87BD-4A6E-99C0-BA24705309CA}" type="parTrans" cxnId="{BD45B58F-2A8D-4327-89AD-494BD7D5E01D}">
      <dgm:prSet/>
      <dgm:spPr/>
      <dgm:t>
        <a:bodyPr/>
        <a:lstStyle/>
        <a:p>
          <a:endParaRPr lang="ru-RU"/>
        </a:p>
      </dgm:t>
    </dgm:pt>
    <dgm:pt modelId="{A75D703F-369E-496D-A371-A91199A21649}" type="sibTrans" cxnId="{BD45B58F-2A8D-4327-89AD-494BD7D5E01D}">
      <dgm:prSet/>
      <dgm:spPr/>
      <dgm:t>
        <a:bodyPr/>
        <a:lstStyle/>
        <a:p>
          <a:endParaRPr lang="ru-RU"/>
        </a:p>
      </dgm:t>
    </dgm:pt>
    <dgm:pt modelId="{42BEE489-692F-435E-AA68-1FAD5557D474}">
      <dgm:prSet phldrT="[Текст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Прозрачность</a:t>
          </a:r>
        </a:p>
        <a:p>
          <a:pPr algn="ctr"/>
          <a:r>
            <a:rPr lang="ru-RU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организации следует быть прозрачной в её решениях и деятельности, которые оказывают воздействие на общество и окружающую среду</a:t>
          </a:r>
        </a:p>
      </dgm:t>
    </dgm:pt>
    <dgm:pt modelId="{08136B51-B737-4DE7-919B-CE23C11A3959}" type="parTrans" cxnId="{ACD34017-22C9-4C34-80E0-4A3BF009C57E}">
      <dgm:prSet/>
      <dgm:spPr/>
      <dgm:t>
        <a:bodyPr/>
        <a:lstStyle/>
        <a:p>
          <a:endParaRPr lang="ru-RU"/>
        </a:p>
      </dgm:t>
    </dgm:pt>
    <dgm:pt modelId="{299CD35E-EA74-459B-91AE-AD81F0B18466}" type="sibTrans" cxnId="{ACD34017-22C9-4C34-80E0-4A3BF009C57E}">
      <dgm:prSet/>
      <dgm:spPr/>
      <dgm:t>
        <a:bodyPr/>
        <a:lstStyle/>
        <a:p>
          <a:endParaRPr lang="ru-RU"/>
        </a:p>
      </dgm:t>
    </dgm:pt>
    <dgm:pt modelId="{ABD130EE-6A57-4799-9A06-A707B2B3C003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Этическое поведение </a:t>
          </a:r>
          <a:r>
            <a: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вести себя этично</a:t>
          </a:r>
          <a:endParaRPr lang="ru-RU" sz="18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E3D292-A43D-485F-9ACE-7355D58FDF53}" type="parTrans" cxnId="{6DA515AB-44A1-4A28-9DAC-A57273838D59}">
      <dgm:prSet/>
      <dgm:spPr/>
      <dgm:t>
        <a:bodyPr/>
        <a:lstStyle/>
        <a:p>
          <a:endParaRPr lang="ru-RU"/>
        </a:p>
      </dgm:t>
    </dgm:pt>
    <dgm:pt modelId="{3D105877-AD26-4B2E-9389-1E74936FBD64}" type="sibTrans" cxnId="{6DA515AB-44A1-4A28-9DAC-A57273838D59}">
      <dgm:prSet/>
      <dgm:spPr/>
      <dgm:t>
        <a:bodyPr/>
        <a:lstStyle/>
        <a:p>
          <a:endParaRPr lang="ru-RU"/>
        </a:p>
      </dgm:t>
    </dgm:pt>
    <dgm:pt modelId="{26B98ADE-7444-4453-83E4-C11DF8D43A5E}" type="pres">
      <dgm:prSet presAssocID="{A9ACAC85-0DFA-4955-A2AD-352F00E676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99CA22-B92E-427B-83F0-1D3AB79E1986}" type="pres">
      <dgm:prSet presAssocID="{8E0BBD72-045D-4885-8B25-10452193692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A2EFF8-2D58-42F2-86B6-0AF2B9A83D9A}" type="pres">
      <dgm:prSet presAssocID="{A75D703F-369E-496D-A371-A91199A21649}" presName="sibTrans" presStyleCnt="0"/>
      <dgm:spPr/>
    </dgm:pt>
    <dgm:pt modelId="{5396327E-B4B3-4837-8240-7C8C150EBD36}" type="pres">
      <dgm:prSet presAssocID="{42BEE489-692F-435E-AA68-1FAD5557D47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F3DBE-0760-44B4-85F8-1291E5EFB512}" type="pres">
      <dgm:prSet presAssocID="{299CD35E-EA74-459B-91AE-AD81F0B18466}" presName="sibTrans" presStyleCnt="0"/>
      <dgm:spPr/>
    </dgm:pt>
    <dgm:pt modelId="{483C4374-AB3A-492F-9CB2-57A4DCA7DE37}" type="pres">
      <dgm:prSet presAssocID="{ABD130EE-6A57-4799-9A06-A707B2B3C00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C7832A-90EF-4C4E-B757-1E7C68E58BB2}" type="presOf" srcId="{8E0BBD72-045D-4885-8B25-104521936922}" destId="{E099CA22-B92E-427B-83F0-1D3AB79E1986}" srcOrd="0" destOrd="0" presId="urn:microsoft.com/office/officeart/2005/8/layout/hList6"/>
    <dgm:cxn modelId="{6DA515AB-44A1-4A28-9DAC-A57273838D59}" srcId="{A9ACAC85-0DFA-4955-A2AD-352F00E676D7}" destId="{ABD130EE-6A57-4799-9A06-A707B2B3C003}" srcOrd="2" destOrd="0" parTransId="{7CE3D292-A43D-485F-9ACE-7355D58FDF53}" sibTransId="{3D105877-AD26-4B2E-9389-1E74936FBD64}"/>
    <dgm:cxn modelId="{9B4BD714-8E4B-4E7D-912A-D4A2FF2AEDFB}" type="presOf" srcId="{A9ACAC85-0DFA-4955-A2AD-352F00E676D7}" destId="{26B98ADE-7444-4453-83E4-C11DF8D43A5E}" srcOrd="0" destOrd="0" presId="urn:microsoft.com/office/officeart/2005/8/layout/hList6"/>
    <dgm:cxn modelId="{BD45B58F-2A8D-4327-89AD-494BD7D5E01D}" srcId="{A9ACAC85-0DFA-4955-A2AD-352F00E676D7}" destId="{8E0BBD72-045D-4885-8B25-104521936922}" srcOrd="0" destOrd="0" parTransId="{336FD671-87BD-4A6E-99C0-BA24705309CA}" sibTransId="{A75D703F-369E-496D-A371-A91199A21649}"/>
    <dgm:cxn modelId="{ACD34017-22C9-4C34-80E0-4A3BF009C57E}" srcId="{A9ACAC85-0DFA-4955-A2AD-352F00E676D7}" destId="{42BEE489-692F-435E-AA68-1FAD5557D474}" srcOrd="1" destOrd="0" parTransId="{08136B51-B737-4DE7-919B-CE23C11A3959}" sibTransId="{299CD35E-EA74-459B-91AE-AD81F0B18466}"/>
    <dgm:cxn modelId="{CC7A3D45-EE27-4762-8CC8-D09B96359CF2}" type="presOf" srcId="{42BEE489-692F-435E-AA68-1FAD5557D474}" destId="{5396327E-B4B3-4837-8240-7C8C150EBD36}" srcOrd="0" destOrd="0" presId="urn:microsoft.com/office/officeart/2005/8/layout/hList6"/>
    <dgm:cxn modelId="{EFE9DA1F-370C-4EAD-ABF8-F88277A7E89B}" type="presOf" srcId="{ABD130EE-6A57-4799-9A06-A707B2B3C003}" destId="{483C4374-AB3A-492F-9CB2-57A4DCA7DE37}" srcOrd="0" destOrd="0" presId="urn:microsoft.com/office/officeart/2005/8/layout/hList6"/>
    <dgm:cxn modelId="{12375A85-D4EA-4729-9833-53A946C88482}" type="presParOf" srcId="{26B98ADE-7444-4453-83E4-C11DF8D43A5E}" destId="{E099CA22-B92E-427B-83F0-1D3AB79E1986}" srcOrd="0" destOrd="0" presId="urn:microsoft.com/office/officeart/2005/8/layout/hList6"/>
    <dgm:cxn modelId="{C9A0705B-076D-4BA1-AB76-88C90035EAB7}" type="presParOf" srcId="{26B98ADE-7444-4453-83E4-C11DF8D43A5E}" destId="{C1A2EFF8-2D58-42F2-86B6-0AF2B9A83D9A}" srcOrd="1" destOrd="0" presId="urn:microsoft.com/office/officeart/2005/8/layout/hList6"/>
    <dgm:cxn modelId="{D2F83897-D772-4950-9F24-979B1860B26D}" type="presParOf" srcId="{26B98ADE-7444-4453-83E4-C11DF8D43A5E}" destId="{5396327E-B4B3-4837-8240-7C8C150EBD36}" srcOrd="2" destOrd="0" presId="urn:microsoft.com/office/officeart/2005/8/layout/hList6"/>
    <dgm:cxn modelId="{03C38097-3893-40C4-84E8-51F6E00508A4}" type="presParOf" srcId="{26B98ADE-7444-4453-83E4-C11DF8D43A5E}" destId="{BC7F3DBE-0760-44B4-85F8-1291E5EFB512}" srcOrd="3" destOrd="0" presId="urn:microsoft.com/office/officeart/2005/8/layout/hList6"/>
    <dgm:cxn modelId="{8F10054F-EC5B-4511-BA5B-C4F37596A60B}" type="presParOf" srcId="{26B98ADE-7444-4453-83E4-C11DF8D43A5E}" destId="{483C4374-AB3A-492F-9CB2-57A4DCA7DE3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9ACAC85-0DFA-4955-A2AD-352F00E676D7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threePt" dir="t"/>
        </a:scene3d>
      </dgm:spPr>
      <dgm:t>
        <a:bodyPr/>
        <a:lstStyle/>
        <a:p>
          <a:endParaRPr lang="ru-RU"/>
        </a:p>
      </dgm:t>
    </dgm:pt>
    <dgm:pt modelId="{8E0BBD72-045D-4885-8B25-104521936922}">
      <dgm:prSet phldrT="[Текст]" custT="1"/>
      <dgm:spPr>
        <a:solidFill>
          <a:srgbClr val="CC99FF"/>
        </a:solidFill>
      </dgm:spPr>
      <dgm:t>
        <a:bodyPr/>
        <a:lstStyle/>
        <a:p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Уважение интересов заинтересованных сторон </a:t>
          </a:r>
        </a:p>
        <a:p>
          <a:r>
            <a: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уважать, учитывать и реагировать на интересы её заинтересованных сторон</a:t>
          </a:r>
          <a:endParaRPr lang="ru-RU" sz="20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36FD671-87BD-4A6E-99C0-BA24705309CA}" type="parTrans" cxnId="{BD45B58F-2A8D-4327-89AD-494BD7D5E01D}">
      <dgm:prSet/>
      <dgm:spPr/>
      <dgm:t>
        <a:bodyPr/>
        <a:lstStyle/>
        <a:p>
          <a:endParaRPr lang="ru-RU"/>
        </a:p>
      </dgm:t>
    </dgm:pt>
    <dgm:pt modelId="{A75D703F-369E-496D-A371-A91199A21649}" type="sibTrans" cxnId="{BD45B58F-2A8D-4327-89AD-494BD7D5E01D}">
      <dgm:prSet/>
      <dgm:spPr/>
      <dgm:t>
        <a:bodyPr/>
        <a:lstStyle/>
        <a:p>
          <a:endParaRPr lang="ru-RU"/>
        </a:p>
      </dgm:t>
    </dgm:pt>
    <dgm:pt modelId="{42BEE489-692F-435E-AA68-1FAD5557D474}">
      <dgm:prSet phldrT="[Текст]" custT="1"/>
      <dgm:spPr>
        <a:solidFill>
          <a:srgbClr val="99FFCC"/>
        </a:solidFill>
      </dgm:spPr>
      <dgm:t>
        <a:bodyPr/>
        <a:lstStyle/>
        <a:p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Соблюдение верховенства закона</a:t>
          </a:r>
        </a:p>
        <a:p>
          <a:r>
            <a: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принять то, что соблюдение верховенства закона обязательно</a:t>
          </a:r>
          <a:r>
            <a:rPr lang="ru-RU" sz="1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0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8136B51-B737-4DE7-919B-CE23C11A3959}" type="parTrans" cxnId="{ACD34017-22C9-4C34-80E0-4A3BF009C57E}">
      <dgm:prSet/>
      <dgm:spPr/>
      <dgm:t>
        <a:bodyPr/>
        <a:lstStyle/>
        <a:p>
          <a:endParaRPr lang="ru-RU"/>
        </a:p>
      </dgm:t>
    </dgm:pt>
    <dgm:pt modelId="{299CD35E-EA74-459B-91AE-AD81F0B18466}" type="sibTrans" cxnId="{ACD34017-22C9-4C34-80E0-4A3BF009C57E}">
      <dgm:prSet/>
      <dgm:spPr/>
      <dgm:t>
        <a:bodyPr/>
        <a:lstStyle/>
        <a:p>
          <a:endParaRPr lang="ru-RU"/>
        </a:p>
      </dgm:t>
    </dgm:pt>
    <dgm:pt modelId="{ABD130EE-6A57-4799-9A06-A707B2B3C003}">
      <dgm:prSet phldrT="[Текст]" custT="1"/>
      <dgm:spPr>
        <a:solidFill>
          <a:srgbClr val="FF99FF"/>
        </a:solidFill>
      </dgm:spPr>
      <dgm:t>
        <a:bodyPr/>
        <a:lstStyle/>
        <a:p>
          <a:r>
            <a: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Соблюдение международных норм поведения </a:t>
          </a:r>
        </a:p>
        <a:p>
          <a:r>
            <a: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соблюдать международные нормы поведения, следуя при этом принципу соблюдения верховенства закона</a:t>
          </a:r>
          <a:endParaRPr lang="ru-RU" sz="20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E3D292-A43D-485F-9ACE-7355D58FDF53}" type="parTrans" cxnId="{6DA515AB-44A1-4A28-9DAC-A57273838D59}">
      <dgm:prSet/>
      <dgm:spPr/>
      <dgm:t>
        <a:bodyPr/>
        <a:lstStyle/>
        <a:p>
          <a:endParaRPr lang="ru-RU"/>
        </a:p>
      </dgm:t>
    </dgm:pt>
    <dgm:pt modelId="{3D105877-AD26-4B2E-9389-1E74936FBD64}" type="sibTrans" cxnId="{6DA515AB-44A1-4A28-9DAC-A57273838D59}">
      <dgm:prSet/>
      <dgm:spPr/>
      <dgm:t>
        <a:bodyPr/>
        <a:lstStyle/>
        <a:p>
          <a:endParaRPr lang="ru-RU"/>
        </a:p>
      </dgm:t>
    </dgm:pt>
    <dgm:pt modelId="{26B98ADE-7444-4453-83E4-C11DF8D43A5E}" type="pres">
      <dgm:prSet presAssocID="{A9ACAC85-0DFA-4955-A2AD-352F00E676D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99CA22-B92E-427B-83F0-1D3AB79E1986}" type="pres">
      <dgm:prSet presAssocID="{8E0BBD72-045D-4885-8B25-10452193692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A2EFF8-2D58-42F2-86B6-0AF2B9A83D9A}" type="pres">
      <dgm:prSet presAssocID="{A75D703F-369E-496D-A371-A91199A21649}" presName="sibTrans" presStyleCnt="0"/>
      <dgm:spPr/>
    </dgm:pt>
    <dgm:pt modelId="{5396327E-B4B3-4837-8240-7C8C150EBD36}" type="pres">
      <dgm:prSet presAssocID="{42BEE489-692F-435E-AA68-1FAD5557D47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7F3DBE-0760-44B4-85F8-1291E5EFB512}" type="pres">
      <dgm:prSet presAssocID="{299CD35E-EA74-459B-91AE-AD81F0B18466}" presName="sibTrans" presStyleCnt="0"/>
      <dgm:spPr/>
    </dgm:pt>
    <dgm:pt modelId="{483C4374-AB3A-492F-9CB2-57A4DCA7DE37}" type="pres">
      <dgm:prSet presAssocID="{ABD130EE-6A57-4799-9A06-A707B2B3C00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1AEEC6-2241-488C-B724-92E0D0188864}" type="presOf" srcId="{8E0BBD72-045D-4885-8B25-104521936922}" destId="{E099CA22-B92E-427B-83F0-1D3AB79E1986}" srcOrd="0" destOrd="0" presId="urn:microsoft.com/office/officeart/2005/8/layout/hList6"/>
    <dgm:cxn modelId="{6DA515AB-44A1-4A28-9DAC-A57273838D59}" srcId="{A9ACAC85-0DFA-4955-A2AD-352F00E676D7}" destId="{ABD130EE-6A57-4799-9A06-A707B2B3C003}" srcOrd="2" destOrd="0" parTransId="{7CE3D292-A43D-485F-9ACE-7355D58FDF53}" sibTransId="{3D105877-AD26-4B2E-9389-1E74936FBD64}"/>
    <dgm:cxn modelId="{21273A41-DEFD-461F-8338-CD2A5A86AE6E}" type="presOf" srcId="{42BEE489-692F-435E-AA68-1FAD5557D474}" destId="{5396327E-B4B3-4837-8240-7C8C150EBD36}" srcOrd="0" destOrd="0" presId="urn:microsoft.com/office/officeart/2005/8/layout/hList6"/>
    <dgm:cxn modelId="{156CA8B2-2B33-4330-8712-99F60BFBE660}" type="presOf" srcId="{ABD130EE-6A57-4799-9A06-A707B2B3C003}" destId="{483C4374-AB3A-492F-9CB2-57A4DCA7DE37}" srcOrd="0" destOrd="0" presId="urn:microsoft.com/office/officeart/2005/8/layout/hList6"/>
    <dgm:cxn modelId="{97D6FEEB-7375-4833-8E86-852E151FC21E}" type="presOf" srcId="{A9ACAC85-0DFA-4955-A2AD-352F00E676D7}" destId="{26B98ADE-7444-4453-83E4-C11DF8D43A5E}" srcOrd="0" destOrd="0" presId="urn:microsoft.com/office/officeart/2005/8/layout/hList6"/>
    <dgm:cxn modelId="{BD45B58F-2A8D-4327-89AD-494BD7D5E01D}" srcId="{A9ACAC85-0DFA-4955-A2AD-352F00E676D7}" destId="{8E0BBD72-045D-4885-8B25-104521936922}" srcOrd="0" destOrd="0" parTransId="{336FD671-87BD-4A6E-99C0-BA24705309CA}" sibTransId="{A75D703F-369E-496D-A371-A91199A21649}"/>
    <dgm:cxn modelId="{ACD34017-22C9-4C34-80E0-4A3BF009C57E}" srcId="{A9ACAC85-0DFA-4955-A2AD-352F00E676D7}" destId="{42BEE489-692F-435E-AA68-1FAD5557D474}" srcOrd="1" destOrd="0" parTransId="{08136B51-B737-4DE7-919B-CE23C11A3959}" sibTransId="{299CD35E-EA74-459B-91AE-AD81F0B18466}"/>
    <dgm:cxn modelId="{FC22B9D7-5F45-4EB1-A6B0-4D2AB9FBF376}" type="presParOf" srcId="{26B98ADE-7444-4453-83E4-C11DF8D43A5E}" destId="{E099CA22-B92E-427B-83F0-1D3AB79E1986}" srcOrd="0" destOrd="0" presId="urn:microsoft.com/office/officeart/2005/8/layout/hList6"/>
    <dgm:cxn modelId="{46B0CEF3-25B9-4038-9777-7EE586EFF53B}" type="presParOf" srcId="{26B98ADE-7444-4453-83E4-C11DF8D43A5E}" destId="{C1A2EFF8-2D58-42F2-86B6-0AF2B9A83D9A}" srcOrd="1" destOrd="0" presId="urn:microsoft.com/office/officeart/2005/8/layout/hList6"/>
    <dgm:cxn modelId="{89EDCF41-F5FE-4EBD-9922-F353F93C102E}" type="presParOf" srcId="{26B98ADE-7444-4453-83E4-C11DF8D43A5E}" destId="{5396327E-B4B3-4837-8240-7C8C150EBD36}" srcOrd="2" destOrd="0" presId="urn:microsoft.com/office/officeart/2005/8/layout/hList6"/>
    <dgm:cxn modelId="{94D47719-1945-4D2D-934F-30368AE13036}" type="presParOf" srcId="{26B98ADE-7444-4453-83E4-C11DF8D43A5E}" destId="{BC7F3DBE-0760-44B4-85F8-1291E5EFB512}" srcOrd="3" destOrd="0" presId="urn:microsoft.com/office/officeart/2005/8/layout/hList6"/>
    <dgm:cxn modelId="{A4C40852-D9DB-4D09-AB6E-AAC0DC2D893F}" type="presParOf" srcId="{26B98ADE-7444-4453-83E4-C11DF8D43A5E}" destId="{483C4374-AB3A-492F-9CB2-57A4DCA7DE37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C4C8AC-99C2-45CE-9901-7E904D9F4793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AA855E9-505C-4E70-B627-D5B279B4E8F5}">
      <dgm:prSet phldrT="[Текст]"/>
      <dgm:spPr/>
      <dgm:t>
        <a:bodyPr/>
        <a:lstStyle/>
        <a:p>
          <a:r>
            <a:rPr lang="ru-RU" b="1" dirty="0" smtClean="0">
              <a:latin typeface="Tahoma" pitchFamily="34" charset="0"/>
              <a:cs typeface="Tahoma" pitchFamily="34" charset="0"/>
            </a:rPr>
            <a:t>Материальная помощь</a:t>
          </a:r>
          <a:endParaRPr lang="ru-RU" dirty="0"/>
        </a:p>
      </dgm:t>
    </dgm:pt>
    <dgm:pt modelId="{A72A26CC-5438-417C-8061-2D33AF5D6556}" type="parTrans" cxnId="{1EB331C3-1191-4A33-AF13-C1DD31EDB4E2}">
      <dgm:prSet/>
      <dgm:spPr/>
      <dgm:t>
        <a:bodyPr/>
        <a:lstStyle/>
        <a:p>
          <a:endParaRPr lang="ru-RU"/>
        </a:p>
      </dgm:t>
    </dgm:pt>
    <dgm:pt modelId="{2C73BCEF-BF0F-46A8-B219-C80C76A75B0E}" type="sibTrans" cxnId="{1EB331C3-1191-4A33-AF13-C1DD31EDB4E2}">
      <dgm:prSet/>
      <dgm:spPr/>
      <dgm:t>
        <a:bodyPr/>
        <a:lstStyle/>
        <a:p>
          <a:endParaRPr lang="ru-RU"/>
        </a:p>
      </dgm:t>
    </dgm:pt>
    <dgm:pt modelId="{27E67074-66A1-4FC6-926D-BF5909A9D87A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Предоставление временного приюта</a:t>
          </a:r>
          <a:endParaRPr lang="ru-RU" dirty="0"/>
        </a:p>
      </dgm:t>
    </dgm:pt>
    <dgm:pt modelId="{79768E51-7993-4CC0-88EA-396C70FF37C3}" type="parTrans" cxnId="{14E22C6A-4B9B-420E-8B1F-B053850FF0C9}">
      <dgm:prSet/>
      <dgm:spPr/>
      <dgm:t>
        <a:bodyPr/>
        <a:lstStyle/>
        <a:p>
          <a:endParaRPr lang="ru-RU"/>
        </a:p>
      </dgm:t>
    </dgm:pt>
    <dgm:pt modelId="{1DEF242F-41D3-4DE6-A187-F67FB203FBC3}" type="sibTrans" cxnId="{14E22C6A-4B9B-420E-8B1F-B053850FF0C9}">
      <dgm:prSet/>
      <dgm:spPr/>
      <dgm:t>
        <a:bodyPr/>
        <a:lstStyle/>
        <a:p>
          <a:endParaRPr lang="ru-RU"/>
        </a:p>
      </dgm:t>
    </dgm:pt>
    <dgm:pt modelId="{43B2C3FE-A5AC-4055-AC06-266EFBDB974E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Социальное обслуживание в дневное время</a:t>
          </a:r>
          <a:endParaRPr lang="ru-RU" dirty="0"/>
        </a:p>
      </dgm:t>
    </dgm:pt>
    <dgm:pt modelId="{B89D7A7A-13D4-4ADE-8970-D26744D5402A}" type="parTrans" cxnId="{963CC5E9-2778-4AA0-B0CA-555B2143FABD}">
      <dgm:prSet/>
      <dgm:spPr/>
      <dgm:t>
        <a:bodyPr/>
        <a:lstStyle/>
        <a:p>
          <a:endParaRPr lang="ru-RU"/>
        </a:p>
      </dgm:t>
    </dgm:pt>
    <dgm:pt modelId="{4CB1A2EC-6678-4F9D-A495-229B5CCA1C11}" type="sibTrans" cxnId="{963CC5E9-2778-4AA0-B0CA-555B2143FABD}">
      <dgm:prSet/>
      <dgm:spPr/>
      <dgm:t>
        <a:bodyPr/>
        <a:lstStyle/>
        <a:p>
          <a:endParaRPr lang="ru-RU"/>
        </a:p>
      </dgm:t>
    </dgm:pt>
    <dgm:pt modelId="{CC738613-EF83-43DF-9ADA-EB3EB13CD80D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Комплексная реабилитация инвалидов в отделениях социальной реабилитации</a:t>
          </a:r>
          <a:endParaRPr lang="ru-RU" dirty="0"/>
        </a:p>
      </dgm:t>
    </dgm:pt>
    <dgm:pt modelId="{4FFBC483-E9C9-4FA5-AC77-9F07DBBAA28C}" type="parTrans" cxnId="{2752FF86-881C-4A81-94AC-6987FCAB2602}">
      <dgm:prSet/>
      <dgm:spPr/>
      <dgm:t>
        <a:bodyPr/>
        <a:lstStyle/>
        <a:p>
          <a:endParaRPr lang="ru-RU"/>
        </a:p>
      </dgm:t>
    </dgm:pt>
    <dgm:pt modelId="{DED1BF02-1DF1-4D27-896A-81EAD374739C}" type="sibTrans" cxnId="{2752FF86-881C-4A81-94AC-6987FCAB2602}">
      <dgm:prSet/>
      <dgm:spPr/>
      <dgm:t>
        <a:bodyPr/>
        <a:lstStyle/>
        <a:p>
          <a:endParaRPr lang="ru-RU"/>
        </a:p>
      </dgm:t>
    </dgm:pt>
    <dgm:pt modelId="{85A15562-BD05-4EF7-8AD2-3F7BCF3F1D94}">
      <dgm:prSet phldrT="[Текст]"/>
      <dgm:spPr/>
      <dgm:t>
        <a:bodyPr/>
        <a:lstStyle/>
        <a:p>
          <a:r>
            <a:rPr lang="ru-RU" b="1" dirty="0" smtClean="0">
              <a:latin typeface="Tahoma" pitchFamily="34" charset="0"/>
              <a:cs typeface="Tahoma" pitchFamily="34" charset="0"/>
            </a:rPr>
            <a:t>Стационарное социальное обслуживание</a:t>
          </a:r>
          <a:endParaRPr lang="ru-RU" dirty="0"/>
        </a:p>
      </dgm:t>
    </dgm:pt>
    <dgm:pt modelId="{5E28C1A0-A118-4E61-9122-EEA65141F1BF}" type="parTrans" cxnId="{DECC20D5-CEA2-4C5A-831F-595C4F5CE8E1}">
      <dgm:prSet/>
      <dgm:spPr/>
      <dgm:t>
        <a:bodyPr/>
        <a:lstStyle/>
        <a:p>
          <a:endParaRPr lang="ru-RU"/>
        </a:p>
      </dgm:t>
    </dgm:pt>
    <dgm:pt modelId="{C46A0807-B307-4E53-83DF-50413D409D7C}" type="sibTrans" cxnId="{DECC20D5-CEA2-4C5A-831F-595C4F5CE8E1}">
      <dgm:prSet/>
      <dgm:spPr/>
      <dgm:t>
        <a:bodyPr/>
        <a:lstStyle/>
        <a:p>
          <a:endParaRPr lang="ru-RU"/>
        </a:p>
      </dgm:t>
    </dgm:pt>
    <dgm:pt modelId="{7C8BF01E-F13C-4073-8C64-20D8647440A2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Срочное социальное обслуживание</a:t>
          </a:r>
          <a:endParaRPr lang="ru-RU" dirty="0"/>
        </a:p>
      </dgm:t>
    </dgm:pt>
    <dgm:pt modelId="{57E89DEB-775E-49AF-846F-0CDA607F0042}" type="parTrans" cxnId="{3985B2BC-AEFA-451D-8399-E029F5CF1A6E}">
      <dgm:prSet/>
      <dgm:spPr/>
      <dgm:t>
        <a:bodyPr/>
        <a:lstStyle/>
        <a:p>
          <a:endParaRPr lang="ru-RU"/>
        </a:p>
      </dgm:t>
    </dgm:pt>
    <dgm:pt modelId="{83A2BD12-78B6-4CB8-8D7A-564CCEF3F9B1}" type="sibTrans" cxnId="{3985B2BC-AEFA-451D-8399-E029F5CF1A6E}">
      <dgm:prSet/>
      <dgm:spPr/>
      <dgm:t>
        <a:bodyPr/>
        <a:lstStyle/>
        <a:p>
          <a:endParaRPr lang="ru-RU"/>
        </a:p>
      </dgm:t>
    </dgm:pt>
    <dgm:pt modelId="{ECC3277E-EFF3-4373-8268-AD143B653E56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Социальное обслуживание на дому</a:t>
          </a:r>
          <a:endParaRPr lang="ru-RU" dirty="0"/>
        </a:p>
      </dgm:t>
    </dgm:pt>
    <dgm:pt modelId="{94E5B501-7AA6-4F5F-842E-062751D90D67}" type="parTrans" cxnId="{B7FB55DA-C271-4DFA-B375-43595FBE3D3C}">
      <dgm:prSet/>
      <dgm:spPr/>
      <dgm:t>
        <a:bodyPr/>
        <a:lstStyle/>
        <a:p>
          <a:endParaRPr lang="ru-RU"/>
        </a:p>
      </dgm:t>
    </dgm:pt>
    <dgm:pt modelId="{7CD458AA-9D89-40D9-88B7-D79C3B511DD6}" type="sibTrans" cxnId="{B7FB55DA-C271-4DFA-B375-43595FBE3D3C}">
      <dgm:prSet/>
      <dgm:spPr/>
      <dgm:t>
        <a:bodyPr/>
        <a:lstStyle/>
        <a:p>
          <a:endParaRPr lang="ru-RU"/>
        </a:p>
      </dgm:t>
    </dgm:pt>
    <dgm:pt modelId="{4CEACD4F-B8DE-4868-A3F6-C35930025E32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Консультативная помощь</a:t>
          </a:r>
          <a:endParaRPr lang="ru-RU" dirty="0"/>
        </a:p>
      </dgm:t>
    </dgm:pt>
    <dgm:pt modelId="{F8EFE266-F2A9-4833-8214-B18BD7EBF702}" type="parTrans" cxnId="{030FC360-DBCB-4ED1-B51E-84FB7942AB70}">
      <dgm:prSet/>
      <dgm:spPr/>
      <dgm:t>
        <a:bodyPr/>
        <a:lstStyle/>
        <a:p>
          <a:endParaRPr lang="ru-RU"/>
        </a:p>
      </dgm:t>
    </dgm:pt>
    <dgm:pt modelId="{F19191C5-EB7A-4CB4-9B95-18690B7608D7}" type="sibTrans" cxnId="{030FC360-DBCB-4ED1-B51E-84FB7942AB70}">
      <dgm:prSet/>
      <dgm:spPr/>
      <dgm:t>
        <a:bodyPr/>
        <a:lstStyle/>
        <a:p>
          <a:endParaRPr lang="ru-RU"/>
        </a:p>
      </dgm:t>
    </dgm:pt>
    <dgm:pt modelId="{470FA8C4-8A58-4716-8C76-2F31FAC06CB4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Услуги  социального  такси</a:t>
          </a:r>
          <a:endParaRPr lang="ru-RU" dirty="0"/>
        </a:p>
      </dgm:t>
    </dgm:pt>
    <dgm:pt modelId="{5BC428E6-E80A-41D3-A1FF-21FB0C018BB8}" type="parTrans" cxnId="{94F3D501-AAEC-4AD8-ABB9-6B407630F3AC}">
      <dgm:prSet/>
      <dgm:spPr/>
      <dgm:t>
        <a:bodyPr/>
        <a:lstStyle/>
        <a:p>
          <a:endParaRPr lang="ru-RU"/>
        </a:p>
      </dgm:t>
    </dgm:pt>
    <dgm:pt modelId="{AB7CB700-82F8-43E1-91F3-844679354066}" type="sibTrans" cxnId="{94F3D501-AAEC-4AD8-ABB9-6B407630F3AC}">
      <dgm:prSet/>
      <dgm:spPr/>
      <dgm:t>
        <a:bodyPr/>
        <a:lstStyle/>
        <a:p>
          <a:endParaRPr lang="ru-RU"/>
        </a:p>
      </dgm:t>
    </dgm:pt>
    <dgm:pt modelId="{5FBAAD30-45F3-4987-A0F0-4D2CB2960097}">
      <dgm:prSet phldrT="[Текст]"/>
      <dgm:spPr/>
      <dgm:t>
        <a:bodyPr/>
        <a:lstStyle/>
        <a:p>
          <a:r>
            <a:rPr lang="ru-RU" b="1" smtClean="0">
              <a:latin typeface="Tahoma" pitchFamily="34" charset="0"/>
              <a:cs typeface="Tahoma" pitchFamily="34" charset="0"/>
            </a:rPr>
            <a:t>Предоставление во временное пользование технических средств реабилитации</a:t>
          </a:r>
          <a:endParaRPr lang="ru-RU" dirty="0"/>
        </a:p>
      </dgm:t>
    </dgm:pt>
    <dgm:pt modelId="{10784E52-5DEE-4C83-B2A9-D4A27B286C07}" type="parTrans" cxnId="{F717DCC4-5EFE-4D4D-9A77-01600AC740E4}">
      <dgm:prSet/>
      <dgm:spPr/>
      <dgm:t>
        <a:bodyPr/>
        <a:lstStyle/>
        <a:p>
          <a:endParaRPr lang="ru-RU"/>
        </a:p>
      </dgm:t>
    </dgm:pt>
    <dgm:pt modelId="{12753054-1652-4AA6-BAA5-DDFC3A27287F}" type="sibTrans" cxnId="{F717DCC4-5EFE-4D4D-9A77-01600AC740E4}">
      <dgm:prSet/>
      <dgm:spPr/>
      <dgm:t>
        <a:bodyPr/>
        <a:lstStyle/>
        <a:p>
          <a:endParaRPr lang="ru-RU"/>
        </a:p>
      </dgm:t>
    </dgm:pt>
    <dgm:pt modelId="{DC86F713-D8DE-49D1-BE69-13FBB9601F30}" type="pres">
      <dgm:prSet presAssocID="{57C4C8AC-99C2-45CE-9901-7E904D9F479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6C13AB6-6BFF-4A22-A620-571741854265}" type="pres">
      <dgm:prSet presAssocID="{0AA855E9-505C-4E70-B627-D5B279B4E8F5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37065A-6C78-4C24-96ED-5FDE6B3634CB}" type="pres">
      <dgm:prSet presAssocID="{2C73BCEF-BF0F-46A8-B219-C80C76A75B0E}" presName="sibTrans" presStyleCnt="0"/>
      <dgm:spPr/>
    </dgm:pt>
    <dgm:pt modelId="{78EEAC36-C793-4D5F-98AF-DDCDA49F8020}" type="pres">
      <dgm:prSet presAssocID="{7C8BF01E-F13C-4073-8C64-20D8647440A2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A52422-6C08-4B5A-AEA9-5E0C7FEE61FF}" type="pres">
      <dgm:prSet presAssocID="{83A2BD12-78B6-4CB8-8D7A-564CCEF3F9B1}" presName="sibTrans" presStyleCnt="0"/>
      <dgm:spPr/>
    </dgm:pt>
    <dgm:pt modelId="{3F297AEC-D629-4C29-BC24-1851D88CFD98}" type="pres">
      <dgm:prSet presAssocID="{ECC3277E-EFF3-4373-8268-AD143B653E56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43C36-8666-41B8-A037-56F8F2D7F253}" type="pres">
      <dgm:prSet presAssocID="{7CD458AA-9D89-40D9-88B7-D79C3B511DD6}" presName="sibTrans" presStyleCnt="0"/>
      <dgm:spPr/>
    </dgm:pt>
    <dgm:pt modelId="{CE2F9A35-34E6-4A9A-9DC9-90DA4573F7FC}" type="pres">
      <dgm:prSet presAssocID="{4CEACD4F-B8DE-4868-A3F6-C35930025E32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DC23D-4240-461A-B490-C8505F875850}" type="pres">
      <dgm:prSet presAssocID="{F19191C5-EB7A-4CB4-9B95-18690B7608D7}" presName="sibTrans" presStyleCnt="0"/>
      <dgm:spPr/>
    </dgm:pt>
    <dgm:pt modelId="{7BABAE6C-52FC-4EA6-AE53-4BCBC6ED29E9}" type="pres">
      <dgm:prSet presAssocID="{27E67074-66A1-4FC6-926D-BF5909A9D87A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60352-8D0A-4E08-AC8A-1ADE74214CAC}" type="pres">
      <dgm:prSet presAssocID="{1DEF242F-41D3-4DE6-A187-F67FB203FBC3}" presName="sibTrans" presStyleCnt="0"/>
      <dgm:spPr/>
    </dgm:pt>
    <dgm:pt modelId="{7B452A11-5E66-4455-B05E-51E26D82CFDF}" type="pres">
      <dgm:prSet presAssocID="{43B2C3FE-A5AC-4055-AC06-266EFBDB974E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B16B8B-4B3F-4409-B6CE-A599F334D925}" type="pres">
      <dgm:prSet presAssocID="{4CB1A2EC-6678-4F9D-A495-229B5CCA1C11}" presName="sibTrans" presStyleCnt="0"/>
      <dgm:spPr/>
    </dgm:pt>
    <dgm:pt modelId="{85DA91D8-7B68-478A-B961-65D203638261}" type="pres">
      <dgm:prSet presAssocID="{CC738613-EF83-43DF-9ADA-EB3EB13CD80D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4D3C96-8EFB-4126-B90A-D074B528849B}" type="pres">
      <dgm:prSet presAssocID="{DED1BF02-1DF1-4D27-896A-81EAD374739C}" presName="sibTrans" presStyleCnt="0"/>
      <dgm:spPr/>
    </dgm:pt>
    <dgm:pt modelId="{76DF5C27-51A6-46FC-AA5B-898FB526F8B0}" type="pres">
      <dgm:prSet presAssocID="{470FA8C4-8A58-4716-8C76-2F31FAC06CB4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E25851-7BD3-4F7D-BA0B-657499C15C53}" type="pres">
      <dgm:prSet presAssocID="{AB7CB700-82F8-43E1-91F3-844679354066}" presName="sibTrans" presStyleCnt="0"/>
      <dgm:spPr/>
    </dgm:pt>
    <dgm:pt modelId="{8F5C5E43-1470-4B74-B532-B35DE561A847}" type="pres">
      <dgm:prSet presAssocID="{5FBAAD30-45F3-4987-A0F0-4D2CB2960097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3F1922-B863-45DF-9468-8886DC4A168E}" type="pres">
      <dgm:prSet presAssocID="{12753054-1652-4AA6-BAA5-DDFC3A27287F}" presName="sibTrans" presStyleCnt="0"/>
      <dgm:spPr/>
    </dgm:pt>
    <dgm:pt modelId="{7A67FF92-1788-452B-BC7B-47F9A2F2F2F4}" type="pres">
      <dgm:prSet presAssocID="{85A15562-BD05-4EF7-8AD2-3F7BCF3F1D94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FB89F24-D225-4C46-9F57-24BD58922B7F}" type="presOf" srcId="{43B2C3FE-A5AC-4055-AC06-266EFBDB974E}" destId="{7B452A11-5E66-4455-B05E-51E26D82CFDF}" srcOrd="0" destOrd="0" presId="urn:microsoft.com/office/officeart/2005/8/layout/default"/>
    <dgm:cxn modelId="{030FC360-DBCB-4ED1-B51E-84FB7942AB70}" srcId="{57C4C8AC-99C2-45CE-9901-7E904D9F4793}" destId="{4CEACD4F-B8DE-4868-A3F6-C35930025E32}" srcOrd="3" destOrd="0" parTransId="{F8EFE266-F2A9-4833-8214-B18BD7EBF702}" sibTransId="{F19191C5-EB7A-4CB4-9B95-18690B7608D7}"/>
    <dgm:cxn modelId="{C927E33D-6C14-4A5E-B976-A7AA63D74B9D}" type="presOf" srcId="{5FBAAD30-45F3-4987-A0F0-4D2CB2960097}" destId="{8F5C5E43-1470-4B74-B532-B35DE561A847}" srcOrd="0" destOrd="0" presId="urn:microsoft.com/office/officeart/2005/8/layout/default"/>
    <dgm:cxn modelId="{DECC20D5-CEA2-4C5A-831F-595C4F5CE8E1}" srcId="{57C4C8AC-99C2-45CE-9901-7E904D9F4793}" destId="{85A15562-BD05-4EF7-8AD2-3F7BCF3F1D94}" srcOrd="9" destOrd="0" parTransId="{5E28C1A0-A118-4E61-9122-EEA65141F1BF}" sibTransId="{C46A0807-B307-4E53-83DF-50413D409D7C}"/>
    <dgm:cxn modelId="{D2156CE5-FD1F-4C89-AC3A-1A7BAF7AE747}" type="presOf" srcId="{CC738613-EF83-43DF-9ADA-EB3EB13CD80D}" destId="{85DA91D8-7B68-478A-B961-65D203638261}" srcOrd="0" destOrd="0" presId="urn:microsoft.com/office/officeart/2005/8/layout/default"/>
    <dgm:cxn modelId="{94F3D501-AAEC-4AD8-ABB9-6B407630F3AC}" srcId="{57C4C8AC-99C2-45CE-9901-7E904D9F4793}" destId="{470FA8C4-8A58-4716-8C76-2F31FAC06CB4}" srcOrd="7" destOrd="0" parTransId="{5BC428E6-E80A-41D3-A1FF-21FB0C018BB8}" sibTransId="{AB7CB700-82F8-43E1-91F3-844679354066}"/>
    <dgm:cxn modelId="{1EB331C3-1191-4A33-AF13-C1DD31EDB4E2}" srcId="{57C4C8AC-99C2-45CE-9901-7E904D9F4793}" destId="{0AA855E9-505C-4E70-B627-D5B279B4E8F5}" srcOrd="0" destOrd="0" parTransId="{A72A26CC-5438-417C-8061-2D33AF5D6556}" sibTransId="{2C73BCEF-BF0F-46A8-B219-C80C76A75B0E}"/>
    <dgm:cxn modelId="{B7FB55DA-C271-4DFA-B375-43595FBE3D3C}" srcId="{57C4C8AC-99C2-45CE-9901-7E904D9F4793}" destId="{ECC3277E-EFF3-4373-8268-AD143B653E56}" srcOrd="2" destOrd="0" parTransId="{94E5B501-7AA6-4F5F-842E-062751D90D67}" sibTransId="{7CD458AA-9D89-40D9-88B7-D79C3B511DD6}"/>
    <dgm:cxn modelId="{8F71EC97-7876-4CE7-9F41-108FE94B5162}" type="presOf" srcId="{27E67074-66A1-4FC6-926D-BF5909A9D87A}" destId="{7BABAE6C-52FC-4EA6-AE53-4BCBC6ED29E9}" srcOrd="0" destOrd="0" presId="urn:microsoft.com/office/officeart/2005/8/layout/default"/>
    <dgm:cxn modelId="{9A82BD7A-365C-44D3-86F3-F1752ADAB1C4}" type="presOf" srcId="{57C4C8AC-99C2-45CE-9901-7E904D9F4793}" destId="{DC86F713-D8DE-49D1-BE69-13FBB9601F30}" srcOrd="0" destOrd="0" presId="urn:microsoft.com/office/officeart/2005/8/layout/default"/>
    <dgm:cxn modelId="{F717DCC4-5EFE-4D4D-9A77-01600AC740E4}" srcId="{57C4C8AC-99C2-45CE-9901-7E904D9F4793}" destId="{5FBAAD30-45F3-4987-A0F0-4D2CB2960097}" srcOrd="8" destOrd="0" parTransId="{10784E52-5DEE-4C83-B2A9-D4A27B286C07}" sibTransId="{12753054-1652-4AA6-BAA5-DDFC3A27287F}"/>
    <dgm:cxn modelId="{2B9635B1-5F05-47B6-94E5-9ED15D6B35FF}" type="presOf" srcId="{4CEACD4F-B8DE-4868-A3F6-C35930025E32}" destId="{CE2F9A35-34E6-4A9A-9DC9-90DA4573F7FC}" srcOrd="0" destOrd="0" presId="urn:microsoft.com/office/officeart/2005/8/layout/default"/>
    <dgm:cxn modelId="{2752FF86-881C-4A81-94AC-6987FCAB2602}" srcId="{57C4C8AC-99C2-45CE-9901-7E904D9F4793}" destId="{CC738613-EF83-43DF-9ADA-EB3EB13CD80D}" srcOrd="6" destOrd="0" parTransId="{4FFBC483-E9C9-4FA5-AC77-9F07DBBAA28C}" sibTransId="{DED1BF02-1DF1-4D27-896A-81EAD374739C}"/>
    <dgm:cxn modelId="{6AF29CB2-41A8-45AC-8FC5-814AD9612004}" type="presOf" srcId="{85A15562-BD05-4EF7-8AD2-3F7BCF3F1D94}" destId="{7A67FF92-1788-452B-BC7B-47F9A2F2F2F4}" srcOrd="0" destOrd="0" presId="urn:microsoft.com/office/officeart/2005/8/layout/default"/>
    <dgm:cxn modelId="{14E22C6A-4B9B-420E-8B1F-B053850FF0C9}" srcId="{57C4C8AC-99C2-45CE-9901-7E904D9F4793}" destId="{27E67074-66A1-4FC6-926D-BF5909A9D87A}" srcOrd="4" destOrd="0" parTransId="{79768E51-7993-4CC0-88EA-396C70FF37C3}" sibTransId="{1DEF242F-41D3-4DE6-A187-F67FB203FBC3}"/>
    <dgm:cxn modelId="{83EBF373-7888-45F4-A089-406CA5DBF15A}" type="presOf" srcId="{470FA8C4-8A58-4716-8C76-2F31FAC06CB4}" destId="{76DF5C27-51A6-46FC-AA5B-898FB526F8B0}" srcOrd="0" destOrd="0" presId="urn:microsoft.com/office/officeart/2005/8/layout/default"/>
    <dgm:cxn modelId="{3985B2BC-AEFA-451D-8399-E029F5CF1A6E}" srcId="{57C4C8AC-99C2-45CE-9901-7E904D9F4793}" destId="{7C8BF01E-F13C-4073-8C64-20D8647440A2}" srcOrd="1" destOrd="0" parTransId="{57E89DEB-775E-49AF-846F-0CDA607F0042}" sibTransId="{83A2BD12-78B6-4CB8-8D7A-564CCEF3F9B1}"/>
    <dgm:cxn modelId="{0BAC934C-D5F7-47B9-81EF-D837CE956120}" type="presOf" srcId="{0AA855E9-505C-4E70-B627-D5B279B4E8F5}" destId="{36C13AB6-6BFF-4A22-A620-571741854265}" srcOrd="0" destOrd="0" presId="urn:microsoft.com/office/officeart/2005/8/layout/default"/>
    <dgm:cxn modelId="{BB4C1773-650F-4B3F-8AD8-1ABA0672BB7A}" type="presOf" srcId="{ECC3277E-EFF3-4373-8268-AD143B653E56}" destId="{3F297AEC-D629-4C29-BC24-1851D88CFD98}" srcOrd="0" destOrd="0" presId="urn:microsoft.com/office/officeart/2005/8/layout/default"/>
    <dgm:cxn modelId="{963CC5E9-2778-4AA0-B0CA-555B2143FABD}" srcId="{57C4C8AC-99C2-45CE-9901-7E904D9F4793}" destId="{43B2C3FE-A5AC-4055-AC06-266EFBDB974E}" srcOrd="5" destOrd="0" parTransId="{B89D7A7A-13D4-4ADE-8970-D26744D5402A}" sibTransId="{4CB1A2EC-6678-4F9D-A495-229B5CCA1C11}"/>
    <dgm:cxn modelId="{82CE822D-5501-4DDD-AA56-D44A449B86FC}" type="presOf" srcId="{7C8BF01E-F13C-4073-8C64-20D8647440A2}" destId="{78EEAC36-C793-4D5F-98AF-DDCDA49F8020}" srcOrd="0" destOrd="0" presId="urn:microsoft.com/office/officeart/2005/8/layout/default"/>
    <dgm:cxn modelId="{466A338D-1AA7-4566-9300-57BCFE9DABCE}" type="presParOf" srcId="{DC86F713-D8DE-49D1-BE69-13FBB9601F30}" destId="{36C13AB6-6BFF-4A22-A620-571741854265}" srcOrd="0" destOrd="0" presId="urn:microsoft.com/office/officeart/2005/8/layout/default"/>
    <dgm:cxn modelId="{B42C8F81-3A70-45D8-A2C2-AFA3BA0AD0CC}" type="presParOf" srcId="{DC86F713-D8DE-49D1-BE69-13FBB9601F30}" destId="{B737065A-6C78-4C24-96ED-5FDE6B3634CB}" srcOrd="1" destOrd="0" presId="urn:microsoft.com/office/officeart/2005/8/layout/default"/>
    <dgm:cxn modelId="{951FBF7E-1658-4B81-8B7C-D8EBB4FA2D55}" type="presParOf" srcId="{DC86F713-D8DE-49D1-BE69-13FBB9601F30}" destId="{78EEAC36-C793-4D5F-98AF-DDCDA49F8020}" srcOrd="2" destOrd="0" presId="urn:microsoft.com/office/officeart/2005/8/layout/default"/>
    <dgm:cxn modelId="{3E0E923A-7B82-42FD-83AC-EB085A09D69D}" type="presParOf" srcId="{DC86F713-D8DE-49D1-BE69-13FBB9601F30}" destId="{EDA52422-6C08-4B5A-AEA9-5E0C7FEE61FF}" srcOrd="3" destOrd="0" presId="urn:microsoft.com/office/officeart/2005/8/layout/default"/>
    <dgm:cxn modelId="{7CE0B4DF-3BF5-4E6B-8FDF-271975B6AEBE}" type="presParOf" srcId="{DC86F713-D8DE-49D1-BE69-13FBB9601F30}" destId="{3F297AEC-D629-4C29-BC24-1851D88CFD98}" srcOrd="4" destOrd="0" presId="urn:microsoft.com/office/officeart/2005/8/layout/default"/>
    <dgm:cxn modelId="{586F66D1-BBCE-49F4-87A4-841AD495FE0C}" type="presParOf" srcId="{DC86F713-D8DE-49D1-BE69-13FBB9601F30}" destId="{3F243C36-8666-41B8-A037-56F8F2D7F253}" srcOrd="5" destOrd="0" presId="urn:microsoft.com/office/officeart/2005/8/layout/default"/>
    <dgm:cxn modelId="{D32D69C3-14EC-4E0B-9BDA-E0E862221684}" type="presParOf" srcId="{DC86F713-D8DE-49D1-BE69-13FBB9601F30}" destId="{CE2F9A35-34E6-4A9A-9DC9-90DA4573F7FC}" srcOrd="6" destOrd="0" presId="urn:microsoft.com/office/officeart/2005/8/layout/default"/>
    <dgm:cxn modelId="{10D7BB55-D259-4FE6-92C5-D0E442BE2410}" type="presParOf" srcId="{DC86F713-D8DE-49D1-BE69-13FBB9601F30}" destId="{E34DC23D-4240-461A-B490-C8505F875850}" srcOrd="7" destOrd="0" presId="urn:microsoft.com/office/officeart/2005/8/layout/default"/>
    <dgm:cxn modelId="{B5EB6E6D-8F08-4647-AB5B-B99BBF6A470E}" type="presParOf" srcId="{DC86F713-D8DE-49D1-BE69-13FBB9601F30}" destId="{7BABAE6C-52FC-4EA6-AE53-4BCBC6ED29E9}" srcOrd="8" destOrd="0" presId="urn:microsoft.com/office/officeart/2005/8/layout/default"/>
    <dgm:cxn modelId="{EF123ED1-063A-44D3-B7D7-2D5BA069D263}" type="presParOf" srcId="{DC86F713-D8DE-49D1-BE69-13FBB9601F30}" destId="{22B60352-8D0A-4E08-AC8A-1ADE74214CAC}" srcOrd="9" destOrd="0" presId="urn:microsoft.com/office/officeart/2005/8/layout/default"/>
    <dgm:cxn modelId="{7D5BFD24-859B-411E-9FF7-54A9F418D8FE}" type="presParOf" srcId="{DC86F713-D8DE-49D1-BE69-13FBB9601F30}" destId="{7B452A11-5E66-4455-B05E-51E26D82CFDF}" srcOrd="10" destOrd="0" presId="urn:microsoft.com/office/officeart/2005/8/layout/default"/>
    <dgm:cxn modelId="{E4FABDDC-CC9F-4F1F-AE3F-773200F22DD2}" type="presParOf" srcId="{DC86F713-D8DE-49D1-BE69-13FBB9601F30}" destId="{B5B16B8B-4B3F-4409-B6CE-A599F334D925}" srcOrd="11" destOrd="0" presId="urn:microsoft.com/office/officeart/2005/8/layout/default"/>
    <dgm:cxn modelId="{5797E4A8-2607-473C-AB6E-A5796FFA727F}" type="presParOf" srcId="{DC86F713-D8DE-49D1-BE69-13FBB9601F30}" destId="{85DA91D8-7B68-478A-B961-65D203638261}" srcOrd="12" destOrd="0" presId="urn:microsoft.com/office/officeart/2005/8/layout/default"/>
    <dgm:cxn modelId="{93B9509F-7DC8-4E47-B0A9-AAA99C7E78B9}" type="presParOf" srcId="{DC86F713-D8DE-49D1-BE69-13FBB9601F30}" destId="{5E4D3C96-8EFB-4126-B90A-D074B528849B}" srcOrd="13" destOrd="0" presId="urn:microsoft.com/office/officeart/2005/8/layout/default"/>
    <dgm:cxn modelId="{55EF4457-E222-4CD2-A583-4F30A85A00CA}" type="presParOf" srcId="{DC86F713-D8DE-49D1-BE69-13FBB9601F30}" destId="{76DF5C27-51A6-46FC-AA5B-898FB526F8B0}" srcOrd="14" destOrd="0" presId="urn:microsoft.com/office/officeart/2005/8/layout/default"/>
    <dgm:cxn modelId="{22712B82-7B41-4726-81E0-C5F7064484CA}" type="presParOf" srcId="{DC86F713-D8DE-49D1-BE69-13FBB9601F30}" destId="{6EE25851-7BD3-4F7D-BA0B-657499C15C53}" srcOrd="15" destOrd="0" presId="urn:microsoft.com/office/officeart/2005/8/layout/default"/>
    <dgm:cxn modelId="{CA47B2C9-70E3-45E8-8DCE-8F78373C2D87}" type="presParOf" srcId="{DC86F713-D8DE-49D1-BE69-13FBB9601F30}" destId="{8F5C5E43-1470-4B74-B532-B35DE561A847}" srcOrd="16" destOrd="0" presId="urn:microsoft.com/office/officeart/2005/8/layout/default"/>
    <dgm:cxn modelId="{27538CD7-6590-4B7A-833B-F9F2F2F0C59B}" type="presParOf" srcId="{DC86F713-D8DE-49D1-BE69-13FBB9601F30}" destId="{4C3F1922-B863-45DF-9468-8886DC4A168E}" srcOrd="17" destOrd="0" presId="urn:microsoft.com/office/officeart/2005/8/layout/default"/>
    <dgm:cxn modelId="{24B65341-DCFD-4D83-944B-C46C83AC0C82}" type="presParOf" srcId="{DC86F713-D8DE-49D1-BE69-13FBB9601F30}" destId="{7A67FF92-1788-452B-BC7B-47F9A2F2F2F4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5869C-3776-4A0A-BCCC-364CB9705ED9}">
      <dsp:nvSpPr>
        <dsp:cNvPr id="0" name=""/>
        <dsp:cNvSpPr/>
      </dsp:nvSpPr>
      <dsp:spPr>
        <a:xfrm>
          <a:off x="1776766" y="55114"/>
          <a:ext cx="2542466" cy="5798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СМСО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1793750" y="72098"/>
        <a:ext cx="2508498" cy="545894"/>
      </dsp:txXfrm>
    </dsp:sp>
    <dsp:sp modelId="{9FA0951C-3A6A-4DB3-888A-8D63C0F7C625}">
      <dsp:nvSpPr>
        <dsp:cNvPr id="0" name=""/>
        <dsp:cNvSpPr/>
      </dsp:nvSpPr>
      <dsp:spPr>
        <a:xfrm rot="5400000">
          <a:off x="2959013" y="623156"/>
          <a:ext cx="177972" cy="2609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900" kern="1200">
            <a:latin typeface="AENOR Fontana ND Semibold" pitchFamily="34" charset="0"/>
          </a:endParaRPr>
        </a:p>
      </dsp:txBody>
      <dsp:txXfrm rot="-5400000">
        <a:off x="2969718" y="664639"/>
        <a:ext cx="156562" cy="124580"/>
      </dsp:txXfrm>
    </dsp:sp>
    <dsp:sp modelId="{653E7B4F-0B5F-4EFE-8BB6-FE380217BB61}">
      <dsp:nvSpPr>
        <dsp:cNvPr id="0" name=""/>
        <dsp:cNvSpPr/>
      </dsp:nvSpPr>
      <dsp:spPr>
        <a:xfrm>
          <a:off x="1776766" y="872274"/>
          <a:ext cx="2542466" cy="5798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noProof="0" dirty="0" smtClean="0">
              <a:latin typeface="AENOR Fontana ND Semibold" pitchFamily="34" charset="0"/>
            </a:rPr>
            <a:t>. </a:t>
          </a:r>
          <a:r>
            <a:rPr lang="ru-RU" sz="1600" kern="1200" noProof="0" dirty="0" smtClean="0">
              <a:latin typeface="AENOR Fontana ND Semibold" pitchFamily="34" charset="0"/>
            </a:rPr>
            <a:t>Ответственность руководства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1793750" y="889258"/>
        <a:ext cx="2508498" cy="545894"/>
      </dsp:txXfrm>
    </dsp:sp>
    <dsp:sp modelId="{2451C0C2-93AE-4365-ABB4-27F924F65C26}">
      <dsp:nvSpPr>
        <dsp:cNvPr id="0" name=""/>
        <dsp:cNvSpPr/>
      </dsp:nvSpPr>
      <dsp:spPr>
        <a:xfrm rot="5400000">
          <a:off x="2939275" y="1466633"/>
          <a:ext cx="217448" cy="2609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>
            <a:latin typeface="AENOR Fontana ND Semibold" pitchFamily="34" charset="0"/>
          </a:endParaRPr>
        </a:p>
      </dsp:txBody>
      <dsp:txXfrm rot="-5400000">
        <a:off x="2969718" y="1488378"/>
        <a:ext cx="156562" cy="152214"/>
      </dsp:txXfrm>
    </dsp:sp>
    <dsp:sp modelId="{FD2FECC7-E613-40A0-8A0B-26633F184B7F}">
      <dsp:nvSpPr>
        <dsp:cNvPr id="0" name=""/>
        <dsp:cNvSpPr/>
      </dsp:nvSpPr>
      <dsp:spPr>
        <a:xfrm>
          <a:off x="1776766" y="1742068"/>
          <a:ext cx="2542466" cy="5798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Управление </a:t>
          </a:r>
          <a:r>
            <a:rPr lang="ru-RU" sz="1600" kern="1200" noProof="0" dirty="0" smtClean="0">
              <a:latin typeface="AENOR Fontana ND Semibold" pitchFamily="34" charset="0"/>
            </a:rPr>
            <a:t>ресурсами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1793750" y="1759052"/>
        <a:ext cx="2508498" cy="545894"/>
      </dsp:txXfrm>
    </dsp:sp>
    <dsp:sp modelId="{9E29FC08-EB5D-4195-9914-45253B3810DC}">
      <dsp:nvSpPr>
        <dsp:cNvPr id="0" name=""/>
        <dsp:cNvSpPr/>
      </dsp:nvSpPr>
      <dsp:spPr>
        <a:xfrm rot="5400000">
          <a:off x="2939275" y="2336428"/>
          <a:ext cx="217448" cy="2609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>
            <a:latin typeface="AENOR Fontana ND Semibold" pitchFamily="34" charset="0"/>
          </a:endParaRPr>
        </a:p>
      </dsp:txBody>
      <dsp:txXfrm rot="-5400000">
        <a:off x="2969718" y="2358173"/>
        <a:ext cx="156562" cy="152214"/>
      </dsp:txXfrm>
    </dsp:sp>
    <dsp:sp modelId="{0CE09063-FA38-4583-965F-E7A3DB7E63F3}">
      <dsp:nvSpPr>
        <dsp:cNvPr id="0" name=""/>
        <dsp:cNvSpPr/>
      </dsp:nvSpPr>
      <dsp:spPr>
        <a:xfrm>
          <a:off x="1776766" y="2611862"/>
          <a:ext cx="2542466" cy="5798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noProof="0" dirty="0" smtClean="0">
              <a:latin typeface="AENOR Fontana ND Semibold" pitchFamily="34" charset="0"/>
            </a:rPr>
            <a:t>Требования </a:t>
          </a:r>
          <a:r>
            <a:rPr lang="ru-RU" sz="1300" kern="1200" noProof="0" dirty="0" smtClean="0">
              <a:latin typeface="AENOR Fontana ND Semibold" pitchFamily="34" charset="0"/>
            </a:rPr>
            <a:t>СМСО в отношении заинтересованных сторон</a:t>
          </a:r>
          <a:endParaRPr lang="en-GB" sz="1300" kern="1200" noProof="0" dirty="0">
            <a:latin typeface="AENOR Fontana ND Semibold" pitchFamily="34" charset="0"/>
          </a:endParaRPr>
        </a:p>
      </dsp:txBody>
      <dsp:txXfrm>
        <a:off x="1793750" y="2628846"/>
        <a:ext cx="2508498" cy="545894"/>
      </dsp:txXfrm>
    </dsp:sp>
    <dsp:sp modelId="{2008C0AA-7851-4281-801A-FD20ED6DA0B7}">
      <dsp:nvSpPr>
        <dsp:cNvPr id="0" name=""/>
        <dsp:cNvSpPr/>
      </dsp:nvSpPr>
      <dsp:spPr>
        <a:xfrm rot="5400000">
          <a:off x="2962000" y="3175923"/>
          <a:ext cx="171999" cy="26093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900" kern="1200">
            <a:latin typeface="AENOR Fontana ND Semibold" pitchFamily="34" charset="0"/>
          </a:endParaRPr>
        </a:p>
      </dsp:txBody>
      <dsp:txXfrm rot="-5400000">
        <a:off x="2969719" y="3220392"/>
        <a:ext cx="156562" cy="120399"/>
      </dsp:txXfrm>
    </dsp:sp>
    <dsp:sp modelId="{43A27FC9-8C37-4CEC-BBC6-D7FEC0D6ACA5}">
      <dsp:nvSpPr>
        <dsp:cNvPr id="0" name=""/>
        <dsp:cNvSpPr/>
      </dsp:nvSpPr>
      <dsp:spPr>
        <a:xfrm>
          <a:off x="1776766" y="3421058"/>
          <a:ext cx="2542466" cy="57986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Измерение</a:t>
          </a:r>
          <a:r>
            <a:rPr lang="ru-RU" sz="1600" kern="1200" noProof="0" dirty="0" smtClean="0">
              <a:latin typeface="AENOR Fontana ND Semibold" pitchFamily="34" charset="0"/>
            </a:rPr>
            <a:t>, анализ, улучшение</a:t>
          </a:r>
          <a:endParaRPr lang="en-GB" sz="1600" kern="1200" dirty="0">
            <a:latin typeface="AENOR Fontana ND Semibold" pitchFamily="34" charset="0"/>
          </a:endParaRPr>
        </a:p>
      </dsp:txBody>
      <dsp:txXfrm>
        <a:off x="1793750" y="3438042"/>
        <a:ext cx="2508498" cy="5458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5869C-3776-4A0A-BCCC-364CB9705ED9}">
      <dsp:nvSpPr>
        <dsp:cNvPr id="0" name=""/>
        <dsp:cNvSpPr/>
      </dsp:nvSpPr>
      <dsp:spPr>
        <a:xfrm>
          <a:off x="2010787" y="992"/>
          <a:ext cx="2747177" cy="580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СМК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2027787" y="17992"/>
        <a:ext cx="2713177" cy="546429"/>
      </dsp:txXfrm>
    </dsp:sp>
    <dsp:sp modelId="{9FA0951C-3A6A-4DB3-888A-8D63C0F7C625}">
      <dsp:nvSpPr>
        <dsp:cNvPr id="0" name=""/>
        <dsp:cNvSpPr/>
      </dsp:nvSpPr>
      <dsp:spPr>
        <a:xfrm rot="5400000">
          <a:off x="3275545" y="595932"/>
          <a:ext cx="217661" cy="2611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>
            <a:latin typeface="AENOR Fontana ND Semibold" pitchFamily="34" charset="0"/>
          </a:endParaRPr>
        </a:p>
      </dsp:txBody>
      <dsp:txXfrm rot="-5400000">
        <a:off x="3306018" y="617698"/>
        <a:ext cx="156715" cy="152363"/>
      </dsp:txXfrm>
    </dsp:sp>
    <dsp:sp modelId="{653E7B4F-0B5F-4EFE-8BB6-FE380217BB61}">
      <dsp:nvSpPr>
        <dsp:cNvPr id="0" name=""/>
        <dsp:cNvSpPr/>
      </dsp:nvSpPr>
      <dsp:spPr>
        <a:xfrm>
          <a:off x="2010787" y="871636"/>
          <a:ext cx="2747177" cy="580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Ответственность </a:t>
          </a:r>
          <a:r>
            <a:rPr lang="ru-RU" sz="1600" kern="1200" noProof="0" dirty="0" smtClean="0">
              <a:latin typeface="AENOR Fontana ND Semibold" pitchFamily="34" charset="0"/>
            </a:rPr>
            <a:t>руководства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2027787" y="888636"/>
        <a:ext cx="2713177" cy="546429"/>
      </dsp:txXfrm>
    </dsp:sp>
    <dsp:sp modelId="{2451C0C2-93AE-4365-ABB4-27F924F65C26}">
      <dsp:nvSpPr>
        <dsp:cNvPr id="0" name=""/>
        <dsp:cNvSpPr/>
      </dsp:nvSpPr>
      <dsp:spPr>
        <a:xfrm rot="5400000">
          <a:off x="3275545" y="1466577"/>
          <a:ext cx="217661" cy="2611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100" kern="1200">
            <a:latin typeface="AENOR Fontana ND Semibold" pitchFamily="34" charset="0"/>
          </a:endParaRPr>
        </a:p>
      </dsp:txBody>
      <dsp:txXfrm rot="-5400000">
        <a:off x="3306018" y="1488343"/>
        <a:ext cx="156715" cy="152363"/>
      </dsp:txXfrm>
    </dsp:sp>
    <dsp:sp modelId="{FD2FECC7-E613-40A0-8A0B-26633F184B7F}">
      <dsp:nvSpPr>
        <dsp:cNvPr id="0" name=""/>
        <dsp:cNvSpPr/>
      </dsp:nvSpPr>
      <dsp:spPr>
        <a:xfrm>
          <a:off x="2010787" y="1742281"/>
          <a:ext cx="2747177" cy="580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Управление </a:t>
          </a:r>
          <a:r>
            <a:rPr lang="ru-RU" sz="1600" kern="1200" noProof="0" dirty="0" smtClean="0">
              <a:latin typeface="AENOR Fontana ND Semibold" pitchFamily="34" charset="0"/>
            </a:rPr>
            <a:t>ресурсами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2027787" y="1759281"/>
        <a:ext cx="2713177" cy="546429"/>
      </dsp:txXfrm>
    </dsp:sp>
    <dsp:sp modelId="{9E29FC08-EB5D-4195-9914-45253B3810DC}">
      <dsp:nvSpPr>
        <dsp:cNvPr id="0" name=""/>
        <dsp:cNvSpPr/>
      </dsp:nvSpPr>
      <dsp:spPr>
        <a:xfrm rot="5526110">
          <a:off x="3247576" y="2352362"/>
          <a:ext cx="240533" cy="2611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kern="1200">
            <a:latin typeface="AENOR Fontana ND Semibold" pitchFamily="34" charset="0"/>
          </a:endParaRPr>
        </a:p>
      </dsp:txBody>
      <dsp:txXfrm rot="-5400000">
        <a:off x="3290808" y="2362716"/>
        <a:ext cx="156715" cy="168373"/>
      </dsp:txXfrm>
    </dsp:sp>
    <dsp:sp modelId="{0CE09063-FA38-4583-965F-E7A3DB7E63F3}">
      <dsp:nvSpPr>
        <dsp:cNvPr id="0" name=""/>
        <dsp:cNvSpPr/>
      </dsp:nvSpPr>
      <dsp:spPr>
        <a:xfrm>
          <a:off x="1977723" y="2643206"/>
          <a:ext cx="2747177" cy="580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baseline="0" noProof="0" dirty="0" smtClean="0">
              <a:latin typeface="AENOR Fontana ND Semibold" pitchFamily="34" charset="0"/>
            </a:rPr>
            <a:t>Производство </a:t>
          </a:r>
          <a:r>
            <a:rPr lang="ru-RU" sz="1400" kern="1200" baseline="0" noProof="0" dirty="0" smtClean="0">
              <a:latin typeface="AENOR Fontana ND Semibold" pitchFamily="34" charset="0"/>
            </a:rPr>
            <a:t>продукции, оказание услуг</a:t>
          </a:r>
          <a:endParaRPr lang="en-GB" sz="1400" kern="1200" baseline="0" noProof="0" dirty="0">
            <a:latin typeface="AENOR Fontana ND Semibold" pitchFamily="34" charset="0"/>
          </a:endParaRPr>
        </a:p>
      </dsp:txBody>
      <dsp:txXfrm>
        <a:off x="1994723" y="2660206"/>
        <a:ext cx="2713177" cy="546429"/>
      </dsp:txXfrm>
    </dsp:sp>
    <dsp:sp modelId="{2008C0AA-7851-4281-801A-FD20ED6DA0B7}">
      <dsp:nvSpPr>
        <dsp:cNvPr id="0" name=""/>
        <dsp:cNvSpPr/>
      </dsp:nvSpPr>
      <dsp:spPr>
        <a:xfrm rot="5264811">
          <a:off x="3270293" y="3223006"/>
          <a:ext cx="195101" cy="26119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000" kern="1200">
            <a:latin typeface="AENOR Fontana ND Semibold" pitchFamily="34" charset="0"/>
          </a:endParaRPr>
        </a:p>
      </dsp:txBody>
      <dsp:txXfrm rot="-5400000">
        <a:off x="3288335" y="3256075"/>
        <a:ext cx="156715" cy="136571"/>
      </dsp:txXfrm>
    </dsp:sp>
    <dsp:sp modelId="{43A27FC9-8C37-4CEC-BBC6-D7FEC0D6ACA5}">
      <dsp:nvSpPr>
        <dsp:cNvPr id="0" name=""/>
        <dsp:cNvSpPr/>
      </dsp:nvSpPr>
      <dsp:spPr>
        <a:xfrm>
          <a:off x="2010787" y="3483570"/>
          <a:ext cx="2747177" cy="58042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noProof="0" dirty="0" smtClean="0">
              <a:latin typeface="AENOR Fontana ND Semibold" pitchFamily="34" charset="0"/>
            </a:rPr>
            <a:t>Измерение</a:t>
          </a:r>
          <a:r>
            <a:rPr lang="ru-RU" sz="1600" kern="1200" noProof="0" dirty="0" smtClean="0">
              <a:latin typeface="AENOR Fontana ND Semibold" pitchFamily="34" charset="0"/>
            </a:rPr>
            <a:t>, анализ, улучшение</a:t>
          </a:r>
          <a:endParaRPr lang="en-GB" sz="1600" kern="1200" noProof="0" dirty="0">
            <a:latin typeface="AENOR Fontana ND Semibold" pitchFamily="34" charset="0"/>
          </a:endParaRPr>
        </a:p>
      </dsp:txBody>
      <dsp:txXfrm>
        <a:off x="2027787" y="3500570"/>
        <a:ext cx="2713177" cy="5464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300F33-159E-41EE-A1F7-E5E7700345E0}">
      <dsp:nvSpPr>
        <dsp:cNvPr id="0" name=""/>
        <dsp:cNvSpPr/>
      </dsp:nvSpPr>
      <dsp:spPr>
        <a:xfrm>
          <a:off x="1481974" y="-48932"/>
          <a:ext cx="4620728" cy="4620728"/>
        </a:xfrm>
        <a:prstGeom prst="circularArrow">
          <a:avLst>
            <a:gd name="adj1" fmla="val 5544"/>
            <a:gd name="adj2" fmla="val 330680"/>
            <a:gd name="adj3" fmla="val 14759707"/>
            <a:gd name="adj4" fmla="val 16811820"/>
            <a:gd name="adj5" fmla="val 575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556E2B49-8152-4478-BAE3-E46544E01F5B}">
      <dsp:nvSpPr>
        <dsp:cNvPr id="0" name=""/>
        <dsp:cNvSpPr/>
      </dsp:nvSpPr>
      <dsp:spPr>
        <a:xfrm>
          <a:off x="3198859" y="3232"/>
          <a:ext cx="1186957" cy="59347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Владельцы, акционеры, инвесторы</a:t>
          </a:r>
          <a:endParaRPr lang="ru-RU" sz="900" b="1" kern="1200" dirty="0"/>
        </a:p>
      </dsp:txBody>
      <dsp:txXfrm>
        <a:off x="3227830" y="32203"/>
        <a:ext cx="1129015" cy="535536"/>
      </dsp:txXfrm>
    </dsp:sp>
    <dsp:sp modelId="{04E888B0-4C76-4F2F-9136-336B321B63FF}">
      <dsp:nvSpPr>
        <dsp:cNvPr id="0" name=""/>
        <dsp:cNvSpPr/>
      </dsp:nvSpPr>
      <dsp:spPr>
        <a:xfrm>
          <a:off x="4465446" y="464232"/>
          <a:ext cx="1186957" cy="5934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Сотрудники</a:t>
          </a:r>
          <a:endParaRPr lang="ru-RU" sz="900" b="1" kern="1200" dirty="0"/>
        </a:p>
      </dsp:txBody>
      <dsp:txXfrm>
        <a:off x="4494417" y="493203"/>
        <a:ext cx="1129015" cy="535536"/>
      </dsp:txXfrm>
    </dsp:sp>
    <dsp:sp modelId="{3DC454B9-81C1-4804-8BBB-A39137A9730E}">
      <dsp:nvSpPr>
        <dsp:cNvPr id="0" name=""/>
        <dsp:cNvSpPr/>
      </dsp:nvSpPr>
      <dsp:spPr>
        <a:xfrm>
          <a:off x="5139383" y="1631525"/>
          <a:ext cx="1186957" cy="59347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Клиенты, пользователи, потребители</a:t>
          </a:r>
          <a:endParaRPr lang="ru-RU" sz="900" b="1" kern="1200" dirty="0"/>
        </a:p>
      </dsp:txBody>
      <dsp:txXfrm>
        <a:off x="5168354" y="1660496"/>
        <a:ext cx="1129015" cy="535536"/>
      </dsp:txXfrm>
    </dsp:sp>
    <dsp:sp modelId="{AA49419B-894A-4735-9335-AF47E14F59CC}">
      <dsp:nvSpPr>
        <dsp:cNvPr id="0" name=""/>
        <dsp:cNvSpPr/>
      </dsp:nvSpPr>
      <dsp:spPr>
        <a:xfrm>
          <a:off x="4905328" y="2958922"/>
          <a:ext cx="1186957" cy="59347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Поставщики, Партнёры</a:t>
          </a:r>
          <a:endParaRPr lang="ru-RU" sz="900" b="1" kern="1200" dirty="0"/>
        </a:p>
      </dsp:txBody>
      <dsp:txXfrm>
        <a:off x="4934299" y="2987893"/>
        <a:ext cx="1129015" cy="535536"/>
      </dsp:txXfrm>
    </dsp:sp>
    <dsp:sp modelId="{06B29175-4003-4F6B-AEFB-320BA7ACF263}">
      <dsp:nvSpPr>
        <dsp:cNvPr id="0" name=""/>
        <dsp:cNvSpPr/>
      </dsp:nvSpPr>
      <dsp:spPr>
        <a:xfrm>
          <a:off x="3872796" y="3825318"/>
          <a:ext cx="1186957" cy="593478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Союзы</a:t>
          </a:r>
          <a:endParaRPr lang="ru-RU" sz="900" b="1" kern="1200" dirty="0"/>
        </a:p>
      </dsp:txBody>
      <dsp:txXfrm>
        <a:off x="3901767" y="3854289"/>
        <a:ext cx="1129015" cy="535536"/>
      </dsp:txXfrm>
    </dsp:sp>
    <dsp:sp modelId="{B3AEC914-1ABA-4A7D-8034-D3546BBB0CEA}">
      <dsp:nvSpPr>
        <dsp:cNvPr id="0" name=""/>
        <dsp:cNvSpPr/>
      </dsp:nvSpPr>
      <dsp:spPr>
        <a:xfrm>
          <a:off x="2524922" y="3825318"/>
          <a:ext cx="1186957" cy="59347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Конкуренты</a:t>
          </a:r>
          <a:endParaRPr lang="ru-RU" sz="900" b="1" kern="1200" dirty="0"/>
        </a:p>
      </dsp:txBody>
      <dsp:txXfrm>
        <a:off x="2553893" y="3854289"/>
        <a:ext cx="1129015" cy="535536"/>
      </dsp:txXfrm>
    </dsp:sp>
    <dsp:sp modelId="{5156B261-FDD1-405C-B529-58B466A693ED}">
      <dsp:nvSpPr>
        <dsp:cNvPr id="0" name=""/>
        <dsp:cNvSpPr/>
      </dsp:nvSpPr>
      <dsp:spPr>
        <a:xfrm>
          <a:off x="1492391" y="2958922"/>
          <a:ext cx="1186957" cy="593478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Правительство</a:t>
          </a:r>
          <a:endParaRPr lang="ru-RU" sz="900" b="1" kern="1200" dirty="0"/>
        </a:p>
      </dsp:txBody>
      <dsp:txXfrm>
        <a:off x="1521362" y="2987893"/>
        <a:ext cx="1129015" cy="535536"/>
      </dsp:txXfrm>
    </dsp:sp>
    <dsp:sp modelId="{099D5603-D4CB-415B-9926-5B75D562D7B6}">
      <dsp:nvSpPr>
        <dsp:cNvPr id="0" name=""/>
        <dsp:cNvSpPr/>
      </dsp:nvSpPr>
      <dsp:spPr>
        <a:xfrm>
          <a:off x="1258335" y="1631525"/>
          <a:ext cx="1186957" cy="59347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Население и общественность</a:t>
          </a:r>
          <a:endParaRPr lang="ru-RU" sz="900" b="1" kern="1200" dirty="0"/>
        </a:p>
      </dsp:txBody>
      <dsp:txXfrm>
        <a:off x="1287306" y="1660496"/>
        <a:ext cx="1129015" cy="535536"/>
      </dsp:txXfrm>
    </dsp:sp>
    <dsp:sp modelId="{E10809FC-F8CF-4ED2-9ABD-49D4E12EBDDF}">
      <dsp:nvSpPr>
        <dsp:cNvPr id="0" name=""/>
        <dsp:cNvSpPr/>
      </dsp:nvSpPr>
      <dsp:spPr>
        <a:xfrm>
          <a:off x="1932272" y="464232"/>
          <a:ext cx="1186957" cy="59347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/>
            <a:t>Окружающая среда</a:t>
          </a:r>
          <a:endParaRPr lang="ru-RU" sz="900" b="1" kern="1200" dirty="0"/>
        </a:p>
      </dsp:txBody>
      <dsp:txXfrm>
        <a:off x="1961243" y="493203"/>
        <a:ext cx="1129015" cy="5355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9CA22-B92E-427B-83F0-1D3AB79E1986}">
      <dsp:nvSpPr>
        <dsp:cNvPr id="0" name=""/>
        <dsp:cNvSpPr/>
      </dsp:nvSpPr>
      <dsp:spPr>
        <a:xfrm rot="16200000">
          <a:off x="302475" y="-301451"/>
          <a:ext cx="2057399" cy="2660302"/>
        </a:xfrm>
        <a:prstGeom prst="flowChartManualOperation">
          <a:avLst/>
        </a:prstGeom>
        <a:solidFill>
          <a:srgbClr val="FFFF99"/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Подотчетность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быть подотчетной за её воздействие на общество, экономику и окружающую среду</a:t>
          </a:r>
          <a:endParaRPr lang="ru-RU" sz="1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024" y="411480"/>
        <a:ext cx="2660302" cy="1234439"/>
      </dsp:txXfrm>
    </dsp:sp>
    <dsp:sp modelId="{5396327E-B4B3-4837-8240-7C8C150EBD36}">
      <dsp:nvSpPr>
        <dsp:cNvPr id="0" name=""/>
        <dsp:cNvSpPr/>
      </dsp:nvSpPr>
      <dsp:spPr>
        <a:xfrm rot="16200000">
          <a:off x="3162300" y="-301451"/>
          <a:ext cx="2057399" cy="2660302"/>
        </a:xfrm>
        <a:prstGeom prst="flowChartManualOperation">
          <a:avLst/>
        </a:prstGeom>
        <a:solidFill>
          <a:schemeClr val="accent6">
            <a:lumMod val="40000"/>
            <a:lumOff val="6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Прозрачность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rPr>
            <a:t>организации следует быть прозрачной в её решениях и деятельности, которые оказывают воздействие на общество и окружающую среду</a:t>
          </a:r>
        </a:p>
      </dsp:txBody>
      <dsp:txXfrm rot="5400000">
        <a:off x="2860849" y="411480"/>
        <a:ext cx="2660302" cy="1234439"/>
      </dsp:txXfrm>
    </dsp:sp>
    <dsp:sp modelId="{483C4374-AB3A-492F-9CB2-57A4DCA7DE37}">
      <dsp:nvSpPr>
        <dsp:cNvPr id="0" name=""/>
        <dsp:cNvSpPr/>
      </dsp:nvSpPr>
      <dsp:spPr>
        <a:xfrm rot="16200000">
          <a:off x="6022125" y="-301451"/>
          <a:ext cx="2057399" cy="2660302"/>
        </a:xfrm>
        <a:prstGeom prst="flowChartManualOperation">
          <a:avLst/>
        </a:prstGeom>
        <a:solidFill>
          <a:srgbClr val="92D050"/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Этическое поведение </a:t>
          </a:r>
          <a:r>
            <a:rPr lang="ru-RU" sz="1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вести себя этично</a:t>
          </a:r>
          <a:endParaRPr lang="ru-RU" sz="18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5720674" y="411480"/>
        <a:ext cx="2660302" cy="12344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9CA22-B92E-427B-83F0-1D3AB79E1986}">
      <dsp:nvSpPr>
        <dsp:cNvPr id="0" name=""/>
        <dsp:cNvSpPr/>
      </dsp:nvSpPr>
      <dsp:spPr>
        <a:xfrm rot="16200000">
          <a:off x="302474" y="-301451"/>
          <a:ext cx="2057400" cy="2660302"/>
        </a:xfrm>
        <a:prstGeom prst="flowChartManualOperation">
          <a:avLst/>
        </a:prstGeom>
        <a:solidFill>
          <a:srgbClr val="CC99FF"/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Уважение интересов заинтересованных сторон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уважать, учитывать и реагировать на интересы её заинтересованных сторон</a:t>
          </a:r>
          <a:endParaRPr lang="ru-RU" sz="20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023" y="411480"/>
        <a:ext cx="2660302" cy="1234440"/>
      </dsp:txXfrm>
    </dsp:sp>
    <dsp:sp modelId="{5396327E-B4B3-4837-8240-7C8C150EBD36}">
      <dsp:nvSpPr>
        <dsp:cNvPr id="0" name=""/>
        <dsp:cNvSpPr/>
      </dsp:nvSpPr>
      <dsp:spPr>
        <a:xfrm rot="16200000">
          <a:off x="3162300" y="-301451"/>
          <a:ext cx="2057400" cy="2660302"/>
        </a:xfrm>
        <a:prstGeom prst="flowChartManualOperation">
          <a:avLst/>
        </a:prstGeom>
        <a:solidFill>
          <a:srgbClr val="99FFCC"/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Соблюдение верховенства закона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принять то, что соблюдение верховенства закона обязательно</a:t>
          </a:r>
          <a:r>
            <a:rPr lang="ru-RU" sz="14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0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2860849" y="411480"/>
        <a:ext cx="2660302" cy="1234440"/>
      </dsp:txXfrm>
    </dsp:sp>
    <dsp:sp modelId="{483C4374-AB3A-492F-9CB2-57A4DCA7DE37}">
      <dsp:nvSpPr>
        <dsp:cNvPr id="0" name=""/>
        <dsp:cNvSpPr/>
      </dsp:nvSpPr>
      <dsp:spPr>
        <a:xfrm rot="16200000">
          <a:off x="6022125" y="-301451"/>
          <a:ext cx="2057400" cy="2660302"/>
        </a:xfrm>
        <a:prstGeom prst="flowChartManualOperation">
          <a:avLst/>
        </a:prstGeom>
        <a:solidFill>
          <a:srgbClr val="FF99FF"/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threePt" dir="t"/>
        </a:scene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Соблюдение международных норм поведения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организации следует соблюдать международные нормы поведения, следуя при этом принципу соблюдения верховенства закона</a:t>
          </a:r>
          <a:endParaRPr lang="ru-RU" sz="2000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5720674" y="411480"/>
        <a:ext cx="2660302" cy="12344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C13AB6-6BFF-4A22-A620-571741854265}">
      <dsp:nvSpPr>
        <dsp:cNvPr id="0" name=""/>
        <dsp:cNvSpPr/>
      </dsp:nvSpPr>
      <dsp:spPr>
        <a:xfrm>
          <a:off x="763959" y="2144"/>
          <a:ext cx="1705267" cy="1023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ahoma" pitchFamily="34" charset="0"/>
              <a:cs typeface="Tahoma" pitchFamily="34" charset="0"/>
            </a:rPr>
            <a:t>Материальная помощь</a:t>
          </a:r>
          <a:endParaRPr lang="ru-RU" sz="1100" kern="1200" dirty="0"/>
        </a:p>
      </dsp:txBody>
      <dsp:txXfrm>
        <a:off x="763959" y="2144"/>
        <a:ext cx="1705267" cy="1023160"/>
      </dsp:txXfrm>
    </dsp:sp>
    <dsp:sp modelId="{78EEAC36-C793-4D5F-98AF-DDCDA49F8020}">
      <dsp:nvSpPr>
        <dsp:cNvPr id="0" name=""/>
        <dsp:cNvSpPr/>
      </dsp:nvSpPr>
      <dsp:spPr>
        <a:xfrm>
          <a:off x="2639754" y="2144"/>
          <a:ext cx="1705267" cy="1023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Срочное социальное обслуживание</a:t>
          </a:r>
          <a:endParaRPr lang="ru-RU" sz="1100" kern="1200" dirty="0"/>
        </a:p>
      </dsp:txBody>
      <dsp:txXfrm>
        <a:off x="2639754" y="2144"/>
        <a:ext cx="1705267" cy="1023160"/>
      </dsp:txXfrm>
    </dsp:sp>
    <dsp:sp modelId="{3F297AEC-D629-4C29-BC24-1851D88CFD98}">
      <dsp:nvSpPr>
        <dsp:cNvPr id="0" name=""/>
        <dsp:cNvSpPr/>
      </dsp:nvSpPr>
      <dsp:spPr>
        <a:xfrm>
          <a:off x="4515548" y="2144"/>
          <a:ext cx="1705267" cy="10231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Социальное обслуживание на дому</a:t>
          </a:r>
          <a:endParaRPr lang="ru-RU" sz="1100" kern="1200" dirty="0"/>
        </a:p>
      </dsp:txBody>
      <dsp:txXfrm>
        <a:off x="4515548" y="2144"/>
        <a:ext cx="1705267" cy="1023160"/>
      </dsp:txXfrm>
    </dsp:sp>
    <dsp:sp modelId="{CE2F9A35-34E6-4A9A-9DC9-90DA4573F7FC}">
      <dsp:nvSpPr>
        <dsp:cNvPr id="0" name=""/>
        <dsp:cNvSpPr/>
      </dsp:nvSpPr>
      <dsp:spPr>
        <a:xfrm>
          <a:off x="763959" y="1195832"/>
          <a:ext cx="1705267" cy="10231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Консультативная помощь</a:t>
          </a:r>
          <a:endParaRPr lang="ru-RU" sz="1100" kern="1200" dirty="0"/>
        </a:p>
      </dsp:txBody>
      <dsp:txXfrm>
        <a:off x="763959" y="1195832"/>
        <a:ext cx="1705267" cy="1023160"/>
      </dsp:txXfrm>
    </dsp:sp>
    <dsp:sp modelId="{7BABAE6C-52FC-4EA6-AE53-4BCBC6ED29E9}">
      <dsp:nvSpPr>
        <dsp:cNvPr id="0" name=""/>
        <dsp:cNvSpPr/>
      </dsp:nvSpPr>
      <dsp:spPr>
        <a:xfrm>
          <a:off x="2639754" y="1195832"/>
          <a:ext cx="1705267" cy="10231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Предоставление временного приюта</a:t>
          </a:r>
          <a:endParaRPr lang="ru-RU" sz="1100" kern="1200" dirty="0"/>
        </a:p>
      </dsp:txBody>
      <dsp:txXfrm>
        <a:off x="2639754" y="1195832"/>
        <a:ext cx="1705267" cy="1023160"/>
      </dsp:txXfrm>
    </dsp:sp>
    <dsp:sp modelId="{7B452A11-5E66-4455-B05E-51E26D82CFDF}">
      <dsp:nvSpPr>
        <dsp:cNvPr id="0" name=""/>
        <dsp:cNvSpPr/>
      </dsp:nvSpPr>
      <dsp:spPr>
        <a:xfrm>
          <a:off x="4515548" y="1195832"/>
          <a:ext cx="1705267" cy="102316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Социальное обслуживание в дневное время</a:t>
          </a:r>
          <a:endParaRPr lang="ru-RU" sz="1100" kern="1200" dirty="0"/>
        </a:p>
      </dsp:txBody>
      <dsp:txXfrm>
        <a:off x="4515548" y="1195832"/>
        <a:ext cx="1705267" cy="1023160"/>
      </dsp:txXfrm>
    </dsp:sp>
    <dsp:sp modelId="{85DA91D8-7B68-478A-B961-65D203638261}">
      <dsp:nvSpPr>
        <dsp:cNvPr id="0" name=""/>
        <dsp:cNvSpPr/>
      </dsp:nvSpPr>
      <dsp:spPr>
        <a:xfrm>
          <a:off x="763959" y="2389519"/>
          <a:ext cx="1705267" cy="102316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Комплексная реабилитация инвалидов в отделениях социальной реабилитации</a:t>
          </a:r>
          <a:endParaRPr lang="ru-RU" sz="1100" kern="1200" dirty="0"/>
        </a:p>
      </dsp:txBody>
      <dsp:txXfrm>
        <a:off x="763959" y="2389519"/>
        <a:ext cx="1705267" cy="1023160"/>
      </dsp:txXfrm>
    </dsp:sp>
    <dsp:sp modelId="{76DF5C27-51A6-46FC-AA5B-898FB526F8B0}">
      <dsp:nvSpPr>
        <dsp:cNvPr id="0" name=""/>
        <dsp:cNvSpPr/>
      </dsp:nvSpPr>
      <dsp:spPr>
        <a:xfrm>
          <a:off x="2639754" y="2389519"/>
          <a:ext cx="1705267" cy="102316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Услуги  социального  такси</a:t>
          </a:r>
          <a:endParaRPr lang="ru-RU" sz="1100" kern="1200" dirty="0"/>
        </a:p>
      </dsp:txBody>
      <dsp:txXfrm>
        <a:off x="2639754" y="2389519"/>
        <a:ext cx="1705267" cy="1023160"/>
      </dsp:txXfrm>
    </dsp:sp>
    <dsp:sp modelId="{8F5C5E43-1470-4B74-B532-B35DE561A847}">
      <dsp:nvSpPr>
        <dsp:cNvPr id="0" name=""/>
        <dsp:cNvSpPr/>
      </dsp:nvSpPr>
      <dsp:spPr>
        <a:xfrm>
          <a:off x="4515548" y="2389519"/>
          <a:ext cx="1705267" cy="102316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smtClean="0">
              <a:latin typeface="Tahoma" pitchFamily="34" charset="0"/>
              <a:cs typeface="Tahoma" pitchFamily="34" charset="0"/>
            </a:rPr>
            <a:t>Предоставление во временное пользование технических средств реабилитации</a:t>
          </a:r>
          <a:endParaRPr lang="ru-RU" sz="1100" kern="1200" dirty="0"/>
        </a:p>
      </dsp:txBody>
      <dsp:txXfrm>
        <a:off x="4515548" y="2389519"/>
        <a:ext cx="1705267" cy="1023160"/>
      </dsp:txXfrm>
    </dsp:sp>
    <dsp:sp modelId="{7A67FF92-1788-452B-BC7B-47F9A2F2F2F4}">
      <dsp:nvSpPr>
        <dsp:cNvPr id="0" name=""/>
        <dsp:cNvSpPr/>
      </dsp:nvSpPr>
      <dsp:spPr>
        <a:xfrm>
          <a:off x="2639754" y="3583206"/>
          <a:ext cx="1705267" cy="102316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Tahoma" pitchFamily="34" charset="0"/>
              <a:cs typeface="Tahoma" pitchFamily="34" charset="0"/>
            </a:rPr>
            <a:t>Стационарное социальное обслуживание</a:t>
          </a:r>
          <a:endParaRPr lang="ru-RU" sz="1100" kern="1200" dirty="0"/>
        </a:p>
      </dsp:txBody>
      <dsp:txXfrm>
        <a:off x="2639754" y="3583206"/>
        <a:ext cx="1705267" cy="1023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5FF7E-CEEC-4025-9237-2C6E93C18BA8}" type="datetimeFigureOut">
              <a:rPr lang="ru-RU" smtClean="0"/>
              <a:t>25.04.2016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4CF526-E78E-4696-9DE6-43564547B3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245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268DDB-5274-4E27-8A83-66912DC3C827}" type="datetimeFigureOut">
              <a:rPr lang="ru-RU" smtClean="0"/>
              <a:t>25.04.2016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33F56B-79A7-4CB5-8992-54F590E5A8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223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E51D891-C10B-491D-8924-4894288B398F}" type="slidenum">
              <a:rPr lang="ru-RU"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951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 txBox="1">
            <a:spLocks noGrp="1" noChangeArrowheads="1"/>
          </p:cNvSpPr>
          <p:nvPr/>
        </p:nvSpPr>
        <p:spPr bwMode="auto">
          <a:xfrm>
            <a:off x="1" y="1"/>
            <a:ext cx="2970213" cy="49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r>
              <a:rPr lang="ru-RU" altLang="ru-RU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</a:rPr>
              <a:t>НП "Уральское Качество"</a:t>
            </a:r>
          </a:p>
        </p:txBody>
      </p:sp>
      <p:sp>
        <p:nvSpPr>
          <p:cNvPr id="44035" name="Rectangle 7"/>
          <p:cNvSpPr txBox="1">
            <a:spLocks noGrp="1" noChangeArrowheads="1"/>
          </p:cNvSpPr>
          <p:nvPr/>
        </p:nvSpPr>
        <p:spPr bwMode="auto">
          <a:xfrm>
            <a:off x="3884613" y="9448185"/>
            <a:ext cx="2970212" cy="49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  <a:buSzPct val="45000"/>
              <a:buFont typeface="Wingdings" pitchFamily="2" charset="2"/>
              <a:buNone/>
            </a:pPr>
            <a:fld id="{34BC56A7-8F9F-437A-BB92-65E99C6E3E44}" type="slidenum">
              <a:rPr lang="ru-RU" altLang="ru-RU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  <a:buSzPct val="45000"/>
                <a:buFont typeface="Wingdings" pitchFamily="2" charset="2"/>
                <a:buNone/>
              </a:pPr>
              <a:t>15</a:t>
            </a:fld>
            <a:endParaRPr lang="ru-RU" altLang="ru-RU">
              <a:solidFill>
                <a:srgbClr val="000000"/>
              </a:solidFill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44036" name="Text Box 1"/>
          <p:cNvSpPr txBox="1">
            <a:spLocks noChangeArrowheads="1"/>
          </p:cNvSpPr>
          <p:nvPr/>
        </p:nvSpPr>
        <p:spPr bwMode="auto">
          <a:xfrm>
            <a:off x="0" y="0"/>
            <a:ext cx="2971800" cy="49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</a:pPr>
            <a:r>
              <a:rPr lang="ru-RU" altLang="ru-RU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t>НП "Уральское Качество"</a:t>
            </a:r>
          </a:p>
        </p:txBody>
      </p:sp>
      <p:sp>
        <p:nvSpPr>
          <p:cNvPr id="44037" name="Text Box 2"/>
          <p:cNvSpPr txBox="1">
            <a:spLocks noChangeArrowheads="1"/>
          </p:cNvSpPr>
          <p:nvPr/>
        </p:nvSpPr>
        <p:spPr bwMode="auto">
          <a:xfrm>
            <a:off x="3884613" y="9448185"/>
            <a:ext cx="2971800" cy="49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</a:pPr>
            <a:fld id="{ADE64A26-CC70-4B83-9407-D5C8E0278E18}" type="slidenum">
              <a:rPr lang="ru-RU" altLang="ru-RU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</a:pPr>
              <a:t>15</a:t>
            </a:fld>
            <a:endParaRPr lang="ru-RU" altLang="ru-RU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  <p:sp>
        <p:nvSpPr>
          <p:cNvPr id="44038" name="Text Box 3"/>
          <p:cNvSpPr txBox="1">
            <a:spLocks noChangeArrowheads="1"/>
          </p:cNvSpPr>
          <p:nvPr/>
        </p:nvSpPr>
        <p:spPr bwMode="auto">
          <a:xfrm>
            <a:off x="3884613" y="9448185"/>
            <a:ext cx="2965450" cy="490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</a:pPr>
            <a:fld id="{3D9BFAB2-DB07-415E-B0A1-E150113EC8C4}" type="slidenum">
              <a:rPr lang="ru-RU" altLang="ru-RU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</a:pPr>
              <a:t>15</a:t>
            </a:fld>
            <a:endParaRPr lang="ru-RU" altLang="ru-RU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  <p:sp>
        <p:nvSpPr>
          <p:cNvPr id="44039" name="Text Box 4"/>
          <p:cNvSpPr txBox="1">
            <a:spLocks noChangeArrowheads="1"/>
          </p:cNvSpPr>
          <p:nvPr/>
        </p:nvSpPr>
        <p:spPr bwMode="auto">
          <a:xfrm>
            <a:off x="3884614" y="9448186"/>
            <a:ext cx="2967037" cy="4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</a:pPr>
            <a:fld id="{CF2A8AD5-932F-47EB-9177-4F38431437C9}" type="slidenum">
              <a:rPr lang="ru-RU" altLang="ru-RU">
                <a:solidFill>
                  <a:srgbClr val="000000"/>
                </a:solidFill>
                <a:latin typeface="Arial" charset="0"/>
                <a:ea typeface="Arial Unicode MS" pitchFamily="34" charset="-128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</a:pPr>
              <a:t>15</a:t>
            </a:fld>
            <a:endParaRPr lang="ru-RU" altLang="ru-RU">
              <a:solidFill>
                <a:srgbClr val="000000"/>
              </a:solidFill>
              <a:latin typeface="Arial" charset="0"/>
              <a:ea typeface="Arial Unicode MS" pitchFamily="34" charset="-128"/>
            </a:endParaRPr>
          </a:p>
        </p:txBody>
      </p:sp>
      <p:sp>
        <p:nvSpPr>
          <p:cNvPr id="44040" name="Text Box 5"/>
          <p:cNvSpPr txBox="1">
            <a:spLocks noChangeArrowheads="1"/>
          </p:cNvSpPr>
          <p:nvPr/>
        </p:nvSpPr>
        <p:spPr bwMode="auto">
          <a:xfrm>
            <a:off x="919164" y="746046"/>
            <a:ext cx="5019675" cy="373022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defTabSz="4492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492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492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492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49263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000000"/>
              </a:buClr>
            </a:pPr>
            <a:endParaRPr lang="ru-RU" altLang="ru-RU" sz="1800">
              <a:solidFill>
                <a:schemeClr val="bg1"/>
              </a:solidFill>
              <a:latin typeface="Arial" charset="0"/>
              <a:ea typeface="Arial Unicode MS" pitchFamily="34" charset="-128"/>
            </a:endParaRPr>
          </a:p>
        </p:txBody>
      </p:sp>
      <p:sp>
        <p:nvSpPr>
          <p:cNvPr id="44041" name="Text Box 6"/>
          <p:cNvSpPr>
            <a:spLocks noChangeArrowheads="1"/>
          </p:cNvSpPr>
          <p:nvPr>
            <p:ph type="body"/>
          </p:nvPr>
        </p:nvSpPr>
        <p:spPr bwMode="auto">
          <a:xfrm>
            <a:off x="685801" y="4724956"/>
            <a:ext cx="5483225" cy="447454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just"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Теперь остановимся подробнее непосредственно на разработке документации СМК</a:t>
            </a:r>
          </a:p>
          <a:p>
            <a:pPr algn="just"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Документация СМК является организационно-методической основой функционирования СМК</a:t>
            </a:r>
          </a:p>
          <a:p>
            <a:pPr algn="just"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Разработка документации является основным этапом разработки СМК, занимая самое большое количество времени и трудозатрат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Для разработки документации СМК необходимо определить перечень уже имеющейся документации (ДИ, Положения о подразделениях (ПП), стратегия, миссия в области качества) и перечень документации, необходимой для разработки.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После этого необходимо составить и утвердить план разработки  документации: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1)Политика в области качества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2)Цели в области качества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3)РК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4)6 обязательных ПСМК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-Управление документацией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-Управление записями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-Внутренний аудит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-Управление несоответствиями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-КД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-ПД</a:t>
            </a:r>
          </a:p>
          <a:p>
            <a:pPr defTabSz="449263" eaLnBrk="1" hangingPunct="1">
              <a:spcBef>
                <a:spcPct val="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latin typeface="Arial" charset="0"/>
                <a:ea typeface="Arial Unicode MS" pitchFamily="34" charset="-128"/>
              </a:rPr>
              <a:t>5)записи по качеству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32772" name="Дата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B426D5E-C3CE-43C1-A89D-FEC24EDC470B}" type="datetime9">
              <a:rPr lang="ru-RU" altLang="ru-RU" smtClean="0"/>
              <a:pPr eaLnBrk="1" hangingPunct="1">
                <a:spcBef>
                  <a:spcPct val="0"/>
                </a:spcBef>
              </a:pPr>
              <a:t>25.04.2016 8:34:17</a:t>
            </a:fld>
            <a:endParaRPr lang="ru-RU" altLang="ru-RU" smtClean="0"/>
          </a:p>
        </p:txBody>
      </p:sp>
      <p:sp>
        <p:nvSpPr>
          <p:cNvPr id="32773" name="Номер слайда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E53BB32-27E2-4705-BA66-606068ABAABC}" type="slidenum">
              <a:rPr lang="ru-RU" altLang="ru-RU" smtClean="0"/>
              <a:pPr eaLnBrk="1" hangingPunct="1">
                <a:spcBef>
                  <a:spcPct val="0"/>
                </a:spcBef>
              </a:pPr>
              <a:t>21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ru-RU" alt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</a:rPr>
              <a:t>НП "Уральское Качество"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itchFamily="2" charset="2"/>
              <a:buNone/>
            </a:pPr>
            <a:fld id="{D9B39046-7C8E-46E4-A39C-0C53444E0CF9}" type="slidenum">
              <a:rPr lang="ru-RU" altLang="ru-RU" smtClean="0">
                <a:solidFill>
                  <a:srgbClr val="000000"/>
                </a:solidFill>
                <a:latin typeface="Times New Roman" pitchFamily="18" charset="0"/>
                <a:ea typeface="Arial Unicode MS" pitchFamily="34" charset="-128"/>
              </a:rPr>
              <a:pPr eaLnBrk="1" hangingPunct="1">
                <a:spcBef>
                  <a:spcPct val="0"/>
                </a:spcBef>
                <a:buFont typeface="Wingdings" pitchFamily="2" charset="2"/>
                <a:buNone/>
              </a:pPr>
              <a:t>22</a:t>
            </a:fld>
            <a:endParaRPr lang="ru-RU" altLang="ru-RU" smtClean="0">
              <a:solidFill>
                <a:srgbClr val="000000"/>
              </a:solidFill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33796" name="Text Box 1"/>
          <p:cNvSpPr txBox="1">
            <a:spLocks noChangeArrowheads="1"/>
          </p:cNvSpPr>
          <p:nvPr/>
        </p:nvSpPr>
        <p:spPr bwMode="auto">
          <a:xfrm>
            <a:off x="3885453" y="9448313"/>
            <a:ext cx="2970946" cy="49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86A55BB-0D9F-4086-9AF9-9FDB974A7C7A}" type="slidenum">
              <a:rPr lang="ru-RU" altLang="ru-RU">
                <a:solidFill>
                  <a:srgbClr val="000000"/>
                </a:solidFill>
                <a:ea typeface="Arial Unicode MS" pitchFamily="34" charset="-128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ru-RU" altLang="ru-RU">
              <a:solidFill>
                <a:srgbClr val="000000"/>
              </a:solidFill>
              <a:ea typeface="Arial Unicode MS" pitchFamily="34" charset="-128"/>
            </a:endParaRPr>
          </a:p>
        </p:txBody>
      </p:sp>
      <p:sp>
        <p:nvSpPr>
          <p:cNvPr id="33797" name="Text Box 2"/>
          <p:cNvSpPr txBox="1">
            <a:spLocks noChangeArrowheads="1"/>
          </p:cNvSpPr>
          <p:nvPr/>
        </p:nvSpPr>
        <p:spPr bwMode="auto">
          <a:xfrm>
            <a:off x="3885454" y="9448312"/>
            <a:ext cx="2966141" cy="49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FC86FA-5515-4479-BE08-C3EADB3960A7}" type="slidenum">
              <a:rPr lang="ru-RU" altLang="ru-RU">
                <a:solidFill>
                  <a:srgbClr val="000000"/>
                </a:solidFill>
                <a:ea typeface="Arial Unicode MS" pitchFamily="34" charset="-128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ru-RU" altLang="ru-RU">
              <a:solidFill>
                <a:srgbClr val="000000"/>
              </a:solidFill>
              <a:ea typeface="Arial Unicode MS" pitchFamily="34" charset="-128"/>
            </a:endParaRPr>
          </a:p>
        </p:txBody>
      </p:sp>
      <p:sp>
        <p:nvSpPr>
          <p:cNvPr id="33798" name="Text Box 3"/>
          <p:cNvSpPr txBox="1">
            <a:spLocks noChangeArrowheads="1"/>
          </p:cNvSpPr>
          <p:nvPr/>
        </p:nvSpPr>
        <p:spPr bwMode="auto">
          <a:xfrm>
            <a:off x="919313" y="746846"/>
            <a:ext cx="5019377" cy="372942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ru-RU" altLang="ru-RU">
              <a:solidFill>
                <a:schemeClr val="bg1"/>
              </a:solidFill>
              <a:ea typeface="Arial Unicode MS" pitchFamily="34" charset="-128"/>
            </a:endParaRPr>
          </a:p>
        </p:txBody>
      </p:sp>
      <p:sp>
        <p:nvSpPr>
          <p:cNvPr id="33799" name="Text Box 4"/>
          <p:cNvSpPr>
            <a:spLocks noGrp="1" noChangeArrowheads="1"/>
          </p:cNvSpPr>
          <p:nvPr>
            <p:ph type="body"/>
          </p:nvPr>
        </p:nvSpPr>
        <p:spPr>
          <a:xfrm>
            <a:off x="687083" y="4725755"/>
            <a:ext cx="5483837" cy="447627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Процесс создания и внедрения СМК в ГБУ СО «Областной центр реабилитации инвалидов» включает следующие этапы: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1)Обучение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2)Описание процессов и разработка документов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3) Внедрение документов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4) Постоянное улучшение и совершенствование СМК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smtClean="0">
                <a:ea typeface="Arial Unicode MS" pitchFamily="34" charset="-128"/>
              </a:rPr>
              <a:t>Первые 4 этапа обычно занимают от полугода до года, в то время как процесс совершенствования и улучшения СМК должен быть постоянным и непрерывным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 smtClean="0">
              <a:ea typeface="Arial Unicode MS" pitchFamily="34" charset="-128"/>
            </a:endParaRPr>
          </a:p>
        </p:txBody>
      </p:sp>
      <p:sp>
        <p:nvSpPr>
          <p:cNvPr id="33800" name="Text Box 5"/>
          <p:cNvSpPr txBox="1">
            <a:spLocks noChangeArrowheads="1"/>
          </p:cNvSpPr>
          <p:nvPr/>
        </p:nvSpPr>
        <p:spPr bwMode="auto">
          <a:xfrm>
            <a:off x="3885453" y="9448313"/>
            <a:ext cx="2970946" cy="49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E83C6774-45FD-473D-892E-A4527426D6EF}" type="slidenum">
              <a:rPr lang="ru-RU" altLang="ru-RU">
                <a:solidFill>
                  <a:srgbClr val="000000"/>
                </a:solidFill>
                <a:ea typeface="Arial Unicode MS" pitchFamily="34" charset="-128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ru-RU" altLang="ru-RU">
              <a:solidFill>
                <a:srgbClr val="000000"/>
              </a:solidFill>
              <a:ea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5597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559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5597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559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433862F-6027-4ABA-97AC-B9FA2093E187}" type="datetimeFigureOut">
              <a:rPr lang="ru-RU" smtClean="0"/>
              <a:pPr/>
              <a:t>25.04.2016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5EF930B-1791-432F-B359-12A30BD4273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hyperlink" Target="http://www.hr-portal.ru/files/imagecache/full800x600/mini/1_2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ru.wikipedia.org/wiki/KPI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17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Layout" Target="../diagrams/layout3.xml"/><Relationship Id="rId7" Type="http://schemas.openxmlformats.org/officeDocument/2006/relationships/hyperlink" Target="http://es.wrs.yahoo.com/_ylt=A0WTf2weg85M8ysAfmue.Qt./SIG=12td7gjhc/EXP=1288631198/**http:/nana4pr.files.wordpress.com/2008/11/responsabilidad-compartida.jpg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1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hyperlink" Target="http://www.hr-portal.ru/files/imagecache/full800x600/mini/1_2.jpg" TargetMode="Externa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hyperlink" Target="http://www.hr-portal.ru/files/imagecache/full800x600/mini/1_2.jpg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3.jpeg"/><Relationship Id="rId7" Type="http://schemas.openxmlformats.org/officeDocument/2006/relationships/hyperlink" Target="http://www.hr-portal.ru/files/imagecache/full800x600/mini/1_2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25.png"/><Relationship Id="rId10" Type="http://schemas.openxmlformats.org/officeDocument/2006/relationships/image" Target="../media/image5.jpeg"/><Relationship Id="rId4" Type="http://schemas.openxmlformats.org/officeDocument/2006/relationships/image" Target="../media/image24.jpeg"/><Relationship Id="rId9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6.pn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jpeg"/><Relationship Id="rId5" Type="http://schemas.openxmlformats.org/officeDocument/2006/relationships/image" Target="../media/image7.jpeg"/><Relationship Id="rId4" Type="http://schemas.openxmlformats.org/officeDocument/2006/relationships/hyperlink" Target="http://www.hr-portal.ru/files/imagecache/full800x600/mini/1_2.jpg" TargetMode="Externa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загруженно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60648"/>
            <a:ext cx="1441875" cy="972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707904" y="2139553"/>
            <a:ext cx="2808312" cy="929407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endParaRPr lang="ru-RU" sz="3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5989" y="1608284"/>
            <a:ext cx="8464535" cy="90010"/>
          </a:xfrm>
          <a:prstGeom prst="rect">
            <a:avLst/>
          </a:prstGeom>
          <a:solidFill>
            <a:srgbClr val="FB4B0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5496" y="5229200"/>
            <a:ext cx="910604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ru-RU" sz="1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  <a:p>
            <a:pPr marL="342900" indent="-342900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sz="1600" dirty="0" smtClean="0">
                <a:solidFill>
                  <a:schemeClr val="tx2"/>
                </a:solidFill>
                <a:latin typeface="Tahoma" pitchFamily="34" charset="0"/>
              </a:rPr>
              <a:t>Начальник </a:t>
            </a:r>
            <a:r>
              <a:rPr lang="ru-RU" sz="1600" dirty="0">
                <a:solidFill>
                  <a:schemeClr val="tx2"/>
                </a:solidFill>
                <a:latin typeface="Tahoma" pitchFamily="34" charset="0"/>
              </a:rPr>
              <a:t>отдела технологий социального обслуживания граждан </a:t>
            </a:r>
            <a:endParaRPr lang="ru-RU" sz="1600" dirty="0" smtClean="0">
              <a:solidFill>
                <a:schemeClr val="tx2"/>
              </a:solidFill>
              <a:latin typeface="Tahoma" pitchFamily="34" charset="0"/>
            </a:endParaRPr>
          </a:p>
          <a:p>
            <a:pPr marL="342900" indent="-342900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sz="1600" dirty="0" smtClean="0">
                <a:solidFill>
                  <a:schemeClr val="tx2"/>
                </a:solidFill>
                <a:latin typeface="Tahoma" pitchFamily="34" charset="0"/>
              </a:rPr>
              <a:t>Министерства </a:t>
            </a:r>
            <a:r>
              <a:rPr lang="ru-RU" sz="1600" dirty="0">
                <a:solidFill>
                  <a:schemeClr val="tx2"/>
                </a:solidFill>
                <a:latin typeface="Tahoma" pitchFamily="34" charset="0"/>
              </a:rPr>
              <a:t>социальной политики Свердловской области</a:t>
            </a:r>
          </a:p>
          <a:p>
            <a:pPr marL="342900" indent="-342900"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sz="2400" b="1" i="1" dirty="0">
                <a:solidFill>
                  <a:schemeClr val="tx2"/>
                </a:solidFill>
                <a:latin typeface="Arial Narrow" pitchFamily="34" charset="0"/>
              </a:rPr>
              <a:t>Илларионов Илья </a:t>
            </a:r>
            <a:r>
              <a:rPr lang="ru-RU" sz="2400" b="1" i="1" dirty="0" smtClean="0">
                <a:solidFill>
                  <a:schemeClr val="tx2"/>
                </a:solidFill>
                <a:latin typeface="Arial Narrow" pitchFamily="34" charset="0"/>
              </a:rPr>
              <a:t>Владимирович</a:t>
            </a:r>
            <a:endParaRPr lang="ru-RU" sz="2400" b="1" i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42303"/>
            <a:ext cx="2191046" cy="271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907704" y="1916832"/>
            <a:ext cx="71568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Внедрение СМК и СМСО  в системе социального обслуживания населения</a:t>
            </a:r>
            <a:endParaRPr lang="ru-RU" sz="3200" b="1" i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pic>
        <p:nvPicPr>
          <p:cNvPr id="17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093296"/>
            <a:ext cx="1468190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56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b="1">
              <a:solidFill>
                <a:srgbClr val="0C3F86"/>
              </a:solidFill>
              <a:latin typeface="Lucida Sans Unicode" pitchFamily="34" charset="0"/>
            </a:endParaRPr>
          </a:p>
        </p:txBody>
      </p:sp>
      <p:sp>
        <p:nvSpPr>
          <p:cNvPr id="11" name="Содержимое 1"/>
          <p:cNvSpPr>
            <a:spLocks noGrp="1"/>
          </p:cNvSpPr>
          <p:nvPr>
            <p:ph idx="4294967295"/>
          </p:nvPr>
        </p:nvSpPr>
        <p:spPr>
          <a:xfrm>
            <a:off x="755650" y="241300"/>
            <a:ext cx="7632700" cy="4483100"/>
          </a:xfrm>
        </p:spPr>
        <p:txBody>
          <a:bodyPr>
            <a:noAutofit/>
          </a:bodyPr>
          <a:lstStyle/>
          <a:p>
            <a:pPr marL="85725" indent="0" eaLnBrk="1" hangingPunct="1">
              <a:buFont typeface="Wingdings 3" pitchFamily="18" charset="2"/>
              <a:buNone/>
              <a:defRPr/>
            </a:pPr>
            <a:endParaRPr lang="ru-RU" altLang="ru-RU" sz="600" b="1" dirty="0" smtClean="0">
              <a:latin typeface="Lucida Sans Unicode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8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8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Качество</a:t>
            </a:r>
            <a:r>
              <a:rPr lang="ru-RU" alt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</a:t>
            </a: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― это совокупность характеристик объекта, относящихся к его способности удовлетворять установленные  и  предполагаемые потребности</a:t>
            </a:r>
            <a:r>
              <a:rPr lang="ru-RU" altLang="ru-RU" dirty="0" smtClean="0">
                <a:solidFill>
                  <a:schemeClr val="tx1"/>
                </a:solidFill>
                <a:latin typeface="Lucida Sans Unicode" pitchFamily="34" charset="0"/>
              </a:rPr>
              <a:t> </a:t>
            </a:r>
            <a:endParaRPr lang="ru-RU" alt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400" dirty="0" smtClean="0">
              <a:latin typeface="Lucida Sans Unicode" pitchFamily="34" charset="0"/>
            </a:endParaRPr>
          </a:p>
        </p:txBody>
      </p:sp>
      <p:pic>
        <p:nvPicPr>
          <p:cNvPr id="5122" name="Picture 2" descr="C:\Users\maksimova\Desktop\Видео+фото\3D\Fotolia_9747350_Subscription_XL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8221" y="4396997"/>
            <a:ext cx="3487225" cy="1965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045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одержимое 1"/>
          <p:cNvSpPr>
            <a:spLocks/>
          </p:cNvSpPr>
          <p:nvPr/>
        </p:nvSpPr>
        <p:spPr bwMode="auto">
          <a:xfrm>
            <a:off x="323850" y="949664"/>
            <a:ext cx="85693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  <a:defRPr/>
            </a:pPr>
            <a:endParaRPr lang="ru-RU" sz="6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2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1. 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Высокая потребность населения в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качественных и эффективных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государственных социальных услугах</a:t>
            </a: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ru-RU" sz="10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2. </a:t>
            </a:r>
            <a:r>
              <a:rPr lang="ru-RU" sz="2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Реализация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маркетингового подхода </a:t>
            </a:r>
            <a:r>
              <a:rPr lang="ru-RU" sz="2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в организации социального обслуживания на нормативном и прикладном 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уровнях, потребность в эффективной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обратной связи 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 получателями услуг</a:t>
            </a: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ru-RU" sz="10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3. 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Ограниченность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ресурсов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, обеспечивающих предоставление услуг, </a:t>
            </a:r>
            <a:r>
              <a:rPr lang="ru-RU" sz="2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необходимость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эффективного 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их использования</a:t>
            </a: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ru-RU" sz="10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indent="-342900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4. </a:t>
            </a:r>
            <a:r>
              <a:rPr lang="ru-RU" sz="23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Внесение в Федеральный закон  от 28 декабря 2013 г. №442-ФЗ «Об основах социального обслуживания населения в Российской Федерации</a:t>
            </a:r>
            <a:r>
              <a:rPr lang="ru-RU" sz="23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»                                                              требований об обязательном проведении                                                </a:t>
            </a: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независимой 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оценки качества</a:t>
            </a:r>
          </a:p>
          <a:p>
            <a:pPr>
              <a:defRPr/>
            </a:pP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>
              <a:defRPr/>
            </a:pPr>
            <a:endParaRPr lang="ru-RU" sz="2300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1269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06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Предпосылки для разработки</a:t>
            </a:r>
            <a:endParaRPr lang="ru-RU" sz="24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pic>
        <p:nvPicPr>
          <p:cNvPr id="7" name="Picture 6" descr="Картинка 17 из 120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7020272" y="5751345"/>
            <a:ext cx="1946517" cy="10036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541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b="1">
              <a:solidFill>
                <a:srgbClr val="0C3F86"/>
              </a:solidFill>
              <a:latin typeface="Lucida Sans Unicode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96850" y="1054100"/>
            <a:ext cx="86439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439738" y="1889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Система обеспечения социального обслуживания населения</a:t>
            </a:r>
            <a:endParaRPr lang="ru-RU" altLang="ru-RU" sz="2000" b="1" smtClean="0">
              <a:solidFill>
                <a:srgbClr val="0C3F86"/>
              </a:solidFill>
              <a:latin typeface="Lucida Sans Unicode" pitchFamily="34" charset="0"/>
            </a:endParaRPr>
          </a:p>
        </p:txBody>
      </p:sp>
      <p:pic>
        <p:nvPicPr>
          <p:cNvPr id="16389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88913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Скругленный прямоугольник 6"/>
          <p:cNvSpPr>
            <a:spLocks noChangeArrowheads="1"/>
          </p:cNvSpPr>
          <p:nvPr/>
        </p:nvSpPr>
        <p:spPr bwMode="auto">
          <a:xfrm>
            <a:off x="912813" y="2378075"/>
            <a:ext cx="2952750" cy="2822575"/>
          </a:xfrm>
          <a:prstGeom prst="roundRect">
            <a:avLst>
              <a:gd name="adj" fmla="val 16667"/>
            </a:avLst>
          </a:prstGeom>
          <a:solidFill>
            <a:srgbClr val="00CCFF"/>
          </a:solidFill>
          <a:ln w="9525" algn="ctr">
            <a:solidFill>
              <a:srgbClr val="0000FF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 b="1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400" b="1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территориальные отраслевые органы </a:t>
            </a:r>
            <a:r>
              <a:rPr lang="ru-RU" altLang="ru-RU" sz="1800" b="1" dirty="0"/>
              <a:t>исполнительной власти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/>
              <a:t>(управления социальной </a:t>
            </a:r>
            <a:r>
              <a:rPr lang="ru-RU" altLang="ru-RU" sz="1800" b="1" dirty="0" smtClean="0"/>
              <a:t>политики)</a:t>
            </a:r>
            <a:endParaRPr lang="ru-RU" altLang="ru-RU" sz="1800" b="1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008802" y="1251704"/>
            <a:ext cx="3228884" cy="6973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latin typeface="Arial Narrow" pitchFamily="34" charset="0"/>
              </a:rPr>
              <a:t>Министерство социальной политики</a:t>
            </a:r>
            <a:r>
              <a:rPr lang="ru-RU" altLang="ru-RU" smtClean="0"/>
              <a:t> </a:t>
            </a:r>
          </a:p>
        </p:txBody>
      </p:sp>
      <p:sp>
        <p:nvSpPr>
          <p:cNvPr id="9" name="Скругленный прямоугольник 4"/>
          <p:cNvSpPr>
            <a:spLocks noChangeArrowheads="1"/>
          </p:cNvSpPr>
          <p:nvPr/>
        </p:nvSpPr>
        <p:spPr bwMode="auto">
          <a:xfrm>
            <a:off x="4819650" y="2308225"/>
            <a:ext cx="3170238" cy="1768475"/>
          </a:xfrm>
          <a:prstGeom prst="roundRect">
            <a:avLst>
              <a:gd name="adj" fmla="val 16667"/>
            </a:avLst>
          </a:prstGeom>
          <a:solidFill>
            <a:srgbClr val="15FF3C"/>
          </a:solidFill>
          <a:ln w="50800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нестационарные </a:t>
            </a:r>
            <a:endParaRPr lang="ru-RU" altLang="ru-RU" sz="1800" b="1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учреждения</a:t>
            </a:r>
            <a:endParaRPr lang="ru-RU" altLang="ru-RU" sz="1800" b="1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социального </a:t>
            </a:r>
            <a:r>
              <a:rPr lang="ru-RU" altLang="ru-RU" sz="1800" b="1" dirty="0"/>
              <a:t>обслуживания граждан пожилого возраста и инвалидов </a:t>
            </a:r>
          </a:p>
        </p:txBody>
      </p:sp>
      <p:sp>
        <p:nvSpPr>
          <p:cNvPr id="16395" name="Line 9"/>
          <p:cNvSpPr>
            <a:spLocks noChangeShapeType="1"/>
          </p:cNvSpPr>
          <p:nvPr/>
        </p:nvSpPr>
        <p:spPr bwMode="auto">
          <a:xfrm flipV="1">
            <a:off x="2570163" y="2162175"/>
            <a:ext cx="5688012" cy="9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396" name="Line 10"/>
          <p:cNvSpPr>
            <a:spLocks noChangeShapeType="1"/>
          </p:cNvSpPr>
          <p:nvPr/>
        </p:nvSpPr>
        <p:spPr bwMode="auto">
          <a:xfrm>
            <a:off x="2570163" y="217170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397" name="Line 11"/>
          <p:cNvSpPr>
            <a:spLocks noChangeShapeType="1"/>
          </p:cNvSpPr>
          <p:nvPr/>
        </p:nvSpPr>
        <p:spPr bwMode="auto">
          <a:xfrm>
            <a:off x="8258175" y="2162175"/>
            <a:ext cx="0" cy="3959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398" name="Line 12"/>
          <p:cNvSpPr>
            <a:spLocks noChangeShapeType="1"/>
          </p:cNvSpPr>
          <p:nvPr/>
        </p:nvSpPr>
        <p:spPr bwMode="auto">
          <a:xfrm>
            <a:off x="4619625" y="195580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399" name="Скругленный прямоугольник 4"/>
          <p:cNvSpPr>
            <a:spLocks noChangeArrowheads="1"/>
          </p:cNvSpPr>
          <p:nvPr/>
        </p:nvSpPr>
        <p:spPr bwMode="auto">
          <a:xfrm>
            <a:off x="1408113" y="5497513"/>
            <a:ext cx="3170237" cy="1152525"/>
          </a:xfrm>
          <a:prstGeom prst="roundRect">
            <a:avLst>
              <a:gd name="adj" fmla="val 16667"/>
            </a:avLst>
          </a:prstGeom>
          <a:solidFill>
            <a:srgbClr val="15FF3C"/>
          </a:solidFill>
          <a:ln w="50800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ru-RU" altLang="ru-RU" b="1" dirty="0">
                <a:latin typeface="Arial" pitchFamily="34" charset="0"/>
              </a:rPr>
              <a:t>учреждения </a:t>
            </a:r>
            <a:endParaRPr lang="ru-RU" altLang="ru-RU" b="1" dirty="0">
              <a:latin typeface="Arial" pitchFamily="34" charset="0"/>
            </a:endParaRPr>
          </a:p>
          <a:p>
            <a:pPr algn="ctr">
              <a:spcBef>
                <a:spcPct val="0"/>
              </a:spcBef>
            </a:pPr>
            <a:r>
              <a:rPr lang="ru-RU" altLang="ru-RU" b="1" dirty="0">
                <a:latin typeface="Arial" pitchFamily="34" charset="0"/>
              </a:rPr>
              <a:t>социального </a:t>
            </a:r>
            <a:r>
              <a:rPr lang="ru-RU" altLang="ru-RU" b="1" dirty="0">
                <a:latin typeface="Arial" pitchFamily="34" charset="0"/>
              </a:rPr>
              <a:t>обслуживания семьи и детей </a:t>
            </a:r>
          </a:p>
        </p:txBody>
      </p:sp>
      <p:sp>
        <p:nvSpPr>
          <p:cNvPr id="15" name="Скругленный прямоугольник 4"/>
          <p:cNvSpPr>
            <a:spLocks noChangeArrowheads="1"/>
          </p:cNvSpPr>
          <p:nvPr/>
        </p:nvSpPr>
        <p:spPr bwMode="auto">
          <a:xfrm>
            <a:off x="4819650" y="4221163"/>
            <a:ext cx="3170238" cy="1728787"/>
          </a:xfrm>
          <a:prstGeom prst="roundRect">
            <a:avLst>
              <a:gd name="adj" fmla="val 16667"/>
            </a:avLst>
          </a:prstGeom>
          <a:solidFill>
            <a:srgbClr val="15FF3C"/>
          </a:solidFill>
          <a:ln w="50800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стационарные </a:t>
            </a:r>
            <a:endParaRPr lang="ru-RU" altLang="ru-RU" sz="1800" b="1" dirty="0"/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b="1" dirty="0" smtClean="0"/>
              <a:t>учреждения</a:t>
            </a:r>
            <a:r>
              <a:rPr lang="ru-RU" altLang="ru-RU" sz="1800" dirty="0" smtClean="0"/>
              <a:t> </a:t>
            </a:r>
            <a:r>
              <a:rPr lang="ru-RU" altLang="ru-RU" sz="1800" b="1" dirty="0"/>
              <a:t>социального обслуживания граждан пожилого возраста и инвалидов</a:t>
            </a:r>
            <a:r>
              <a:rPr lang="ru-RU" altLang="ru-RU" sz="1800" dirty="0"/>
              <a:t> </a:t>
            </a:r>
          </a:p>
        </p:txBody>
      </p:sp>
      <p:sp>
        <p:nvSpPr>
          <p:cNvPr id="16401" name="Line 15"/>
          <p:cNvSpPr>
            <a:spLocks noChangeShapeType="1"/>
          </p:cNvSpPr>
          <p:nvPr/>
        </p:nvSpPr>
        <p:spPr bwMode="auto">
          <a:xfrm flipH="1" flipV="1">
            <a:off x="7999413" y="3457575"/>
            <a:ext cx="254000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02" name="Line 16"/>
          <p:cNvSpPr>
            <a:spLocks noChangeShapeType="1"/>
          </p:cNvSpPr>
          <p:nvPr/>
        </p:nvSpPr>
        <p:spPr bwMode="auto">
          <a:xfrm flipH="1" flipV="1">
            <a:off x="7999413" y="5075238"/>
            <a:ext cx="254000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03" name="Line 17"/>
          <p:cNvSpPr>
            <a:spLocks noChangeShapeType="1"/>
          </p:cNvSpPr>
          <p:nvPr/>
        </p:nvSpPr>
        <p:spPr bwMode="auto">
          <a:xfrm>
            <a:off x="3865563" y="3457575"/>
            <a:ext cx="936625" cy="14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04" name="Line 18"/>
          <p:cNvSpPr>
            <a:spLocks noChangeShapeType="1"/>
          </p:cNvSpPr>
          <p:nvPr/>
        </p:nvSpPr>
        <p:spPr bwMode="auto">
          <a:xfrm>
            <a:off x="3865563" y="3457575"/>
            <a:ext cx="922337" cy="1411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05" name="Line 19"/>
          <p:cNvSpPr>
            <a:spLocks noChangeShapeType="1"/>
          </p:cNvSpPr>
          <p:nvPr/>
        </p:nvSpPr>
        <p:spPr bwMode="auto">
          <a:xfrm>
            <a:off x="3865563" y="3457575"/>
            <a:ext cx="215900" cy="20304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6418" name="Picture 2" descr="C:\Documents and Settings\worm\Рабочий стол\111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00" y="615950"/>
            <a:ext cx="847725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9" name="Line 33"/>
          <p:cNvSpPr>
            <a:spLocks noChangeShapeType="1"/>
          </p:cNvSpPr>
          <p:nvPr/>
        </p:nvSpPr>
        <p:spPr bwMode="auto">
          <a:xfrm>
            <a:off x="4586288" y="6132513"/>
            <a:ext cx="3671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94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Архитектура информационного пространства</a:t>
            </a:r>
          </a:p>
        </p:txBody>
      </p:sp>
      <p:pic>
        <p:nvPicPr>
          <p:cNvPr id="13316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268413"/>
            <a:ext cx="8713788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5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трелка вправо 10"/>
          <p:cNvSpPr>
            <a:spLocks noChangeArrowheads="1"/>
          </p:cNvSpPr>
          <p:nvPr/>
        </p:nvSpPr>
        <p:spPr bwMode="auto">
          <a:xfrm>
            <a:off x="214313" y="3143250"/>
            <a:ext cx="8715375" cy="3000375"/>
          </a:xfrm>
          <a:prstGeom prst="rightArrow">
            <a:avLst>
              <a:gd name="adj1" fmla="val 50000"/>
              <a:gd name="adj2" fmla="val 20861"/>
            </a:avLst>
          </a:prstGeom>
          <a:solidFill>
            <a:schemeClr val="accent1">
              <a:lumMod val="20000"/>
              <a:lumOff val="80000"/>
            </a:schemeClr>
          </a:solidFill>
          <a:ln w="0" algn="ctr">
            <a:noFill/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  <a:cs typeface="Arial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E392DF-1107-44CF-826D-C8CA20E7C5B6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142844" y="1354100"/>
            <a:ext cx="2928958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Для граждан, </a:t>
            </a: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нуждающихся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в социальной  помощи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143240" y="1357298"/>
            <a:ext cx="2928958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Для </a:t>
            </a: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государственного управления</a:t>
            </a:r>
            <a:endParaRPr lang="ru-RU" sz="24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6146802" y="1326804"/>
            <a:ext cx="2928958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Для </a:t>
            </a: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поставщиков 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социальных услуг</a:t>
            </a:r>
          </a:p>
        </p:txBody>
      </p:sp>
      <p:sp>
        <p:nvSpPr>
          <p:cNvPr id="17422" name="Text Box 4"/>
          <p:cNvSpPr txBox="1">
            <a:spLocks noChangeArrowheads="1"/>
          </p:cNvSpPr>
          <p:nvPr/>
        </p:nvSpPr>
        <p:spPr bwMode="auto">
          <a:xfrm>
            <a:off x="177800" y="4027488"/>
            <a:ext cx="26797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rPr>
              <a:t>ресурсы</a:t>
            </a:r>
          </a:p>
        </p:txBody>
      </p:sp>
      <p:sp>
        <p:nvSpPr>
          <p:cNvPr id="17423" name="Text Box 5"/>
          <p:cNvSpPr txBox="1">
            <a:spLocks noChangeArrowheads="1"/>
          </p:cNvSpPr>
          <p:nvPr/>
        </p:nvSpPr>
        <p:spPr bwMode="auto">
          <a:xfrm>
            <a:off x="2559050" y="4027488"/>
            <a:ext cx="2727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rPr>
              <a:t>технологии</a:t>
            </a:r>
          </a:p>
        </p:txBody>
      </p:sp>
      <p:sp>
        <p:nvSpPr>
          <p:cNvPr id="17424" name="Text Box 6"/>
          <p:cNvSpPr txBox="1">
            <a:spLocks noChangeArrowheads="1"/>
          </p:cNvSpPr>
          <p:nvPr/>
        </p:nvSpPr>
        <p:spPr bwMode="auto">
          <a:xfrm>
            <a:off x="4857750" y="4027488"/>
            <a:ext cx="3348038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+mn-cs"/>
              </a:rPr>
              <a:t>результаты</a:t>
            </a:r>
          </a:p>
          <a:p>
            <a:pPr>
              <a:defRPr/>
            </a:pPr>
            <a:endParaRPr lang="ru-RU" sz="600" dirty="0">
              <a:solidFill>
                <a:srgbClr val="000099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Группы </a:t>
            </a: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функций и интересов, охватываемые областью автоматизации</a:t>
            </a:r>
          </a:p>
        </p:txBody>
      </p:sp>
    </p:spTree>
    <p:extLst>
      <p:ext uri="{BB962C8B-B14F-4D97-AF65-F5344CB8AC3E}">
        <p14:creationId xmlns:p14="http://schemas.microsoft.com/office/powerpoint/2010/main" val="139201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одержимое 1"/>
          <p:cNvSpPr>
            <a:spLocks/>
          </p:cNvSpPr>
          <p:nvPr/>
        </p:nvSpPr>
        <p:spPr bwMode="auto">
          <a:xfrm>
            <a:off x="323850" y="1341438"/>
            <a:ext cx="8569325" cy="46085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Char char="ü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Char char="ü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Char char="ü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Char char="ü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Char char="ü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ru-RU" sz="600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defRPr/>
            </a:pPr>
            <a:endParaRPr lang="ru-RU" sz="2300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  <a:defRPr/>
            </a:pPr>
            <a:endParaRPr lang="ru-RU" sz="2000" dirty="0">
              <a:latin typeface="Arial Narrow" pitchFamily="34" charset="0"/>
              <a:cs typeface="Arial" charset="0"/>
            </a:endParaRPr>
          </a:p>
          <a:p>
            <a:pPr marL="85725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  <a:defRPr/>
            </a:pPr>
            <a:r>
              <a:rPr lang="ru-RU" sz="2300" dirty="0">
                <a:latin typeface="Arial Narrow" pitchFamily="34" charset="0"/>
                <a:cs typeface="Arial" charset="0"/>
              </a:rPr>
              <a:t>               </a:t>
            </a:r>
          </a:p>
        </p:txBody>
      </p:sp>
      <p:sp>
        <p:nvSpPr>
          <p:cNvPr id="16" name="Блок-схема: альтернативный процесс 15"/>
          <p:cNvSpPr/>
          <p:nvPr/>
        </p:nvSpPr>
        <p:spPr>
          <a:xfrm>
            <a:off x="500035" y="1357298"/>
            <a:ext cx="2919838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Граждане, </a:t>
            </a: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нуждающиеся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в социальной  помощи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24413" y="3286125"/>
            <a:ext cx="4027487" cy="285750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Равная доступность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и повышенные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гарантии качества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за счет унификации  социальных  технологий  и  принципов  организации  социального  обслуживания </a:t>
            </a:r>
          </a:p>
          <a:p>
            <a:pPr algn="ctr">
              <a:defRPr/>
            </a:pPr>
            <a:endParaRPr lang="ru-RU" sz="20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17" name="Скругленный прямоугольник 4"/>
          <p:cNvSpPr/>
          <p:nvPr/>
        </p:nvSpPr>
        <p:spPr>
          <a:xfrm>
            <a:off x="4895850" y="1312863"/>
            <a:ext cx="3962400" cy="175895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Определение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адресной нуждаемости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в социальных услугах по единой унифицированной методике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0" name="Стрелка вправо 19"/>
          <p:cNvSpPr>
            <a:spLocks noChangeArrowheads="1"/>
          </p:cNvSpPr>
          <p:nvPr/>
        </p:nvSpPr>
        <p:spPr bwMode="auto">
          <a:xfrm>
            <a:off x="3714750" y="1879600"/>
            <a:ext cx="647700" cy="901700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  <a:cs typeface="Arial" charset="0"/>
            </a:endParaRPr>
          </a:p>
        </p:txBody>
      </p:sp>
      <p:sp>
        <p:nvSpPr>
          <p:cNvPr id="24" name="Скругленный прямоугольник 4"/>
          <p:cNvSpPr/>
          <p:nvPr/>
        </p:nvSpPr>
        <p:spPr>
          <a:xfrm>
            <a:off x="180975" y="4143375"/>
            <a:ext cx="4429125" cy="2001838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Дистанционное информирование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консульти-рование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, самодиагностика и обращение в организации, предоставляющие социальные услуги</a:t>
            </a: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63" y="260350"/>
            <a:ext cx="6577012" cy="42703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Для населения</a:t>
            </a:r>
          </a:p>
        </p:txBody>
      </p:sp>
      <p:pic>
        <p:nvPicPr>
          <p:cNvPr id="20492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75" y="3098800"/>
            <a:ext cx="2411413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90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8CB759-9B9D-412C-AC95-530A47D3A6FA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63" y="260350"/>
            <a:ext cx="6577012" cy="42703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Для  государственного управления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14282" y="1000108"/>
            <a:ext cx="1643074" cy="5000660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Государственный орган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, уполномоченный в сфере организации социального обслуживания</a:t>
            </a: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2000250" y="874713"/>
            <a:ext cx="6929438" cy="1373187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Интеграция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функций доведения, исполнения и контроля исполнения государственного задания с процедурами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программно-целевого формирования бюджета</a:t>
            </a:r>
          </a:p>
        </p:txBody>
      </p:sp>
      <p:sp>
        <p:nvSpPr>
          <p:cNvPr id="10" name="Скругленный прямоугольник 4"/>
          <p:cNvSpPr/>
          <p:nvPr/>
        </p:nvSpPr>
        <p:spPr>
          <a:xfrm>
            <a:off x="2000250" y="2319338"/>
            <a:ext cx="6929438" cy="1089025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Объективность учета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оказываемых социальных услуг в рамках выполнения государственного задания</a:t>
            </a:r>
          </a:p>
        </p:txBody>
      </p:sp>
      <p:sp>
        <p:nvSpPr>
          <p:cNvPr id="11" name="Скругленный прямоугольник 4"/>
          <p:cNvSpPr/>
          <p:nvPr/>
        </p:nvSpPr>
        <p:spPr>
          <a:xfrm>
            <a:off x="2000250" y="3462338"/>
            <a:ext cx="6929438" cy="1089025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Обеспечение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адресности и целевого характера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расходования средств бюджета на предоставление социальных услуг 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2000250" y="4605338"/>
            <a:ext cx="6929438" cy="758825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Гибкое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централизованное управление технологиями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оказания социальных услуг</a:t>
            </a:r>
          </a:p>
        </p:txBody>
      </p:sp>
      <p:sp>
        <p:nvSpPr>
          <p:cNvPr id="13" name="Скругленный прямоугольник 4"/>
          <p:cNvSpPr/>
          <p:nvPr/>
        </p:nvSpPr>
        <p:spPr>
          <a:xfrm>
            <a:off x="2000250" y="5418138"/>
            <a:ext cx="6929438" cy="758825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Социальный мониторинг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и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аналитическое обеспечение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управленческих решений</a:t>
            </a:r>
          </a:p>
        </p:txBody>
      </p:sp>
    </p:spTree>
    <p:extLst>
      <p:ext uri="{BB962C8B-B14F-4D97-AF65-F5344CB8AC3E}">
        <p14:creationId xmlns:p14="http://schemas.microsoft.com/office/powerpoint/2010/main" val="202502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476A5E-56A2-44B6-9D9D-65671E429BDB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1350963" y="260350"/>
            <a:ext cx="6577012" cy="42703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Для  поставщика социальных услуг</a:t>
            </a: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214282" y="928670"/>
            <a:ext cx="714380" cy="52149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vert270"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Поставщик</a:t>
            </a:r>
            <a:r>
              <a:rPr lang="ru-RU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социальных услуг</a:t>
            </a: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1071563" y="874713"/>
            <a:ext cx="7858125" cy="1373187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Автоматизация процессов,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обеспечивающих социальное обслуживания (планирование рабочего времени, формирование отчетных, технологических и статистических документов)</a:t>
            </a:r>
          </a:p>
        </p:txBody>
      </p:sp>
      <p:sp>
        <p:nvSpPr>
          <p:cNvPr id="14" name="Скругленный прямоугольник 4"/>
          <p:cNvSpPr/>
          <p:nvPr/>
        </p:nvSpPr>
        <p:spPr>
          <a:xfrm>
            <a:off x="1071563" y="2339975"/>
            <a:ext cx="7858125" cy="1089025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Включение в унифицированные  технологии блока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система менеджмента качества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» в соответствии со стандартами ISO</a:t>
            </a:r>
          </a:p>
        </p:txBody>
      </p:sp>
      <p:sp>
        <p:nvSpPr>
          <p:cNvPr id="15" name="Скругленный прямоугольник 4"/>
          <p:cNvSpPr/>
          <p:nvPr/>
        </p:nvSpPr>
        <p:spPr>
          <a:xfrm>
            <a:off x="1071563" y="3500438"/>
            <a:ext cx="7858125" cy="1643062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Корреляция действий в рамках оказания социальных услуг с результатами предварительной социальной диагностики и достигнутой динамики состояния клиента (организация социального обслуживания как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процесса социальной реабилитации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)</a:t>
            </a:r>
          </a:p>
        </p:txBody>
      </p:sp>
      <p:sp>
        <p:nvSpPr>
          <p:cNvPr id="16" name="Скругленный прямоугольник 4"/>
          <p:cNvSpPr/>
          <p:nvPr/>
        </p:nvSpPr>
        <p:spPr>
          <a:xfrm>
            <a:off x="1071563" y="5214938"/>
            <a:ext cx="7858125" cy="928687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Оптимизация документооборота, 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снижение временных затрат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на документирование и организацию процесса оказания социальных услуг</a:t>
            </a:r>
          </a:p>
        </p:txBody>
      </p:sp>
    </p:spTree>
    <p:extLst>
      <p:ext uri="{BB962C8B-B14F-4D97-AF65-F5344CB8AC3E}">
        <p14:creationId xmlns:p14="http://schemas.microsoft.com/office/powerpoint/2010/main" val="280385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9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Порядок  организации  разработки  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государственных  стандартов</a:t>
            </a:r>
          </a:p>
        </p:txBody>
      </p:sp>
      <p:sp>
        <p:nvSpPr>
          <p:cNvPr id="7" name="Скругленный прямоугольник 10"/>
          <p:cNvSpPr/>
          <p:nvPr/>
        </p:nvSpPr>
        <p:spPr>
          <a:xfrm>
            <a:off x="6210091" y="3042449"/>
            <a:ext cx="2696800" cy="11780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IV</a:t>
            </a: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«Научная проработка»</a:t>
            </a:r>
          </a:p>
        </p:txBody>
      </p:sp>
      <p:sp>
        <p:nvSpPr>
          <p:cNvPr id="9" name="Скругленный прямоугольник 10"/>
          <p:cNvSpPr/>
          <p:nvPr/>
        </p:nvSpPr>
        <p:spPr>
          <a:xfrm>
            <a:off x="6200946" y="4771235"/>
            <a:ext cx="2730995" cy="1754109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III</a:t>
            </a: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«Обсуждение в </a:t>
            </a:r>
            <a:r>
              <a:rPr lang="ru-RU" sz="20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профессиональ</a:t>
            </a:r>
            <a:r>
              <a:rPr lang="ru-RU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-ной среде»</a:t>
            </a:r>
          </a:p>
        </p:txBody>
      </p:sp>
      <p:sp>
        <p:nvSpPr>
          <p:cNvPr id="10" name="Скругленный прямоугольник 9"/>
          <p:cNvSpPr>
            <a:spLocks noChangeArrowheads="1"/>
          </p:cNvSpPr>
          <p:nvPr/>
        </p:nvSpPr>
        <p:spPr bwMode="auto">
          <a:xfrm>
            <a:off x="3152775" y="4292600"/>
            <a:ext cx="2490788" cy="1728788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II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«Разработка проектов стандартов»</a:t>
            </a: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>
            <a:off x="2640013" y="5157788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4" name="Стрелка вправо 61"/>
          <p:cNvSpPr>
            <a:spLocks noChangeArrowheads="1"/>
          </p:cNvSpPr>
          <p:nvPr/>
        </p:nvSpPr>
        <p:spPr bwMode="auto">
          <a:xfrm rot="16200000">
            <a:off x="7400131" y="4253707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5" name="Скругленный прямоугольник 4"/>
          <p:cNvSpPr/>
          <p:nvPr/>
        </p:nvSpPr>
        <p:spPr>
          <a:xfrm>
            <a:off x="265113" y="4292600"/>
            <a:ext cx="2305050" cy="17287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I</a:t>
            </a:r>
            <a:r>
              <a:rPr lang="ru-RU" sz="23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«Подготовительный»</a:t>
            </a:r>
          </a:p>
        </p:txBody>
      </p:sp>
      <p:pic>
        <p:nvPicPr>
          <p:cNvPr id="9231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573463"/>
            <a:ext cx="93662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Стрелка вправо 61"/>
          <p:cNvSpPr>
            <a:spLocks noChangeArrowheads="1"/>
          </p:cNvSpPr>
          <p:nvPr/>
        </p:nvSpPr>
        <p:spPr bwMode="auto">
          <a:xfrm>
            <a:off x="5695950" y="5157788"/>
            <a:ext cx="446088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8" name="Скругленный прямоугольник 10"/>
          <p:cNvSpPr/>
          <p:nvPr/>
        </p:nvSpPr>
        <p:spPr>
          <a:xfrm>
            <a:off x="6228184" y="1268760"/>
            <a:ext cx="2696800" cy="11780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V</a:t>
            </a: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 этап </a:t>
            </a:r>
          </a:p>
          <a:p>
            <a:pPr algn="ctr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«Общественное слушание»</a:t>
            </a:r>
          </a:p>
        </p:txBody>
      </p:sp>
      <p:sp>
        <p:nvSpPr>
          <p:cNvPr id="19" name="Стрелка вправо 61"/>
          <p:cNvSpPr>
            <a:spLocks noChangeArrowheads="1"/>
          </p:cNvSpPr>
          <p:nvPr/>
        </p:nvSpPr>
        <p:spPr bwMode="auto">
          <a:xfrm rot="16200000">
            <a:off x="7417594" y="2478882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pic>
        <p:nvPicPr>
          <p:cNvPr id="20" name="Рисунок 1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62696" y="1621060"/>
            <a:ext cx="2786357" cy="165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21308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ocuments"/>
          <p:cNvSpPr>
            <a:spLocks noEditPoints="1" noChangeArrowheads="1"/>
          </p:cNvSpPr>
          <p:nvPr/>
        </p:nvSpPr>
        <p:spPr bwMode="auto">
          <a:xfrm>
            <a:off x="8391525" y="6022975"/>
            <a:ext cx="644525" cy="719138"/>
          </a:xfrm>
          <a:custGeom>
            <a:avLst/>
            <a:gdLst>
              <a:gd name="T0" fmla="*/ 0 w 21600"/>
              <a:gd name="T1" fmla="*/ 2800 h 21600"/>
              <a:gd name="T2" fmla="*/ 3468 w 21600"/>
              <a:gd name="T3" fmla="*/ 0 h 21600"/>
              <a:gd name="T4" fmla="*/ 21653 w 21600"/>
              <a:gd name="T5" fmla="*/ 18828 h 21600"/>
              <a:gd name="T6" fmla="*/ 19954 w 21600"/>
              <a:gd name="T7" fmla="*/ 20214 h 21600"/>
              <a:gd name="T8" fmla="*/ 18256 w 21600"/>
              <a:gd name="T9" fmla="*/ 21628 h 21600"/>
              <a:gd name="T10" fmla="*/ 19954 w 21600"/>
              <a:gd name="T11" fmla="*/ 1428 h 21600"/>
              <a:gd name="T12" fmla="*/ 18256 w 21600"/>
              <a:gd name="T13" fmla="*/ 2800 h 21600"/>
              <a:gd name="T14" fmla="*/ 1645 w 21600"/>
              <a:gd name="T15" fmla="*/ 1428 h 21600"/>
              <a:gd name="T16" fmla="*/ 21600 w 21600"/>
              <a:gd name="T17" fmla="*/ 0 h 21600"/>
              <a:gd name="T18" fmla="*/ 10800 w 21600"/>
              <a:gd name="T19" fmla="*/ 0 h 21600"/>
              <a:gd name="T20" fmla="*/ 0 w 21600"/>
              <a:gd name="T21" fmla="*/ 10800 h 21600"/>
              <a:gd name="T22" fmla="*/ 21600 w 21600"/>
              <a:gd name="T23" fmla="*/ 10800 h 21600"/>
              <a:gd name="T24" fmla="*/ 1645 w 21600"/>
              <a:gd name="T25" fmla="*/ 4171 h 21600"/>
              <a:gd name="T26" fmla="*/ 16522 w 21600"/>
              <a:gd name="T27" fmla="*/ 1731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T24" t="T25" r="T26" b="T27"/>
            <a:pathLst>
              <a:path w="21600" h="21600" extrusionOk="0">
                <a:moveTo>
                  <a:pt x="0" y="18014"/>
                </a:moveTo>
                <a:lnTo>
                  <a:pt x="0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68" y="1428"/>
                </a:lnTo>
                <a:lnTo>
                  <a:pt x="3468" y="0"/>
                </a:lnTo>
                <a:lnTo>
                  <a:pt x="21653" y="0"/>
                </a:lnTo>
                <a:lnTo>
                  <a:pt x="21653" y="18828"/>
                </a:lnTo>
                <a:lnTo>
                  <a:pt x="19954" y="188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16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  <a:path w="21600" h="21600" extrusionOk="0">
                <a:moveTo>
                  <a:pt x="3486" y="1428"/>
                </a:moveTo>
                <a:lnTo>
                  <a:pt x="19954" y="1428"/>
                </a:lnTo>
                <a:lnTo>
                  <a:pt x="19954" y="20214"/>
                </a:lnTo>
                <a:lnTo>
                  <a:pt x="18256" y="20214"/>
                </a:lnTo>
                <a:lnTo>
                  <a:pt x="18256" y="2800"/>
                </a:lnTo>
                <a:lnTo>
                  <a:pt x="1645" y="2800"/>
                </a:lnTo>
                <a:lnTo>
                  <a:pt x="1645" y="1428"/>
                </a:lnTo>
                <a:lnTo>
                  <a:pt x="3486" y="1428"/>
                </a:lnTo>
                <a:close/>
              </a:path>
              <a:path w="21600" h="21600" extrusionOk="0">
                <a:moveTo>
                  <a:pt x="0" y="18014"/>
                </a:moveTo>
                <a:lnTo>
                  <a:pt x="4434" y="18000"/>
                </a:lnTo>
                <a:lnTo>
                  <a:pt x="4434" y="21600"/>
                </a:lnTo>
                <a:lnTo>
                  <a:pt x="0" y="18014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pic>
        <p:nvPicPr>
          <p:cNvPr id="10244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Форма государственного стандарта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57200" y="1700213"/>
          <a:ext cx="8229600" cy="3863975"/>
        </p:xfrm>
        <a:graphic>
          <a:graphicData uri="http://schemas.openxmlformats.org/drawingml/2006/table">
            <a:tbl>
              <a:tblPr/>
              <a:tblGrid>
                <a:gridCol w="2819400"/>
                <a:gridCol w="2143125"/>
                <a:gridCol w="3267075"/>
              </a:tblGrid>
              <a:tr h="863600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Порядок оказания услуги (состав и элементы услуги)</a:t>
                      </a: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Объем предоставления  услуги</a:t>
                      </a: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Условия оказания  социальной услуги, определяющие  качество  социальной  услуги</a:t>
                      </a: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000375"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</a:rPr>
                        <a:t> </a:t>
                      </a:r>
                      <a:endParaRPr kumimoji="0" lang="ru-RU" altLang="ru-RU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1. Норматив предоставления услуги: 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2. Периодичность предоставления услуги:  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3. Единица услуги: 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4. Нормативная стоимость услуги: …</a:t>
                      </a: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400"/>
                        </a:spcBef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defRPr sz="23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ts val="325"/>
                        </a:spcBef>
                        <a:buClr>
                          <a:schemeClr val="accent1"/>
                        </a:buClr>
                        <a:buFont typeface="Verdana" pitchFamily="34" charset="0"/>
                        <a:defRPr sz="21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SzPct val="100000"/>
                        <a:buFont typeface="Wingdings 2" pitchFamily="18" charset="2"/>
                        <a:defRPr sz="19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7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ts val="350"/>
                        </a:spcBef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ts val="35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 2" pitchFamily="18" charset="2"/>
                        <a:defRPr sz="16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1.Условия размещения учреждения: 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2. Укомплектованность учреждения специалистами и их квалификация: 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ahoma" pitchFamily="34" charset="0"/>
                        </a:rPr>
                        <a:t>3. Специальное и табельное техническое оснащение учреждения (оборудование, приборы, аппаратура и т.д.): …</a:t>
                      </a:r>
                    </a:p>
                  </a:txBody>
                  <a:tcPr marL="59312" marR="59312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695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одержимое 1"/>
          <p:cNvSpPr>
            <a:spLocks/>
          </p:cNvSpPr>
          <p:nvPr/>
        </p:nvSpPr>
        <p:spPr bwMode="auto">
          <a:xfrm>
            <a:off x="323850" y="549275"/>
            <a:ext cx="8569325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57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  <a:defRPr/>
            </a:pPr>
            <a:r>
              <a:rPr lang="ru-RU" altLang="ru-RU" sz="23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Стандарты позволяют</a:t>
            </a:r>
            <a:r>
              <a:rPr lang="ru-RU" altLang="ru-RU" sz="2300" b="1" i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altLang="ru-RU" sz="23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упорядочить</a:t>
            </a:r>
            <a:r>
              <a:rPr lang="ru-RU" altLang="ru-RU" sz="23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деятельность организации, развивать деятельность не стихийно (интуитивно, «на авось», "хочу - буду делать, не хочу - не буду"), а на систематической основе, на основе документированных процедур с обязательным фиксированием результатов</a:t>
            </a:r>
          </a:p>
        </p:txBody>
      </p:sp>
      <p:pic>
        <p:nvPicPr>
          <p:cNvPr id="13315" name="Picture 11" descr="xt5_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213100"/>
            <a:ext cx="7056437" cy="257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675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2"/>
          <p:cNvGraphicFramePr>
            <a:graphicFrameLocks noGrp="1" noChangeAspect="1"/>
          </p:cNvGraphicFramePr>
          <p:nvPr>
            <p:ph idx="4294967295"/>
          </p:nvPr>
        </p:nvGraphicFramePr>
        <p:xfrm>
          <a:off x="457200" y="692150"/>
          <a:ext cx="8229600" cy="547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Visio" r:id="rId3" imgW="21997696" imgH="8325601" progId="Visio.Drawing.11">
                  <p:embed/>
                </p:oleObj>
              </mc:Choice>
              <mc:Fallback>
                <p:oleObj name="Visio" r:id="rId3" imgW="21997696" imgH="8325601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92150"/>
                        <a:ext cx="8229600" cy="547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365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5"/>
          <p:cNvSpPr>
            <a:spLocks noChangeAspect="1" noChangeArrowheads="1"/>
          </p:cNvSpPr>
          <p:nvPr/>
        </p:nvSpPr>
        <p:spPr bwMode="auto">
          <a:xfrm>
            <a:off x="250825" y="1700213"/>
            <a:ext cx="8424863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grpSp>
        <p:nvGrpSpPr>
          <p:cNvPr id="15363" name="Group 6"/>
          <p:cNvGrpSpPr>
            <a:grpSpLocks/>
          </p:cNvGrpSpPr>
          <p:nvPr/>
        </p:nvGrpSpPr>
        <p:grpSpPr bwMode="auto">
          <a:xfrm>
            <a:off x="6432550" y="2589213"/>
            <a:ext cx="2124075" cy="1571625"/>
            <a:chOff x="3984" y="1296"/>
            <a:chExt cx="1303" cy="1104"/>
          </a:xfrm>
        </p:grpSpPr>
        <p:sp>
          <p:nvSpPr>
            <p:cNvPr id="103431" name="Text Box 7"/>
            <p:cNvSpPr txBox="1">
              <a:spLocks noChangeArrowheads="1"/>
            </p:cNvSpPr>
            <p:nvPr/>
          </p:nvSpPr>
          <p:spPr bwMode="auto">
            <a:xfrm>
              <a:off x="4368" y="1296"/>
              <a:ext cx="91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r>
                <a:rPr lang="ru-RU" altLang="ru-RU" sz="2000" b="1" u="sng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Процесс</a:t>
              </a:r>
              <a:endParaRPr lang="ru-RU" altLang="ru-RU" sz="20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endParaRPr>
            </a:p>
          </p:txBody>
        </p:sp>
        <p:sp>
          <p:nvSpPr>
            <p:cNvPr id="15470" name="AutoShape 8"/>
            <p:cNvSpPr>
              <a:spLocks noChangeArrowheads="1"/>
            </p:cNvSpPr>
            <p:nvPr/>
          </p:nvSpPr>
          <p:spPr bwMode="auto">
            <a:xfrm>
              <a:off x="3984" y="1536"/>
              <a:ext cx="144" cy="96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71" name="AutoShape 9"/>
            <p:cNvSpPr>
              <a:spLocks noChangeArrowheads="1"/>
            </p:cNvSpPr>
            <p:nvPr/>
          </p:nvSpPr>
          <p:spPr bwMode="auto">
            <a:xfrm>
              <a:off x="4752" y="2304"/>
              <a:ext cx="144" cy="96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72" name="AutoShape 10"/>
            <p:cNvSpPr>
              <a:spLocks noChangeArrowheads="1"/>
            </p:cNvSpPr>
            <p:nvPr/>
          </p:nvSpPr>
          <p:spPr bwMode="auto">
            <a:xfrm>
              <a:off x="4176" y="1728"/>
              <a:ext cx="144" cy="96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73" name="AutoShape 11"/>
            <p:cNvSpPr>
              <a:spLocks noChangeArrowheads="1"/>
            </p:cNvSpPr>
            <p:nvPr/>
          </p:nvSpPr>
          <p:spPr bwMode="auto">
            <a:xfrm>
              <a:off x="4368" y="1920"/>
              <a:ext cx="144" cy="96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cxnSp>
          <p:nvCxnSpPr>
            <p:cNvPr id="15474" name="AutoShape 12"/>
            <p:cNvCxnSpPr>
              <a:cxnSpLocks noChangeShapeType="1"/>
              <a:stCxn id="15470" idx="3"/>
              <a:endCxn id="15472" idx="1"/>
            </p:cNvCxnSpPr>
            <p:nvPr/>
          </p:nvCxnSpPr>
          <p:spPr bwMode="auto">
            <a:xfrm>
              <a:off x="4128" y="1584"/>
              <a:ext cx="48" cy="19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15475" name="AutoShape 13"/>
            <p:cNvCxnSpPr>
              <a:cxnSpLocks noChangeShapeType="1"/>
              <a:stCxn id="15472" idx="3"/>
              <a:endCxn id="15473" idx="1"/>
            </p:cNvCxnSpPr>
            <p:nvPr/>
          </p:nvCxnSpPr>
          <p:spPr bwMode="auto">
            <a:xfrm>
              <a:off x="4320" y="1776"/>
              <a:ext cx="48" cy="19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15476" name="AutoShape 14"/>
            <p:cNvCxnSpPr>
              <a:cxnSpLocks noChangeShapeType="1"/>
              <a:stCxn id="15473" idx="3"/>
              <a:endCxn id="15478" idx="1"/>
            </p:cNvCxnSpPr>
            <p:nvPr/>
          </p:nvCxnSpPr>
          <p:spPr bwMode="auto">
            <a:xfrm>
              <a:off x="4512" y="1968"/>
              <a:ext cx="48" cy="19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cxnSp>
          <p:nvCxnSpPr>
            <p:cNvPr id="15477" name="AutoShape 15"/>
            <p:cNvCxnSpPr>
              <a:cxnSpLocks noChangeShapeType="1"/>
              <a:stCxn id="15478" idx="3"/>
              <a:endCxn id="15471" idx="1"/>
            </p:cNvCxnSpPr>
            <p:nvPr/>
          </p:nvCxnSpPr>
          <p:spPr bwMode="auto">
            <a:xfrm>
              <a:off x="4704" y="2160"/>
              <a:ext cx="48" cy="192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  <p:sp>
          <p:nvSpPr>
            <p:cNvPr id="15478" name="AutoShape 16"/>
            <p:cNvSpPr>
              <a:spLocks noChangeArrowheads="1"/>
            </p:cNvSpPr>
            <p:nvPr/>
          </p:nvSpPr>
          <p:spPr bwMode="auto">
            <a:xfrm>
              <a:off x="4560" y="2112"/>
              <a:ext cx="144" cy="96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79" name="Oval 17"/>
            <p:cNvSpPr>
              <a:spLocks noChangeArrowheads="1"/>
            </p:cNvSpPr>
            <p:nvPr/>
          </p:nvSpPr>
          <p:spPr bwMode="auto">
            <a:xfrm>
              <a:off x="4560" y="2112"/>
              <a:ext cx="48" cy="48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80" name="Oval 18"/>
            <p:cNvSpPr>
              <a:spLocks noChangeArrowheads="1"/>
            </p:cNvSpPr>
            <p:nvPr/>
          </p:nvSpPr>
          <p:spPr bwMode="auto">
            <a:xfrm>
              <a:off x="4608" y="2160"/>
              <a:ext cx="48" cy="48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81" name="Oval 19"/>
            <p:cNvSpPr>
              <a:spLocks noChangeArrowheads="1"/>
            </p:cNvSpPr>
            <p:nvPr/>
          </p:nvSpPr>
          <p:spPr bwMode="auto">
            <a:xfrm>
              <a:off x="4656" y="2112"/>
              <a:ext cx="48" cy="48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  <p:grpSp>
        <p:nvGrpSpPr>
          <p:cNvPr id="15364" name="Group 20"/>
          <p:cNvGrpSpPr>
            <a:grpSpLocks/>
          </p:cNvGrpSpPr>
          <p:nvPr/>
        </p:nvGrpSpPr>
        <p:grpSpPr bwMode="auto">
          <a:xfrm>
            <a:off x="6732588" y="5157788"/>
            <a:ext cx="1447800" cy="820737"/>
            <a:chOff x="4472" y="3360"/>
            <a:chExt cx="888" cy="576"/>
          </a:xfrm>
        </p:grpSpPr>
        <p:sp>
          <p:nvSpPr>
            <p:cNvPr id="103445" name="Text Box 21"/>
            <p:cNvSpPr txBox="1">
              <a:spLocks noChangeArrowheads="1"/>
            </p:cNvSpPr>
            <p:nvPr/>
          </p:nvSpPr>
          <p:spPr bwMode="auto">
            <a:xfrm>
              <a:off x="4608" y="3360"/>
              <a:ext cx="752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r>
                <a:rPr lang="ru-RU" altLang="ru-RU" sz="2000" b="1" u="sng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Задача</a:t>
              </a:r>
              <a:endParaRPr lang="ru-RU" altLang="ru-RU" sz="20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endParaRPr>
            </a:p>
          </p:txBody>
        </p:sp>
        <p:sp>
          <p:nvSpPr>
            <p:cNvPr id="15468" name="Oval 22"/>
            <p:cNvSpPr>
              <a:spLocks noChangeArrowheads="1"/>
            </p:cNvSpPr>
            <p:nvPr/>
          </p:nvSpPr>
          <p:spPr bwMode="auto">
            <a:xfrm>
              <a:off x="4472" y="3744"/>
              <a:ext cx="223" cy="192"/>
            </a:xfrm>
            <a:prstGeom prst="ellipse">
              <a:avLst/>
            </a:prstGeom>
            <a:solidFill>
              <a:srgbClr val="80808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  <p:sp>
        <p:nvSpPr>
          <p:cNvPr id="103448" name="Text Box 24"/>
          <p:cNvSpPr txBox="1">
            <a:spLocks noChangeArrowheads="1"/>
          </p:cNvSpPr>
          <p:nvPr/>
        </p:nvSpPr>
        <p:spPr bwMode="auto">
          <a:xfrm>
            <a:off x="2611438" y="1989138"/>
            <a:ext cx="1628775" cy="45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/>
          <a:lstStyle/>
          <a:p>
            <a:pPr algn="ctr">
              <a:defRPr/>
            </a:pPr>
            <a:r>
              <a:rPr lang="ru-RU" altLang="ru-RU" sz="2000" b="1" u="sng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Система</a:t>
            </a:r>
            <a:endParaRPr lang="ru-RU" altLang="ru-RU" sz="2000" b="1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15366" name="AutoShape 25"/>
          <p:cNvSpPr>
            <a:spLocks noChangeArrowheads="1"/>
          </p:cNvSpPr>
          <p:nvPr/>
        </p:nvSpPr>
        <p:spPr bwMode="auto">
          <a:xfrm>
            <a:off x="1276350" y="282892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67" name="AutoShape 26"/>
          <p:cNvSpPr>
            <a:spLocks noChangeArrowheads="1"/>
          </p:cNvSpPr>
          <p:nvPr/>
        </p:nvSpPr>
        <p:spPr bwMode="auto">
          <a:xfrm>
            <a:off x="1954213" y="3760788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68" name="AutoShape 27"/>
          <p:cNvSpPr>
            <a:spLocks noChangeArrowheads="1"/>
          </p:cNvSpPr>
          <p:nvPr/>
        </p:nvSpPr>
        <p:spPr bwMode="auto">
          <a:xfrm>
            <a:off x="2633663" y="396081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69" name="AutoShape 28"/>
          <p:cNvSpPr>
            <a:spLocks noChangeArrowheads="1"/>
          </p:cNvSpPr>
          <p:nvPr/>
        </p:nvSpPr>
        <p:spPr bwMode="auto">
          <a:xfrm>
            <a:off x="1192213" y="3295650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0" name="AutoShape 29"/>
          <p:cNvSpPr>
            <a:spLocks noChangeArrowheads="1"/>
          </p:cNvSpPr>
          <p:nvPr/>
        </p:nvSpPr>
        <p:spPr bwMode="auto">
          <a:xfrm>
            <a:off x="1700213" y="242887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1" name="AutoShape 30"/>
          <p:cNvSpPr>
            <a:spLocks noChangeArrowheads="1"/>
          </p:cNvSpPr>
          <p:nvPr/>
        </p:nvSpPr>
        <p:spPr bwMode="auto">
          <a:xfrm>
            <a:off x="938213" y="276225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2" name="AutoShape 31"/>
          <p:cNvSpPr>
            <a:spLocks noChangeArrowheads="1"/>
          </p:cNvSpPr>
          <p:nvPr/>
        </p:nvSpPr>
        <p:spPr bwMode="auto">
          <a:xfrm>
            <a:off x="938213" y="249555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3" name="AutoShape 32"/>
          <p:cNvSpPr>
            <a:spLocks noChangeArrowheads="1"/>
          </p:cNvSpPr>
          <p:nvPr/>
        </p:nvSpPr>
        <p:spPr bwMode="auto">
          <a:xfrm>
            <a:off x="1106488" y="3827463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4" name="AutoShape 33"/>
          <p:cNvSpPr>
            <a:spLocks noChangeArrowheads="1"/>
          </p:cNvSpPr>
          <p:nvPr/>
        </p:nvSpPr>
        <p:spPr bwMode="auto">
          <a:xfrm>
            <a:off x="852488" y="356076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5" name="AutoShape 34"/>
          <p:cNvSpPr>
            <a:spLocks noChangeArrowheads="1"/>
          </p:cNvSpPr>
          <p:nvPr/>
        </p:nvSpPr>
        <p:spPr bwMode="auto">
          <a:xfrm>
            <a:off x="684213" y="309562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76" name="Line 35"/>
          <p:cNvSpPr>
            <a:spLocks noChangeShapeType="1"/>
          </p:cNvSpPr>
          <p:nvPr/>
        </p:nvSpPr>
        <p:spPr bwMode="auto">
          <a:xfrm flipV="1">
            <a:off x="1022350" y="2628900"/>
            <a:ext cx="84138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77" name="Line 36"/>
          <p:cNvSpPr>
            <a:spLocks noChangeShapeType="1"/>
          </p:cNvSpPr>
          <p:nvPr/>
        </p:nvSpPr>
        <p:spPr bwMode="auto">
          <a:xfrm flipV="1">
            <a:off x="1192213" y="2695575"/>
            <a:ext cx="338137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78" name="Line 37"/>
          <p:cNvSpPr>
            <a:spLocks noChangeShapeType="1"/>
          </p:cNvSpPr>
          <p:nvPr/>
        </p:nvSpPr>
        <p:spPr bwMode="auto">
          <a:xfrm flipH="1">
            <a:off x="768350" y="2895600"/>
            <a:ext cx="254000" cy="2000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79" name="Line 38"/>
          <p:cNvSpPr>
            <a:spLocks noChangeShapeType="1"/>
          </p:cNvSpPr>
          <p:nvPr/>
        </p:nvSpPr>
        <p:spPr bwMode="auto">
          <a:xfrm>
            <a:off x="768350" y="3228975"/>
            <a:ext cx="423863" cy="1984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80" name="Line 39"/>
          <p:cNvSpPr>
            <a:spLocks noChangeShapeType="1"/>
          </p:cNvSpPr>
          <p:nvPr/>
        </p:nvSpPr>
        <p:spPr bwMode="auto">
          <a:xfrm>
            <a:off x="768350" y="3228975"/>
            <a:ext cx="169863" cy="3317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81" name="Line 40"/>
          <p:cNvSpPr>
            <a:spLocks noChangeShapeType="1"/>
          </p:cNvSpPr>
          <p:nvPr/>
        </p:nvSpPr>
        <p:spPr bwMode="auto">
          <a:xfrm>
            <a:off x="1022350" y="3694113"/>
            <a:ext cx="254000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82" name="Line 41"/>
          <p:cNvSpPr>
            <a:spLocks noChangeShapeType="1"/>
          </p:cNvSpPr>
          <p:nvPr/>
        </p:nvSpPr>
        <p:spPr bwMode="auto">
          <a:xfrm flipV="1">
            <a:off x="1106488" y="3560763"/>
            <a:ext cx="593725" cy="6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383" name="AutoShape 42"/>
          <p:cNvSpPr>
            <a:spLocks noChangeArrowheads="1"/>
          </p:cNvSpPr>
          <p:nvPr/>
        </p:nvSpPr>
        <p:spPr bwMode="auto">
          <a:xfrm>
            <a:off x="1446213" y="256222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4" name="AutoShape 43"/>
          <p:cNvSpPr>
            <a:spLocks noChangeArrowheads="1"/>
          </p:cNvSpPr>
          <p:nvPr/>
        </p:nvSpPr>
        <p:spPr bwMode="auto">
          <a:xfrm>
            <a:off x="1870075" y="262890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5" name="AutoShape 44"/>
          <p:cNvSpPr>
            <a:spLocks noChangeArrowheads="1"/>
          </p:cNvSpPr>
          <p:nvPr/>
        </p:nvSpPr>
        <p:spPr bwMode="auto">
          <a:xfrm>
            <a:off x="2463800" y="262890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6" name="AutoShape 45"/>
          <p:cNvSpPr>
            <a:spLocks noChangeArrowheads="1"/>
          </p:cNvSpPr>
          <p:nvPr/>
        </p:nvSpPr>
        <p:spPr bwMode="auto">
          <a:xfrm>
            <a:off x="1700213" y="309562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7" name="AutoShape 46"/>
          <p:cNvSpPr>
            <a:spLocks noChangeArrowheads="1"/>
          </p:cNvSpPr>
          <p:nvPr/>
        </p:nvSpPr>
        <p:spPr bwMode="auto">
          <a:xfrm>
            <a:off x="2463800" y="3362325"/>
            <a:ext cx="254000" cy="131763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8" name="AutoShape 47"/>
          <p:cNvSpPr>
            <a:spLocks noChangeArrowheads="1"/>
          </p:cNvSpPr>
          <p:nvPr/>
        </p:nvSpPr>
        <p:spPr bwMode="auto">
          <a:xfrm>
            <a:off x="2887663" y="3362325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89" name="AutoShape 48"/>
          <p:cNvSpPr>
            <a:spLocks noChangeArrowheads="1"/>
          </p:cNvSpPr>
          <p:nvPr/>
        </p:nvSpPr>
        <p:spPr bwMode="auto">
          <a:xfrm>
            <a:off x="1700213" y="349408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0" name="AutoShape 49"/>
          <p:cNvSpPr>
            <a:spLocks noChangeArrowheads="1"/>
          </p:cNvSpPr>
          <p:nvPr/>
        </p:nvSpPr>
        <p:spPr bwMode="auto">
          <a:xfrm>
            <a:off x="2801938" y="302895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1" name="AutoShape 50"/>
          <p:cNvSpPr>
            <a:spLocks noChangeArrowheads="1"/>
          </p:cNvSpPr>
          <p:nvPr/>
        </p:nvSpPr>
        <p:spPr bwMode="auto">
          <a:xfrm>
            <a:off x="2463800" y="289560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2" name="AutoShape 51"/>
          <p:cNvSpPr>
            <a:spLocks noChangeArrowheads="1"/>
          </p:cNvSpPr>
          <p:nvPr/>
        </p:nvSpPr>
        <p:spPr bwMode="auto">
          <a:xfrm>
            <a:off x="2801938" y="3627438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3" name="AutoShape 52"/>
          <p:cNvSpPr>
            <a:spLocks noChangeArrowheads="1"/>
          </p:cNvSpPr>
          <p:nvPr/>
        </p:nvSpPr>
        <p:spPr bwMode="auto">
          <a:xfrm>
            <a:off x="2124075" y="349408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4" name="AutoShape 53"/>
          <p:cNvSpPr>
            <a:spLocks noChangeArrowheads="1"/>
          </p:cNvSpPr>
          <p:nvPr/>
        </p:nvSpPr>
        <p:spPr bwMode="auto">
          <a:xfrm>
            <a:off x="1785938" y="282892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395" name="AutoShape 54"/>
          <p:cNvSpPr>
            <a:spLocks noChangeArrowheads="1"/>
          </p:cNvSpPr>
          <p:nvPr/>
        </p:nvSpPr>
        <p:spPr bwMode="auto">
          <a:xfrm>
            <a:off x="2124075" y="309562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cxnSp>
        <p:nvCxnSpPr>
          <p:cNvPr id="15396" name="AutoShape 55"/>
          <p:cNvCxnSpPr>
            <a:cxnSpLocks noChangeShapeType="1"/>
            <a:stCxn id="15383" idx="3"/>
            <a:endCxn id="15394" idx="1"/>
          </p:cNvCxnSpPr>
          <p:nvPr/>
        </p:nvCxnSpPr>
        <p:spPr bwMode="auto">
          <a:xfrm>
            <a:off x="1700213" y="2628900"/>
            <a:ext cx="85725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397" name="AutoShape 56"/>
          <p:cNvCxnSpPr>
            <a:cxnSpLocks noChangeShapeType="1"/>
            <a:stCxn id="15394" idx="3"/>
            <a:endCxn id="15395" idx="1"/>
          </p:cNvCxnSpPr>
          <p:nvPr/>
        </p:nvCxnSpPr>
        <p:spPr bwMode="auto">
          <a:xfrm>
            <a:off x="2039938" y="2895600"/>
            <a:ext cx="84137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398" name="AutoShape 57"/>
          <p:cNvCxnSpPr>
            <a:cxnSpLocks noChangeShapeType="1"/>
            <a:stCxn id="15395" idx="3"/>
            <a:endCxn id="15387" idx="1"/>
          </p:cNvCxnSpPr>
          <p:nvPr/>
        </p:nvCxnSpPr>
        <p:spPr bwMode="auto">
          <a:xfrm>
            <a:off x="2378075" y="3162300"/>
            <a:ext cx="85725" cy="265113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399" name="AutoShape 58"/>
          <p:cNvCxnSpPr>
            <a:cxnSpLocks noChangeShapeType="1"/>
            <a:stCxn id="15387" idx="3"/>
            <a:endCxn id="15392" idx="1"/>
          </p:cNvCxnSpPr>
          <p:nvPr/>
        </p:nvCxnSpPr>
        <p:spPr bwMode="auto">
          <a:xfrm>
            <a:off x="2717800" y="3427413"/>
            <a:ext cx="84138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5400" name="Line 59"/>
          <p:cNvSpPr>
            <a:spLocks noChangeShapeType="1"/>
          </p:cNvSpPr>
          <p:nvPr/>
        </p:nvSpPr>
        <p:spPr bwMode="auto">
          <a:xfrm>
            <a:off x="1106488" y="2895600"/>
            <a:ext cx="169862" cy="4000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cxnSp>
        <p:nvCxnSpPr>
          <p:cNvPr id="15401" name="AutoShape 60"/>
          <p:cNvCxnSpPr>
            <a:cxnSpLocks noChangeShapeType="1"/>
            <a:stCxn id="15366" idx="3"/>
          </p:cNvCxnSpPr>
          <p:nvPr/>
        </p:nvCxnSpPr>
        <p:spPr bwMode="auto">
          <a:xfrm>
            <a:off x="1530350" y="2895600"/>
            <a:ext cx="169863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2" name="AutoShape 61"/>
          <p:cNvCxnSpPr>
            <a:cxnSpLocks noChangeShapeType="1"/>
            <a:stCxn id="15369" idx="3"/>
            <a:endCxn id="15389" idx="1"/>
          </p:cNvCxnSpPr>
          <p:nvPr/>
        </p:nvCxnSpPr>
        <p:spPr bwMode="auto">
          <a:xfrm>
            <a:off x="1446213" y="3362325"/>
            <a:ext cx="254000" cy="198438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3" name="AutoShape 62"/>
          <p:cNvCxnSpPr>
            <a:cxnSpLocks noChangeShapeType="1"/>
            <a:stCxn id="15386" idx="2"/>
            <a:endCxn id="15389" idx="0"/>
          </p:cNvCxnSpPr>
          <p:nvPr/>
        </p:nvCxnSpPr>
        <p:spPr bwMode="auto">
          <a:xfrm>
            <a:off x="1827213" y="322897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4" name="AutoShape 63"/>
          <p:cNvCxnSpPr>
            <a:cxnSpLocks noChangeShapeType="1"/>
            <a:stCxn id="15373" idx="3"/>
            <a:endCxn id="15367" idx="1"/>
          </p:cNvCxnSpPr>
          <p:nvPr/>
        </p:nvCxnSpPr>
        <p:spPr bwMode="auto">
          <a:xfrm flipV="1">
            <a:off x="1362075" y="3827463"/>
            <a:ext cx="592138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5" name="AutoShape 64"/>
          <p:cNvCxnSpPr>
            <a:cxnSpLocks noChangeShapeType="1"/>
            <a:stCxn id="15382" idx="0"/>
            <a:endCxn id="15367" idx="1"/>
          </p:cNvCxnSpPr>
          <p:nvPr/>
        </p:nvCxnSpPr>
        <p:spPr bwMode="auto">
          <a:xfrm>
            <a:off x="1106488" y="3627438"/>
            <a:ext cx="847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6" name="AutoShape 65"/>
          <p:cNvCxnSpPr>
            <a:cxnSpLocks noChangeShapeType="1"/>
            <a:stCxn id="15389" idx="2"/>
            <a:endCxn id="15367" idx="0"/>
          </p:cNvCxnSpPr>
          <p:nvPr/>
        </p:nvCxnSpPr>
        <p:spPr bwMode="auto">
          <a:xfrm>
            <a:off x="1827213" y="3627438"/>
            <a:ext cx="254000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7" name="AutoShape 66"/>
          <p:cNvCxnSpPr>
            <a:cxnSpLocks noChangeShapeType="1"/>
            <a:stCxn id="15369" idx="2"/>
            <a:endCxn id="15374" idx="0"/>
          </p:cNvCxnSpPr>
          <p:nvPr/>
        </p:nvCxnSpPr>
        <p:spPr bwMode="auto">
          <a:xfrm flipH="1">
            <a:off x="979488" y="3427413"/>
            <a:ext cx="339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8" name="AutoShape 67"/>
          <p:cNvCxnSpPr>
            <a:cxnSpLocks noChangeShapeType="1"/>
            <a:stCxn id="15373" idx="0"/>
            <a:endCxn id="15369" idx="2"/>
          </p:cNvCxnSpPr>
          <p:nvPr/>
        </p:nvCxnSpPr>
        <p:spPr bwMode="auto">
          <a:xfrm flipV="1">
            <a:off x="1235075" y="3427413"/>
            <a:ext cx="84138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09" name="AutoShape 68"/>
          <p:cNvCxnSpPr>
            <a:cxnSpLocks noChangeShapeType="1"/>
            <a:stCxn id="15386" idx="3"/>
            <a:endCxn id="15393" idx="1"/>
          </p:cNvCxnSpPr>
          <p:nvPr/>
        </p:nvCxnSpPr>
        <p:spPr bwMode="auto">
          <a:xfrm>
            <a:off x="1954213" y="3162300"/>
            <a:ext cx="169862" cy="39846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0" name="AutoShape 69"/>
          <p:cNvCxnSpPr>
            <a:cxnSpLocks noChangeShapeType="1"/>
            <a:stCxn id="15386" idx="1"/>
            <a:endCxn id="15366" idx="2"/>
          </p:cNvCxnSpPr>
          <p:nvPr/>
        </p:nvCxnSpPr>
        <p:spPr bwMode="auto">
          <a:xfrm flipH="1" flipV="1">
            <a:off x="1403350" y="2962275"/>
            <a:ext cx="296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1" name="AutoShape 70"/>
          <p:cNvCxnSpPr>
            <a:cxnSpLocks noChangeShapeType="1"/>
            <a:stCxn id="15375" idx="3"/>
            <a:endCxn id="15366" idx="1"/>
          </p:cNvCxnSpPr>
          <p:nvPr/>
        </p:nvCxnSpPr>
        <p:spPr bwMode="auto">
          <a:xfrm flipV="1">
            <a:off x="938213" y="2895600"/>
            <a:ext cx="338137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2" name="AutoShape 71"/>
          <p:cNvCxnSpPr>
            <a:cxnSpLocks noChangeShapeType="1"/>
            <a:stCxn id="15366" idx="0"/>
            <a:endCxn id="15383" idx="2"/>
          </p:cNvCxnSpPr>
          <p:nvPr/>
        </p:nvCxnSpPr>
        <p:spPr bwMode="auto">
          <a:xfrm flipV="1">
            <a:off x="1403350" y="2695575"/>
            <a:ext cx="169863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3" name="AutoShape 72"/>
          <p:cNvCxnSpPr>
            <a:cxnSpLocks noChangeShapeType="1"/>
            <a:stCxn id="15366" idx="2"/>
            <a:endCxn id="15369" idx="3"/>
          </p:cNvCxnSpPr>
          <p:nvPr/>
        </p:nvCxnSpPr>
        <p:spPr bwMode="auto">
          <a:xfrm>
            <a:off x="1403350" y="2962275"/>
            <a:ext cx="42863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4" name="AutoShape 73"/>
          <p:cNvCxnSpPr>
            <a:cxnSpLocks noChangeShapeType="1"/>
            <a:stCxn id="15389" idx="0"/>
            <a:endCxn id="15395" idx="2"/>
          </p:cNvCxnSpPr>
          <p:nvPr/>
        </p:nvCxnSpPr>
        <p:spPr bwMode="auto">
          <a:xfrm flipV="1">
            <a:off x="1827213" y="3228975"/>
            <a:ext cx="423862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5" name="AutoShape 74"/>
          <p:cNvCxnSpPr>
            <a:cxnSpLocks noChangeShapeType="1"/>
            <a:stCxn id="15395" idx="2"/>
            <a:endCxn id="15393" idx="0"/>
          </p:cNvCxnSpPr>
          <p:nvPr/>
        </p:nvCxnSpPr>
        <p:spPr bwMode="auto">
          <a:xfrm>
            <a:off x="2251075" y="322897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6" name="AutoShape 75"/>
          <p:cNvCxnSpPr>
            <a:cxnSpLocks noChangeShapeType="1"/>
            <a:stCxn id="15391" idx="2"/>
            <a:endCxn id="15387" idx="0"/>
          </p:cNvCxnSpPr>
          <p:nvPr/>
        </p:nvCxnSpPr>
        <p:spPr bwMode="auto">
          <a:xfrm>
            <a:off x="2590800" y="3028950"/>
            <a:ext cx="0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7" name="AutoShape 76"/>
          <p:cNvCxnSpPr>
            <a:cxnSpLocks noChangeShapeType="1"/>
            <a:stCxn id="15384" idx="2"/>
            <a:endCxn id="15394" idx="0"/>
          </p:cNvCxnSpPr>
          <p:nvPr/>
        </p:nvCxnSpPr>
        <p:spPr bwMode="auto">
          <a:xfrm flipH="1">
            <a:off x="1912938" y="2762250"/>
            <a:ext cx="84137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8" name="AutoShape 77"/>
          <p:cNvCxnSpPr>
            <a:cxnSpLocks noChangeShapeType="1"/>
            <a:stCxn id="15383" idx="2"/>
            <a:endCxn id="15386" idx="0"/>
          </p:cNvCxnSpPr>
          <p:nvPr/>
        </p:nvCxnSpPr>
        <p:spPr bwMode="auto">
          <a:xfrm>
            <a:off x="1573213" y="2695575"/>
            <a:ext cx="254000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19" name="AutoShape 78"/>
          <p:cNvCxnSpPr>
            <a:cxnSpLocks noChangeShapeType="1"/>
            <a:endCxn id="15370" idx="1"/>
          </p:cNvCxnSpPr>
          <p:nvPr/>
        </p:nvCxnSpPr>
        <p:spPr bwMode="auto">
          <a:xfrm flipV="1">
            <a:off x="1192213" y="2495550"/>
            <a:ext cx="508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0" name="AutoShape 79"/>
          <p:cNvCxnSpPr>
            <a:cxnSpLocks noChangeShapeType="1"/>
            <a:stCxn id="15385" idx="1"/>
            <a:endCxn id="15384" idx="3"/>
          </p:cNvCxnSpPr>
          <p:nvPr/>
        </p:nvCxnSpPr>
        <p:spPr bwMode="auto">
          <a:xfrm flipH="1">
            <a:off x="2124075" y="2695575"/>
            <a:ext cx="339725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1" name="AutoShape 80"/>
          <p:cNvCxnSpPr>
            <a:cxnSpLocks noChangeShapeType="1"/>
            <a:stCxn id="15390" idx="1"/>
            <a:endCxn id="15395" idx="3"/>
          </p:cNvCxnSpPr>
          <p:nvPr/>
        </p:nvCxnSpPr>
        <p:spPr bwMode="auto">
          <a:xfrm flipH="1">
            <a:off x="2378075" y="3095625"/>
            <a:ext cx="423863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2" name="AutoShape 81"/>
          <p:cNvCxnSpPr>
            <a:cxnSpLocks noChangeShapeType="1"/>
            <a:stCxn id="15391" idx="1"/>
            <a:endCxn id="15394" idx="3"/>
          </p:cNvCxnSpPr>
          <p:nvPr/>
        </p:nvCxnSpPr>
        <p:spPr bwMode="auto">
          <a:xfrm flipH="1" flipV="1">
            <a:off x="2039938" y="2895600"/>
            <a:ext cx="423862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3" name="AutoShape 82"/>
          <p:cNvCxnSpPr>
            <a:cxnSpLocks noChangeShapeType="1"/>
            <a:stCxn id="15390" idx="2"/>
            <a:endCxn id="15388" idx="0"/>
          </p:cNvCxnSpPr>
          <p:nvPr/>
        </p:nvCxnSpPr>
        <p:spPr bwMode="auto">
          <a:xfrm>
            <a:off x="2928938" y="3162300"/>
            <a:ext cx="85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4" name="AutoShape 83"/>
          <p:cNvCxnSpPr>
            <a:cxnSpLocks noChangeShapeType="1"/>
            <a:stCxn id="15392" idx="0"/>
            <a:endCxn id="15388" idx="2"/>
          </p:cNvCxnSpPr>
          <p:nvPr/>
        </p:nvCxnSpPr>
        <p:spPr bwMode="auto">
          <a:xfrm flipV="1">
            <a:off x="2928938" y="3494088"/>
            <a:ext cx="85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5" name="AutoShape 84"/>
          <p:cNvCxnSpPr>
            <a:cxnSpLocks noChangeShapeType="1"/>
            <a:stCxn id="15368" idx="0"/>
            <a:endCxn id="15393" idx="2"/>
          </p:cNvCxnSpPr>
          <p:nvPr/>
        </p:nvCxnSpPr>
        <p:spPr bwMode="auto">
          <a:xfrm flipH="1" flipV="1">
            <a:off x="2251075" y="3627438"/>
            <a:ext cx="509588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6" name="AutoShape 85"/>
          <p:cNvCxnSpPr>
            <a:cxnSpLocks noChangeShapeType="1"/>
            <a:stCxn id="15392" idx="2"/>
            <a:endCxn id="15368" idx="0"/>
          </p:cNvCxnSpPr>
          <p:nvPr/>
        </p:nvCxnSpPr>
        <p:spPr bwMode="auto">
          <a:xfrm flipH="1">
            <a:off x="2760663" y="3760788"/>
            <a:ext cx="16827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7" name="AutoShape 86"/>
          <p:cNvCxnSpPr>
            <a:cxnSpLocks noChangeShapeType="1"/>
            <a:stCxn id="15393" idx="0"/>
            <a:endCxn id="15387" idx="1"/>
          </p:cNvCxnSpPr>
          <p:nvPr/>
        </p:nvCxnSpPr>
        <p:spPr bwMode="auto">
          <a:xfrm flipV="1">
            <a:off x="2251075" y="3427413"/>
            <a:ext cx="212725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8" name="AutoShape 87"/>
          <p:cNvCxnSpPr>
            <a:cxnSpLocks noChangeShapeType="1"/>
            <a:stCxn id="15384" idx="1"/>
            <a:endCxn id="15366" idx="3"/>
          </p:cNvCxnSpPr>
          <p:nvPr/>
        </p:nvCxnSpPr>
        <p:spPr bwMode="auto">
          <a:xfrm flipH="1">
            <a:off x="1530350" y="2695575"/>
            <a:ext cx="339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29" name="AutoShape 88"/>
          <p:cNvCxnSpPr>
            <a:cxnSpLocks noChangeShapeType="1"/>
            <a:stCxn id="15370" idx="3"/>
            <a:endCxn id="15385" idx="0"/>
          </p:cNvCxnSpPr>
          <p:nvPr/>
        </p:nvCxnSpPr>
        <p:spPr bwMode="auto">
          <a:xfrm>
            <a:off x="1954213" y="2495550"/>
            <a:ext cx="636587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0" name="AutoShape 89"/>
          <p:cNvCxnSpPr>
            <a:cxnSpLocks noChangeShapeType="1"/>
            <a:stCxn id="15368" idx="1"/>
            <a:endCxn id="15367" idx="3"/>
          </p:cNvCxnSpPr>
          <p:nvPr/>
        </p:nvCxnSpPr>
        <p:spPr bwMode="auto">
          <a:xfrm flipH="1" flipV="1">
            <a:off x="2209800" y="3827463"/>
            <a:ext cx="423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1" name="AutoShape 90"/>
          <p:cNvCxnSpPr>
            <a:cxnSpLocks noChangeShapeType="1"/>
            <a:stCxn id="15387" idx="2"/>
            <a:endCxn id="15368" idx="0"/>
          </p:cNvCxnSpPr>
          <p:nvPr/>
        </p:nvCxnSpPr>
        <p:spPr bwMode="auto">
          <a:xfrm>
            <a:off x="2590800" y="3494088"/>
            <a:ext cx="169863" cy="4667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2" name="AutoShape 91"/>
          <p:cNvCxnSpPr>
            <a:cxnSpLocks noChangeShapeType="1"/>
            <a:stCxn id="15367" idx="3"/>
            <a:endCxn id="15392" idx="1"/>
          </p:cNvCxnSpPr>
          <p:nvPr/>
        </p:nvCxnSpPr>
        <p:spPr bwMode="auto">
          <a:xfrm flipV="1">
            <a:off x="2209800" y="3694113"/>
            <a:ext cx="592138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3" name="AutoShape 92"/>
          <p:cNvCxnSpPr>
            <a:cxnSpLocks noChangeShapeType="1"/>
            <a:stCxn id="15369" idx="3"/>
            <a:endCxn id="15386" idx="1"/>
          </p:cNvCxnSpPr>
          <p:nvPr/>
        </p:nvCxnSpPr>
        <p:spPr bwMode="auto">
          <a:xfrm flipV="1">
            <a:off x="1446213" y="3162300"/>
            <a:ext cx="254000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4" name="AutoShape 93"/>
          <p:cNvCxnSpPr>
            <a:cxnSpLocks noChangeShapeType="1"/>
            <a:stCxn id="15375" idx="3"/>
            <a:endCxn id="15386" idx="1"/>
          </p:cNvCxnSpPr>
          <p:nvPr/>
        </p:nvCxnSpPr>
        <p:spPr bwMode="auto">
          <a:xfrm>
            <a:off x="938213" y="3162300"/>
            <a:ext cx="762000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5" name="AutoShape 94"/>
          <p:cNvCxnSpPr>
            <a:cxnSpLocks noChangeShapeType="1"/>
            <a:endCxn id="15383" idx="1"/>
          </p:cNvCxnSpPr>
          <p:nvPr/>
        </p:nvCxnSpPr>
        <p:spPr bwMode="auto">
          <a:xfrm>
            <a:off x="1192213" y="2562225"/>
            <a:ext cx="254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436" name="AutoShape 95"/>
          <p:cNvCxnSpPr>
            <a:cxnSpLocks noChangeShapeType="1"/>
            <a:stCxn id="15370" idx="1"/>
            <a:endCxn id="15383" idx="0"/>
          </p:cNvCxnSpPr>
          <p:nvPr/>
        </p:nvCxnSpPr>
        <p:spPr bwMode="auto">
          <a:xfrm flipH="1">
            <a:off x="1573213" y="2495550"/>
            <a:ext cx="127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5437" name="AutoShape 96"/>
          <p:cNvSpPr>
            <a:spLocks noChangeArrowheads="1"/>
          </p:cNvSpPr>
          <p:nvPr/>
        </p:nvSpPr>
        <p:spPr bwMode="auto">
          <a:xfrm rot="3063793">
            <a:off x="920750" y="2047876"/>
            <a:ext cx="331787" cy="169862"/>
          </a:xfrm>
          <a:prstGeom prst="rightArrow">
            <a:avLst>
              <a:gd name="adj1" fmla="val 50000"/>
              <a:gd name="adj2" fmla="val 48832"/>
            </a:avLst>
          </a:prstGeom>
          <a:solidFill>
            <a:srgbClr val="008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5438" name="AutoShape 97"/>
          <p:cNvSpPr>
            <a:spLocks noChangeArrowheads="1"/>
          </p:cNvSpPr>
          <p:nvPr/>
        </p:nvSpPr>
        <p:spPr bwMode="auto">
          <a:xfrm rot="3063793">
            <a:off x="3293269" y="4045744"/>
            <a:ext cx="331787" cy="168275"/>
          </a:xfrm>
          <a:prstGeom prst="rightArrow">
            <a:avLst>
              <a:gd name="adj1" fmla="val 50000"/>
              <a:gd name="adj2" fmla="val 49292"/>
            </a:avLst>
          </a:prstGeom>
          <a:solidFill>
            <a:srgbClr val="0080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03522" name="Text Box 98"/>
          <p:cNvSpPr txBox="1">
            <a:spLocks noChangeArrowheads="1"/>
          </p:cNvSpPr>
          <p:nvPr/>
        </p:nvSpPr>
        <p:spPr bwMode="auto">
          <a:xfrm>
            <a:off x="250825" y="1268413"/>
            <a:ext cx="2017713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/>
          <a:lstStyle/>
          <a:p>
            <a:pPr algn="ctr">
              <a:defRPr/>
            </a:pPr>
            <a:r>
              <a:rPr lang="ru-RU" altLang="ru-RU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Государственное задание</a:t>
            </a:r>
            <a:endParaRPr lang="ru-RU" altLang="ru-RU" sz="1600" b="1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103523" name="Text Box 99"/>
          <p:cNvSpPr txBox="1">
            <a:spLocks noChangeArrowheads="1"/>
          </p:cNvSpPr>
          <p:nvPr/>
        </p:nvSpPr>
        <p:spPr bwMode="auto">
          <a:xfrm>
            <a:off x="5508625" y="6092825"/>
            <a:ext cx="3335338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/>
          <a:lstStyle/>
          <a:p>
            <a:pPr algn="ctr">
              <a:defRPr/>
            </a:pPr>
            <a:r>
              <a:rPr lang="ru-RU" altLang="ru-RU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Разрешение трудной жизненной ситуации клиента</a:t>
            </a:r>
          </a:p>
        </p:txBody>
      </p:sp>
      <p:grpSp>
        <p:nvGrpSpPr>
          <p:cNvPr id="15441" name="Group 100"/>
          <p:cNvGrpSpPr>
            <a:grpSpLocks/>
          </p:cNvGrpSpPr>
          <p:nvPr/>
        </p:nvGrpSpPr>
        <p:grpSpPr bwMode="auto">
          <a:xfrm>
            <a:off x="3924300" y="4522788"/>
            <a:ext cx="2709863" cy="1211262"/>
            <a:chOff x="2832" y="2701"/>
            <a:chExt cx="1662" cy="851"/>
          </a:xfrm>
        </p:grpSpPr>
        <p:sp>
          <p:nvSpPr>
            <p:cNvPr id="103525" name="Text Box 101"/>
            <p:cNvSpPr txBox="1">
              <a:spLocks noChangeArrowheads="1"/>
            </p:cNvSpPr>
            <p:nvPr/>
          </p:nvSpPr>
          <p:spPr bwMode="auto">
            <a:xfrm>
              <a:off x="3081" y="2701"/>
              <a:ext cx="141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/>
            <a:lstStyle/>
            <a:p>
              <a:pPr>
                <a:defRPr/>
              </a:pPr>
              <a:r>
                <a:rPr lang="ru-RU" altLang="ru-RU" sz="2000" b="1" u="sng"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Деятельность</a:t>
              </a:r>
              <a:endParaRPr lang="ru-RU" altLang="ru-RU" sz="20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endParaRPr>
            </a:p>
          </p:txBody>
        </p:sp>
        <p:sp>
          <p:nvSpPr>
            <p:cNvPr id="15453" name="AutoShape 102"/>
            <p:cNvSpPr>
              <a:spLocks noChangeArrowheads="1"/>
            </p:cNvSpPr>
            <p:nvPr/>
          </p:nvSpPr>
          <p:spPr bwMode="auto">
            <a:xfrm>
              <a:off x="2832" y="3077"/>
              <a:ext cx="864" cy="475"/>
            </a:xfrm>
            <a:prstGeom prst="flowChartProcess">
              <a:avLst/>
            </a:prstGeom>
            <a:solidFill>
              <a:srgbClr val="FFFF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4" name="Oval 103"/>
            <p:cNvSpPr>
              <a:spLocks noChangeArrowheads="1"/>
            </p:cNvSpPr>
            <p:nvPr/>
          </p:nvSpPr>
          <p:spPr bwMode="auto">
            <a:xfrm>
              <a:off x="2976" y="3120"/>
              <a:ext cx="101" cy="11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5" name="Oval 104"/>
            <p:cNvSpPr>
              <a:spLocks noChangeArrowheads="1"/>
            </p:cNvSpPr>
            <p:nvPr/>
          </p:nvSpPr>
          <p:spPr bwMode="auto">
            <a:xfrm>
              <a:off x="2984" y="3360"/>
              <a:ext cx="100" cy="112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6" name="Oval 105"/>
            <p:cNvSpPr>
              <a:spLocks noChangeArrowheads="1"/>
            </p:cNvSpPr>
            <p:nvPr/>
          </p:nvSpPr>
          <p:spPr bwMode="auto">
            <a:xfrm>
              <a:off x="3252" y="3176"/>
              <a:ext cx="100" cy="112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7" name="Oval 106"/>
            <p:cNvSpPr>
              <a:spLocks noChangeArrowheads="1"/>
            </p:cNvSpPr>
            <p:nvPr/>
          </p:nvSpPr>
          <p:spPr bwMode="auto">
            <a:xfrm>
              <a:off x="3252" y="3376"/>
              <a:ext cx="100" cy="11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8580" tIns="34290" rIns="68580" bIns="34290"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8" name="Line 107"/>
            <p:cNvSpPr>
              <a:spLocks noChangeShapeType="1"/>
            </p:cNvSpPr>
            <p:nvPr/>
          </p:nvSpPr>
          <p:spPr bwMode="auto">
            <a:xfrm>
              <a:off x="3072" y="3168"/>
              <a:ext cx="192" cy="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59" name="Line 108"/>
            <p:cNvSpPr>
              <a:spLocks noChangeShapeType="1"/>
            </p:cNvSpPr>
            <p:nvPr/>
          </p:nvSpPr>
          <p:spPr bwMode="auto">
            <a:xfrm>
              <a:off x="3344" y="3264"/>
              <a:ext cx="128" cy="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0" name="Line 109"/>
            <p:cNvSpPr>
              <a:spLocks noChangeShapeType="1"/>
            </p:cNvSpPr>
            <p:nvPr/>
          </p:nvSpPr>
          <p:spPr bwMode="auto">
            <a:xfrm>
              <a:off x="3020" y="3232"/>
              <a:ext cx="4" cy="1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1" name="Line 110"/>
            <p:cNvSpPr>
              <a:spLocks noChangeShapeType="1"/>
            </p:cNvSpPr>
            <p:nvPr/>
          </p:nvSpPr>
          <p:spPr bwMode="auto">
            <a:xfrm>
              <a:off x="3076" y="3416"/>
              <a:ext cx="172" cy="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2" name="Line 111"/>
            <p:cNvSpPr>
              <a:spLocks noChangeShapeType="1"/>
            </p:cNvSpPr>
            <p:nvPr/>
          </p:nvSpPr>
          <p:spPr bwMode="auto">
            <a:xfrm flipV="1">
              <a:off x="3352" y="3392"/>
              <a:ext cx="116" cy="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3" name="Line 112"/>
            <p:cNvSpPr>
              <a:spLocks noChangeShapeType="1"/>
            </p:cNvSpPr>
            <p:nvPr/>
          </p:nvSpPr>
          <p:spPr bwMode="auto">
            <a:xfrm>
              <a:off x="3540" y="3396"/>
              <a:ext cx="96" cy="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4" name="Line 113"/>
            <p:cNvSpPr>
              <a:spLocks noChangeShapeType="1"/>
            </p:cNvSpPr>
            <p:nvPr/>
          </p:nvSpPr>
          <p:spPr bwMode="auto">
            <a:xfrm>
              <a:off x="2880" y="3120"/>
              <a:ext cx="96" cy="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  <p:sp>
          <p:nvSpPr>
            <p:cNvPr id="15465" name="Oval 114"/>
            <p:cNvSpPr>
              <a:spLocks noChangeArrowheads="1"/>
            </p:cNvSpPr>
            <p:nvPr/>
          </p:nvSpPr>
          <p:spPr bwMode="auto">
            <a:xfrm>
              <a:off x="3456" y="3312"/>
              <a:ext cx="100" cy="113"/>
            </a:xfrm>
            <a:prstGeom prst="ellipse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66" name="Line 115"/>
            <p:cNvSpPr>
              <a:spLocks noChangeShapeType="1"/>
            </p:cNvSpPr>
            <p:nvPr/>
          </p:nvSpPr>
          <p:spPr bwMode="auto">
            <a:xfrm flipV="1">
              <a:off x="3068" y="3264"/>
              <a:ext cx="196" cy="11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ru-RU"/>
            </a:p>
          </p:txBody>
        </p:sp>
      </p:grpSp>
      <p:grpSp>
        <p:nvGrpSpPr>
          <p:cNvPr id="15442" name="Group 116"/>
          <p:cNvGrpSpPr>
            <a:grpSpLocks/>
          </p:cNvGrpSpPr>
          <p:nvPr/>
        </p:nvGrpSpPr>
        <p:grpSpPr bwMode="auto">
          <a:xfrm>
            <a:off x="1914525" y="2054225"/>
            <a:ext cx="4518025" cy="2255838"/>
            <a:chOff x="1213" y="921"/>
            <a:chExt cx="2771" cy="1584"/>
          </a:xfrm>
        </p:grpSpPr>
        <p:sp>
          <p:nvSpPr>
            <p:cNvPr id="15450" name="Oval 117"/>
            <p:cNvSpPr>
              <a:spLocks noChangeArrowheads="1"/>
            </p:cNvSpPr>
            <p:nvPr/>
          </p:nvSpPr>
          <p:spPr bwMode="auto">
            <a:xfrm rot="2767127">
              <a:off x="546" y="1588"/>
              <a:ext cx="1584" cy="250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51" name="AutoShape 118"/>
            <p:cNvSpPr>
              <a:spLocks noChangeArrowheads="1"/>
            </p:cNvSpPr>
            <p:nvPr/>
          </p:nvSpPr>
          <p:spPr bwMode="auto">
            <a:xfrm>
              <a:off x="1968" y="2016"/>
              <a:ext cx="2016" cy="240"/>
            </a:xfrm>
            <a:prstGeom prst="rightArrow">
              <a:avLst>
                <a:gd name="adj1" fmla="val 32500"/>
                <a:gd name="adj2" fmla="val 49156"/>
              </a:avLst>
            </a:prstGeom>
            <a:gradFill rotWithShape="0">
              <a:gsLst>
                <a:gs pos="0">
                  <a:srgbClr val="99CCFF"/>
                </a:gs>
                <a:gs pos="100000">
                  <a:srgbClr val="475E76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  <p:sp>
        <p:nvSpPr>
          <p:cNvPr id="15443" name="AutoShape 119"/>
          <p:cNvSpPr>
            <a:spLocks noChangeArrowheads="1"/>
          </p:cNvSpPr>
          <p:nvPr/>
        </p:nvSpPr>
        <p:spPr bwMode="auto">
          <a:xfrm rot="911360">
            <a:off x="5580063" y="5516563"/>
            <a:ext cx="860425" cy="341312"/>
          </a:xfrm>
          <a:prstGeom prst="rightArrow">
            <a:avLst>
              <a:gd name="adj1" fmla="val 32500"/>
              <a:gd name="adj2" fmla="val 56814"/>
            </a:avLst>
          </a:prstGeom>
          <a:gradFill rotWithShape="0">
            <a:gsLst>
              <a:gs pos="0">
                <a:srgbClr val="99CCFF"/>
              </a:gs>
              <a:gs pos="100000">
                <a:srgbClr val="475E76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grpSp>
        <p:nvGrpSpPr>
          <p:cNvPr id="15444" name="Group 120"/>
          <p:cNvGrpSpPr>
            <a:grpSpLocks/>
          </p:cNvGrpSpPr>
          <p:nvPr/>
        </p:nvGrpSpPr>
        <p:grpSpPr bwMode="auto">
          <a:xfrm>
            <a:off x="6335713" y="3471863"/>
            <a:ext cx="1792287" cy="1352550"/>
            <a:chOff x="4032" y="2069"/>
            <a:chExt cx="827" cy="715"/>
          </a:xfrm>
        </p:grpSpPr>
        <p:sp>
          <p:nvSpPr>
            <p:cNvPr id="15448" name="Oval 121"/>
            <p:cNvSpPr>
              <a:spLocks noChangeArrowheads="1"/>
            </p:cNvSpPr>
            <p:nvPr/>
          </p:nvSpPr>
          <p:spPr bwMode="auto">
            <a:xfrm rot="-1775794">
              <a:off x="4427" y="2069"/>
              <a:ext cx="432" cy="192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  <p:sp>
          <p:nvSpPr>
            <p:cNvPr id="15449" name="AutoShape 122"/>
            <p:cNvSpPr>
              <a:spLocks noChangeArrowheads="1"/>
            </p:cNvSpPr>
            <p:nvPr/>
          </p:nvSpPr>
          <p:spPr bwMode="auto">
            <a:xfrm rot="8001151">
              <a:off x="3888" y="2400"/>
              <a:ext cx="528" cy="240"/>
            </a:xfrm>
            <a:prstGeom prst="rightArrow">
              <a:avLst>
                <a:gd name="adj1" fmla="val 32500"/>
                <a:gd name="adj2" fmla="val 49581"/>
              </a:avLst>
            </a:prstGeom>
            <a:gradFill rotWithShape="0">
              <a:gsLst>
                <a:gs pos="0">
                  <a:srgbClr val="475E76"/>
                </a:gs>
                <a:gs pos="100000">
                  <a:srgbClr val="99CC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>
              <a:lvl1pPr eaLnBrk="0" hangingPunct="0">
                <a:spcBef>
                  <a:spcPts val="400"/>
                </a:spcBef>
                <a:buClr>
                  <a:schemeClr val="accent1"/>
                </a:buClr>
                <a:buSzPct val="68000"/>
                <a:buFont typeface="Wingdings 3" pitchFamily="18" charset="2"/>
                <a:buChar char=""/>
                <a:defRPr sz="27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ts val="325"/>
                </a:spcBef>
                <a:buClr>
                  <a:schemeClr val="accent1"/>
                </a:buClr>
                <a:buFont typeface="Verdana" pitchFamily="34" charset="0"/>
                <a:buChar char="◦"/>
                <a:defRPr sz="23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ts val="350"/>
                </a:spcBef>
                <a:buClr>
                  <a:schemeClr val="accent2"/>
                </a:buClr>
                <a:buSzPct val="100000"/>
                <a:buFont typeface="Wingdings 2" pitchFamily="18" charset="2"/>
                <a:buChar char=""/>
                <a:defRPr sz="21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 sz="19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ts val="350"/>
                </a:spcBef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ts val="350"/>
                </a:spcBef>
                <a:spcAft>
                  <a:spcPct val="0"/>
                </a:spcAft>
                <a:buClr>
                  <a:schemeClr val="accent2"/>
                </a:buClr>
                <a:buFont typeface="Wingdings 2" pitchFamily="18" charset="2"/>
                <a:buChar char=""/>
                <a:defRPr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ru-RU" sz="1800"/>
            </a:p>
          </p:txBody>
        </p:sp>
      </p:grpSp>
      <p:sp>
        <p:nvSpPr>
          <p:cNvPr id="103547" name="Text Box 123"/>
          <p:cNvSpPr txBox="1">
            <a:spLocks noChangeArrowheads="1"/>
          </p:cNvSpPr>
          <p:nvPr/>
        </p:nvSpPr>
        <p:spPr bwMode="auto">
          <a:xfrm>
            <a:off x="1547813" y="4365625"/>
            <a:ext cx="2879725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CC99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/>
          <a:lstStyle/>
          <a:p>
            <a:pPr algn="ctr">
              <a:defRPr/>
            </a:pPr>
            <a:r>
              <a:rPr lang="ru-RU" altLang="ru-RU" sz="16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Оказание социальных услуг</a:t>
            </a:r>
            <a:endParaRPr lang="ru-RU" altLang="ru-RU" sz="1600" b="1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14313" y="1143000"/>
            <a:ext cx="8643937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Модель системы обеспечения качества</a:t>
            </a:r>
          </a:p>
        </p:txBody>
      </p:sp>
    </p:spTree>
    <p:extLst>
      <p:ext uri="{BB962C8B-B14F-4D97-AF65-F5344CB8AC3E}">
        <p14:creationId xmlns:p14="http://schemas.microsoft.com/office/powerpoint/2010/main" val="27236438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8647113" y="6408738"/>
            <a:ext cx="36671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>
                <a:srgbClr val="000000"/>
              </a:buClr>
              <a:buSzPct val="100000"/>
              <a:buFont typeface="Arial" charset="0"/>
              <a:buNone/>
            </a:pPr>
            <a:fld id="{219C7AE0-1392-445C-9CBE-62B3656BC80D}" type="slidenum">
              <a:rPr lang="ru-RU" altLang="ru-RU" sz="1000">
                <a:solidFill>
                  <a:srgbClr val="000000"/>
                </a:solidFill>
                <a:ea typeface="Arial Unicode MS" pitchFamily="34" charset="-128"/>
              </a:rPr>
              <a:pPr algn="r" eaLnBrk="1" hangingPunct="1">
                <a:spcBef>
                  <a:spcPct val="0"/>
                </a:spcBef>
                <a:buClr>
                  <a:srgbClr val="000000"/>
                </a:buClr>
                <a:buSzPct val="100000"/>
                <a:buFont typeface="Arial" charset="0"/>
                <a:buNone/>
              </a:pPr>
              <a:t>15</a:t>
            </a:fld>
            <a:endParaRPr lang="ru-RU" altLang="ru-RU" sz="1000">
              <a:solidFill>
                <a:srgbClr val="000000"/>
              </a:solidFill>
              <a:ea typeface="Arial Unicode MS" pitchFamily="34" charset="-128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82296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marL="334963" indent="-334963"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334963" algn="l"/>
                <a:tab pos="1249363" algn="l"/>
                <a:tab pos="2163763" algn="l"/>
                <a:tab pos="3078163" algn="l"/>
                <a:tab pos="3992563" algn="l"/>
                <a:tab pos="4906963" algn="l"/>
                <a:tab pos="5821363" algn="l"/>
                <a:tab pos="6735763" algn="l"/>
                <a:tab pos="7650163" algn="l"/>
                <a:tab pos="8564563" algn="l"/>
                <a:tab pos="9478963" algn="l"/>
                <a:tab pos="103933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CC0000"/>
              </a:buClr>
              <a:buSzPct val="100000"/>
              <a:buFont typeface="Comic Sans MS" pitchFamily="66" charset="0"/>
              <a:buNone/>
            </a:pPr>
            <a:endParaRPr lang="ru-RU" altLang="ru-RU" sz="3200" b="1">
              <a:solidFill>
                <a:srgbClr val="CC0000"/>
              </a:solidFill>
              <a:latin typeface="Times New Roman" pitchFamily="18" charset="0"/>
              <a:ea typeface="Arial Unicode MS" pitchFamily="34" charset="-128"/>
            </a:endParaRPr>
          </a:p>
          <a:p>
            <a:pPr eaLnBrk="1" hangingPunct="1">
              <a:spcBef>
                <a:spcPts val="800"/>
              </a:spcBef>
              <a:buClr>
                <a:srgbClr val="CC0000"/>
              </a:buClr>
              <a:buSzPct val="100000"/>
              <a:buFont typeface="Comic Sans MS" pitchFamily="66" charset="0"/>
              <a:buNone/>
            </a:pPr>
            <a:endParaRPr lang="ru-RU" altLang="ru-RU" sz="3200" b="1">
              <a:solidFill>
                <a:srgbClr val="CC0000"/>
              </a:solidFill>
              <a:latin typeface="Times New Roman" pitchFamily="18" charset="0"/>
              <a:ea typeface="Arial Unicode MS" pitchFamily="34" charset="-128"/>
            </a:endParaRPr>
          </a:p>
          <a:p>
            <a:pPr eaLnBrk="1" hangingPunct="1">
              <a:spcBef>
                <a:spcPts val="800"/>
              </a:spcBef>
              <a:buClr>
                <a:srgbClr val="000000"/>
              </a:buClr>
              <a:buSzPct val="100000"/>
              <a:buFont typeface="Comic Sans MS" pitchFamily="66" charset="0"/>
              <a:buNone/>
            </a:pPr>
            <a:endParaRPr lang="ru-RU" altLang="ru-RU" sz="3200" b="1">
              <a:solidFill>
                <a:srgbClr val="000000"/>
              </a:solidFill>
              <a:latin typeface="Times New Roman" pitchFamily="18" charset="0"/>
              <a:ea typeface="Arial Unicode MS" pitchFamily="34" charset="-128"/>
            </a:endParaRPr>
          </a:p>
          <a:p>
            <a:pPr eaLnBrk="1" hangingPunct="1">
              <a:spcBef>
                <a:spcPts val="800"/>
              </a:spcBef>
              <a:buClr>
                <a:srgbClr val="000000"/>
              </a:buClr>
              <a:buSzPct val="100000"/>
              <a:buFont typeface="Comic Sans MS" pitchFamily="66" charset="0"/>
              <a:buNone/>
            </a:pPr>
            <a:endParaRPr lang="ru-RU" altLang="ru-RU" sz="3200" b="1">
              <a:solidFill>
                <a:srgbClr val="000000"/>
              </a:solidFill>
              <a:latin typeface="Times New Roman" pitchFamily="18" charset="0"/>
              <a:ea typeface="Arial Unicode MS" pitchFamily="34" charset="-128"/>
            </a:endParaRPr>
          </a:p>
          <a:p>
            <a:pPr eaLnBrk="1" hangingPunct="1">
              <a:spcBef>
                <a:spcPts val="800"/>
              </a:spcBef>
              <a:buClr>
                <a:srgbClr val="000000"/>
              </a:buClr>
              <a:buSzPct val="100000"/>
              <a:buFont typeface="Comic Sans MS" pitchFamily="66" charset="0"/>
              <a:buNone/>
            </a:pPr>
            <a:endParaRPr lang="ru-RU" altLang="ru-RU" sz="3200" b="1">
              <a:solidFill>
                <a:srgbClr val="000000"/>
              </a:solidFill>
              <a:latin typeface="Times New Roman" pitchFamily="18" charset="0"/>
              <a:ea typeface="Arial Unicode MS" pitchFamily="34" charset="-128"/>
            </a:endParaRPr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642938" y="1785938"/>
            <a:ext cx="3143250" cy="760412"/>
          </a:xfrm>
          <a:prstGeom prst="horizontalScroll">
            <a:avLst>
              <a:gd name="adj" fmla="val 12500"/>
            </a:avLst>
          </a:prstGeom>
          <a:solidFill>
            <a:srgbClr val="7ACBE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CC00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1.Политика </a:t>
            </a:r>
          </a:p>
          <a:p>
            <a:pPr algn="ctr" eaLnBrk="1" hangingPunct="1">
              <a:spcBef>
                <a:spcPct val="0"/>
              </a:spcBef>
              <a:buClr>
                <a:srgbClr val="CC00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в области качества</a:t>
            </a:r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142875" y="5000625"/>
            <a:ext cx="4286250" cy="828675"/>
          </a:xfrm>
          <a:prstGeom prst="horizontalScroll">
            <a:avLst>
              <a:gd name="adj" fmla="val 12500"/>
            </a:avLst>
          </a:prstGeom>
          <a:solidFill>
            <a:srgbClr val="7ACBE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800"/>
              </a:spcBef>
              <a:buClr>
                <a:srgbClr val="9900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5.Записи о качестве</a:t>
            </a:r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500063" y="2500313"/>
            <a:ext cx="3500437" cy="900112"/>
          </a:xfrm>
          <a:prstGeom prst="horizontalScroll">
            <a:avLst>
              <a:gd name="adj" fmla="val 12500"/>
            </a:avLst>
          </a:prstGeom>
          <a:solidFill>
            <a:srgbClr val="7ACBE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CC33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2. Цели </a:t>
            </a:r>
          </a:p>
          <a:p>
            <a:pPr algn="ctr" eaLnBrk="1" hangingPunct="1">
              <a:spcBef>
                <a:spcPct val="0"/>
              </a:spcBef>
              <a:buClr>
                <a:srgbClr val="CC33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в области качества</a:t>
            </a:r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357188" y="3357563"/>
            <a:ext cx="3786187" cy="720725"/>
          </a:xfrm>
          <a:prstGeom prst="horizontalScroll">
            <a:avLst>
              <a:gd name="adj" fmla="val 12500"/>
            </a:avLst>
          </a:prstGeom>
          <a:solidFill>
            <a:srgbClr val="7ACBE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CC33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3. Руководство по качеству</a:t>
            </a:r>
          </a:p>
        </p:txBody>
      </p:sp>
      <p:sp>
        <p:nvSpPr>
          <p:cNvPr id="24584" name="AutoShape 8"/>
          <p:cNvSpPr>
            <a:spLocks noChangeArrowheads="1"/>
          </p:cNvSpPr>
          <p:nvPr/>
        </p:nvSpPr>
        <p:spPr bwMode="auto">
          <a:xfrm>
            <a:off x="214313" y="4071938"/>
            <a:ext cx="4071937" cy="908050"/>
          </a:xfrm>
          <a:prstGeom prst="horizontalScroll">
            <a:avLst>
              <a:gd name="adj" fmla="val 12500"/>
            </a:avLst>
          </a:prstGeom>
          <a:solidFill>
            <a:srgbClr val="7ACBE0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defTabSz="449263"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CC33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4. Процедуры CМК, </a:t>
            </a:r>
          </a:p>
          <a:p>
            <a:pPr algn="ctr" eaLnBrk="1" hangingPunct="1">
              <a:spcBef>
                <a:spcPct val="0"/>
              </a:spcBef>
              <a:buClr>
                <a:srgbClr val="CC3300"/>
              </a:buClr>
              <a:buSzPct val="100000"/>
              <a:buFont typeface="Arial" charset="0"/>
              <a:buNone/>
            </a:pPr>
            <a:r>
              <a:rPr lang="ru-RU" altLang="ru-RU" sz="1600" b="1">
                <a:solidFill>
                  <a:srgbClr val="000000"/>
                </a:solidFill>
                <a:ea typeface="Arial Unicode MS" pitchFamily="34" charset="-128"/>
              </a:rPr>
              <a:t>стандарты, карты процессов</a:t>
            </a:r>
          </a:p>
        </p:txBody>
      </p:sp>
      <p:pic>
        <p:nvPicPr>
          <p:cNvPr id="2458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428750"/>
            <a:ext cx="4135438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035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Перечень документации СМК</a:t>
            </a:r>
          </a:p>
        </p:txBody>
      </p:sp>
      <p:pic>
        <p:nvPicPr>
          <p:cNvPr id="24588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7475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14462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b="1">
              <a:solidFill>
                <a:srgbClr val="0C3F86"/>
              </a:solidFill>
              <a:latin typeface="Lucida Sans Unicode" pitchFamily="34" charset="0"/>
            </a:endParaRPr>
          </a:p>
        </p:txBody>
      </p:sp>
      <p:sp>
        <p:nvSpPr>
          <p:cNvPr id="11" name="Содержимое 1"/>
          <p:cNvSpPr>
            <a:spLocks noGrp="1"/>
          </p:cNvSpPr>
          <p:nvPr>
            <p:ph idx="4294967295"/>
          </p:nvPr>
        </p:nvSpPr>
        <p:spPr>
          <a:xfrm>
            <a:off x="755650" y="241300"/>
            <a:ext cx="7632700" cy="4483100"/>
          </a:xfrm>
        </p:spPr>
        <p:txBody>
          <a:bodyPr>
            <a:noAutofit/>
          </a:bodyPr>
          <a:lstStyle/>
          <a:p>
            <a:pPr marL="85725" indent="0" eaLnBrk="1" hangingPunct="1">
              <a:buFont typeface="Wingdings 3" pitchFamily="18" charset="2"/>
              <a:buNone/>
              <a:defRPr/>
            </a:pPr>
            <a:endParaRPr lang="ru-RU" altLang="ru-RU" sz="600" b="1" dirty="0" smtClean="0">
              <a:latin typeface="Lucida Sans Unicode" pitchFamily="34" charset="0"/>
            </a:endParaRPr>
          </a:p>
          <a:p>
            <a:pPr marL="85725" indent="0" algn="ctr">
              <a:buFont typeface="Wingdings 3" pitchFamily="18" charset="2"/>
              <a:buNone/>
              <a:defRPr/>
            </a:pPr>
            <a:endParaRPr lang="ru-RU" altLang="ru-RU" sz="2800" b="1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marL="85725" indent="0" algn="ctr">
              <a:buFont typeface="Wingdings 3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ИСО 9000 – ЧТО ЭТО ТАКОЕ?</a:t>
            </a:r>
          </a:p>
          <a:p>
            <a:pPr marL="85725" indent="0" algn="ctr">
              <a:buFont typeface="Wingdings 3" pitchFamily="18" charset="2"/>
              <a:buNone/>
              <a:defRPr/>
            </a:pPr>
            <a:endParaRPr lang="ru-RU" altLang="ru-RU" sz="10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>
              <a:buFont typeface="Wingdings 3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Это УНИВЕРСАЛЬНАЯ МОДЕЛЬ управления компанией в области качества, «срисованная» в миниатюре с успешных мировых корпораций (IBM, </a:t>
            </a:r>
            <a:r>
              <a:rPr lang="ru-RU" altLang="ru-RU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Mercedes</a:t>
            </a: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, </a:t>
            </a:r>
            <a:r>
              <a:rPr lang="ru-RU" altLang="ru-RU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Toyota</a:t>
            </a: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, </a:t>
            </a:r>
            <a:r>
              <a:rPr lang="ru-RU" altLang="ru-RU" sz="2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Nissan</a:t>
            </a: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), которая может применяться к любой сфере деятельности</a:t>
            </a:r>
            <a:r>
              <a:rPr lang="ru-RU" altLang="ru-RU" dirty="0" smtClean="0">
                <a:solidFill>
                  <a:srgbClr val="FF0000"/>
                </a:solidFill>
                <a:latin typeface="Lucida Sans Unicode" pitchFamily="34" charset="0"/>
              </a:rPr>
              <a:t> </a:t>
            </a:r>
            <a:endParaRPr lang="ru-RU" alt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8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400" dirty="0" smtClean="0">
              <a:latin typeface="Lucida Sans Unicode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3878" y="4799269"/>
            <a:ext cx="2786357" cy="1651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9179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b="1">
              <a:solidFill>
                <a:srgbClr val="0C3F86"/>
              </a:solidFill>
              <a:latin typeface="Lucida Sans Unicode" pitchFamily="34" charset="0"/>
            </a:endParaRPr>
          </a:p>
        </p:txBody>
      </p:sp>
      <p:sp>
        <p:nvSpPr>
          <p:cNvPr id="11" name="Содержимое 1"/>
          <p:cNvSpPr>
            <a:spLocks noGrp="1"/>
          </p:cNvSpPr>
          <p:nvPr>
            <p:ph idx="4294967295"/>
          </p:nvPr>
        </p:nvSpPr>
        <p:spPr>
          <a:xfrm>
            <a:off x="250825" y="44450"/>
            <a:ext cx="8642350" cy="1603375"/>
          </a:xfrm>
        </p:spPr>
        <p:txBody>
          <a:bodyPr>
            <a:noAutofit/>
          </a:bodyPr>
          <a:lstStyle/>
          <a:p>
            <a:pPr marL="85725" indent="0" eaLnBrk="1" hangingPunct="1">
              <a:buFont typeface="Wingdings 3" pitchFamily="18" charset="2"/>
              <a:buNone/>
              <a:defRPr/>
            </a:pPr>
            <a:endParaRPr lang="ru-RU" altLang="ru-RU" sz="600" b="1" dirty="0" smtClean="0">
              <a:latin typeface="Lucida Sans Unicode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r>
              <a:rPr lang="ru-RU" alt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Управление</a:t>
            </a:r>
            <a:r>
              <a:rPr lang="ru-RU" altLang="ru-RU" sz="28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 </a:t>
            </a:r>
            <a:r>
              <a:rPr lang="ru-RU" alt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предполагает воздействие на систему в строгом соотнесении с поставленными целями (результатами)</a:t>
            </a:r>
            <a:r>
              <a:rPr lang="ru-RU" altLang="ru-RU" dirty="0" smtClean="0">
                <a:solidFill>
                  <a:schemeClr val="tx1"/>
                </a:solidFill>
                <a:latin typeface="Lucida Sans Unicode" pitchFamily="34" charset="0"/>
              </a:rPr>
              <a:t> </a:t>
            </a:r>
            <a:endParaRPr lang="ru-RU" alt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marL="85725" indent="0" algn="ctr" eaLnBrk="1" hangingPunct="1">
              <a:buFont typeface="Wingdings 3" pitchFamily="18" charset="2"/>
              <a:buNone/>
              <a:defRPr/>
            </a:pPr>
            <a:endParaRPr lang="ru-RU" altLang="ru-RU" sz="2400" dirty="0" smtClean="0">
              <a:latin typeface="Lucida Sans Unicode" pitchFamily="34" charset="0"/>
            </a:endParaRPr>
          </a:p>
        </p:txBody>
      </p:sp>
      <p:pic>
        <p:nvPicPr>
          <p:cNvPr id="8196" name="Picture 6" descr="400px-PDCA_Cyc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708275"/>
            <a:ext cx="3810000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Содержимое 1"/>
          <p:cNvSpPr>
            <a:spLocks/>
          </p:cNvSpPr>
          <p:nvPr/>
        </p:nvSpPr>
        <p:spPr bwMode="auto">
          <a:xfrm>
            <a:off x="4140200" y="1412875"/>
            <a:ext cx="47529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57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endParaRPr lang="ru-RU" altLang="ru-RU" sz="600" b="1" smtClean="0">
              <a:latin typeface="Lucida Sans Unicode" pitchFamily="34" charset="0"/>
            </a:endParaRPr>
          </a:p>
          <a:p>
            <a:pPr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Цикл Шухарта-Деминга - </a:t>
            </a: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модель непрерывного улучшения процессов</a:t>
            </a:r>
            <a:r>
              <a:rPr lang="ru-RU" altLang="ru-RU" smtClean="0"/>
              <a:t> </a:t>
            </a:r>
            <a:endParaRPr lang="ru-RU" altLang="ru-RU" sz="2000" b="1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1) 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Планирование </a:t>
            </a:r>
            <a:endParaRPr lang="ru-RU" altLang="ru-RU" sz="2000" b="1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  <a:defRPr/>
            </a:pP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установление целей и процессов, необ-ходимых для достижения целей, плани-рование работ, необходимых ресурсов</a:t>
            </a:r>
            <a:r>
              <a:rPr lang="ru-RU" altLang="ru-RU" smtClean="0"/>
              <a:t> </a:t>
            </a:r>
            <a:endParaRPr lang="ru-RU" altLang="ru-RU" sz="2000" b="1" smtClean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eaLnBrk="1" hangingPunct="1">
              <a:defRPr/>
            </a:pP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2)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Выполнение</a:t>
            </a:r>
          </a:p>
          <a:p>
            <a:pPr eaLnBrk="1" hangingPunct="1">
              <a:defRPr/>
            </a:pP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3)</a:t>
            </a:r>
            <a:r>
              <a:rPr lang="ru-RU" altLang="ru-RU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Проверка</a:t>
            </a:r>
          </a:p>
          <a:p>
            <a:pPr eaLnBrk="1" hangingPunct="1">
              <a:defRPr/>
            </a:pP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сбор информации и контроль результата на основе ключевых показателей эффективности (</a:t>
            </a: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  <a:hlinkClick r:id="rId4" tooltip="KPI"/>
              </a:rPr>
              <a:t>KPI</a:t>
            </a: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), выявление и анализ отклонений, установление причин отклонений</a:t>
            </a:r>
            <a:r>
              <a:rPr lang="ru-RU" altLang="ru-RU" smtClean="0"/>
              <a:t> </a:t>
            </a:r>
            <a:endParaRPr lang="ru-RU" altLang="ru-RU" sz="2000" b="1" smtClean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 eaLnBrk="1" hangingPunct="1">
              <a:defRPr/>
            </a:pP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4)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 Воздействие </a:t>
            </a: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(управление, корректировка)  </a:t>
            </a:r>
            <a:r>
              <a:rPr lang="ru-RU" altLang="ru-RU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устранение причин отклонений, корректировка планирования и распределения ресурсов</a:t>
            </a: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38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177800" y="3344863"/>
            <a:ext cx="3025775" cy="289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3600" b="1" u="sng">
                <a:solidFill>
                  <a:srgbClr val="000099"/>
                </a:solidFill>
              </a:rPr>
              <a:t>Структура </a:t>
            </a:r>
            <a:r>
              <a:rPr lang="ru-RU" altLang="ru-RU" sz="3600" b="1">
                <a:solidFill>
                  <a:srgbClr val="000000"/>
                </a:solidFill>
              </a:rPr>
              <a:t> </a:t>
            </a:r>
            <a:r>
              <a:rPr lang="ru-RU" altLang="ru-RU" sz="2800" b="1">
                <a:solidFill>
                  <a:srgbClr val="000000"/>
                </a:solidFill>
              </a:rPr>
              <a:t>(ресурсы)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Кадровые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Материальные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Финансовые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Информационные</a:t>
            </a:r>
            <a:endParaRPr lang="ru-RU" altLang="ru-RU" sz="2800" b="1">
              <a:solidFill>
                <a:schemeClr val="bg1"/>
              </a:solidFill>
            </a:endParaRP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3059113" y="3344863"/>
            <a:ext cx="2808287" cy="243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3600" b="1" u="sng">
                <a:solidFill>
                  <a:srgbClr val="000099"/>
                </a:solidFill>
              </a:rPr>
              <a:t>Процесс </a:t>
            </a:r>
            <a:r>
              <a:rPr lang="ru-RU" altLang="ru-RU" sz="2800" b="1">
                <a:solidFill>
                  <a:srgbClr val="000000"/>
                </a:solidFill>
              </a:rPr>
              <a:t>(технологии)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Профилактические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Реабилитационные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Организационные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5795963" y="3344863"/>
            <a:ext cx="3671887" cy="332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3200" b="1" u="sng">
                <a:solidFill>
                  <a:srgbClr val="000099"/>
                </a:solidFill>
              </a:rPr>
              <a:t>Результат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800" b="1">
                <a:solidFill>
                  <a:srgbClr val="000000"/>
                </a:solidFill>
              </a:rPr>
              <a:t>(эффективность)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600" b="1">
              <a:solidFill>
                <a:srgbClr val="000099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Решение различных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типов трудных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жизненных ситуаций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600" b="1">
              <a:solidFill>
                <a:srgbClr val="000099"/>
              </a:solidFill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Социально-демографи-         ческие  и социально-   экономические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b="1">
                <a:solidFill>
                  <a:srgbClr val="000099"/>
                </a:solidFill>
              </a:rPr>
              <a:t>показатели</a:t>
            </a:r>
          </a:p>
        </p:txBody>
      </p:sp>
      <p:grpSp>
        <p:nvGrpSpPr>
          <p:cNvPr id="12293" name="Group 7"/>
          <p:cNvGrpSpPr>
            <a:grpSpLocks/>
          </p:cNvGrpSpPr>
          <p:nvPr/>
        </p:nvGrpSpPr>
        <p:grpSpPr bwMode="auto">
          <a:xfrm>
            <a:off x="1979613" y="2916238"/>
            <a:ext cx="5329237" cy="582612"/>
            <a:chOff x="1247" y="1071"/>
            <a:chExt cx="3357" cy="409"/>
          </a:xfrm>
        </p:grpSpPr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 flipH="1">
              <a:off x="1247" y="1071"/>
              <a:ext cx="1633" cy="409"/>
            </a:xfrm>
            <a:prstGeom prst="line">
              <a:avLst/>
            </a:prstGeom>
            <a:noFill/>
            <a:ln w="9525">
              <a:solidFill>
                <a:srgbClr val="2305FD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97" name="Line 9"/>
            <p:cNvSpPr>
              <a:spLocks noChangeShapeType="1"/>
            </p:cNvSpPr>
            <p:nvPr/>
          </p:nvSpPr>
          <p:spPr bwMode="auto">
            <a:xfrm>
              <a:off x="2880" y="1071"/>
              <a:ext cx="0" cy="409"/>
            </a:xfrm>
            <a:prstGeom prst="line">
              <a:avLst/>
            </a:prstGeom>
            <a:noFill/>
            <a:ln w="9525">
              <a:solidFill>
                <a:srgbClr val="2305FD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2298" name="Line 10"/>
            <p:cNvSpPr>
              <a:spLocks noChangeShapeType="1"/>
            </p:cNvSpPr>
            <p:nvPr/>
          </p:nvSpPr>
          <p:spPr bwMode="auto">
            <a:xfrm>
              <a:off x="2880" y="1071"/>
              <a:ext cx="1724" cy="409"/>
            </a:xfrm>
            <a:prstGeom prst="line">
              <a:avLst/>
            </a:prstGeom>
            <a:noFill/>
            <a:ln w="9525">
              <a:solidFill>
                <a:srgbClr val="2305FD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294" name="Text Box 11"/>
          <p:cNvSpPr txBox="1">
            <a:spLocks noChangeArrowheads="1"/>
          </p:cNvSpPr>
          <p:nvPr/>
        </p:nvSpPr>
        <p:spPr bwMode="auto">
          <a:xfrm>
            <a:off x="1331913" y="2292350"/>
            <a:ext cx="6480175" cy="70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4000" b="1">
                <a:solidFill>
                  <a:srgbClr val="0000FF"/>
                </a:solidFill>
              </a:rPr>
              <a:t>Управление качеством</a:t>
            </a:r>
            <a:endParaRPr lang="ru-RU" altLang="ru-RU" sz="4000"/>
          </a:p>
        </p:txBody>
      </p:sp>
      <p:sp>
        <p:nvSpPr>
          <p:cNvPr id="11" name="Содержимое 1"/>
          <p:cNvSpPr>
            <a:spLocks/>
          </p:cNvSpPr>
          <p:nvPr/>
        </p:nvSpPr>
        <p:spPr bwMode="auto">
          <a:xfrm>
            <a:off x="323850" y="115888"/>
            <a:ext cx="85693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857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ts val="400"/>
              </a:spcBef>
              <a:buClr>
                <a:schemeClr val="accent1"/>
              </a:buClr>
              <a:buSzPct val="68000"/>
              <a:buFont typeface="Wingdings" pitchFamily="2" charset="2"/>
              <a:buNone/>
              <a:defRPr/>
            </a:pPr>
            <a:r>
              <a:rPr lang="ru-RU" altLang="ru-RU" sz="23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Современный менеджмент качества</a:t>
            </a:r>
            <a:r>
              <a:rPr lang="ru-RU" altLang="ru-RU" b="1" i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ru-RU" altLang="ru-RU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– это метод управления организацией, основанный на сотрудничестве всех ее работников, ориентированный на качество и  обеспечивающий через удовлетворение запросов потребителей  достижение целей долговременного успеха и выгоды для всех работников организации и хозяйства в целом  </a:t>
            </a:r>
          </a:p>
        </p:txBody>
      </p:sp>
    </p:spTree>
    <p:extLst>
      <p:ext uri="{BB962C8B-B14F-4D97-AF65-F5344CB8AC3E}">
        <p14:creationId xmlns:p14="http://schemas.microsoft.com/office/powerpoint/2010/main" val="15196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0035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4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Для чего нужна СМКСО в учреждении социального обслуживания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32363" y="1196974"/>
            <a:ext cx="4103687" cy="2448049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Отслеживание</a:t>
            </a:r>
            <a:r>
              <a:rPr lang="ru-RU" alt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изменяющихся </a:t>
            </a:r>
            <a:r>
              <a:rPr lang="ru-RU" alt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запросов потребителей социальных услуг</a:t>
            </a:r>
            <a:r>
              <a:rPr lang="ru-RU" alt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и иных заинтересованных </a:t>
            </a:r>
            <a:r>
              <a:rPr lang="ru-RU" alt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сторон путем </a:t>
            </a:r>
            <a:r>
              <a:rPr lang="ru-RU" altLang="ru-RU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проведения мониторинга и анализа удовлетворенности</a:t>
            </a:r>
          </a:p>
        </p:txBody>
      </p:sp>
      <p:sp>
        <p:nvSpPr>
          <p:cNvPr id="9" name="Скругленный прямоугольник 4"/>
          <p:cNvSpPr/>
          <p:nvPr/>
        </p:nvSpPr>
        <p:spPr>
          <a:xfrm>
            <a:off x="4932363" y="3789635"/>
            <a:ext cx="4105275" cy="28797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Повышение имиджа и рыночной конкурентоспособности</a:t>
            </a: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учреждений социального обслуживания путем получения национального и международных сертификатов</a:t>
            </a:r>
          </a:p>
        </p:txBody>
      </p:sp>
      <p:sp>
        <p:nvSpPr>
          <p:cNvPr id="12" name="Скругленный прямоугольник 4"/>
          <p:cNvSpPr/>
          <p:nvPr/>
        </p:nvSpPr>
        <p:spPr>
          <a:xfrm>
            <a:off x="179388" y="1196975"/>
            <a:ext cx="4608512" cy="15843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Четкое 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распределение полномочий и ответственности</a:t>
            </a: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персонала за его деятельность по предоставлению услуг</a:t>
            </a:r>
          </a:p>
        </p:txBody>
      </p:sp>
      <p:sp>
        <p:nvSpPr>
          <p:cNvPr id="14" name="Скругленный прямоугольник 4"/>
          <p:cNvSpPr/>
          <p:nvPr/>
        </p:nvSpPr>
        <p:spPr>
          <a:xfrm>
            <a:off x="179388" y="2852738"/>
            <a:ext cx="4608512" cy="216058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Осуществление 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эффективного контроля</a:t>
            </a: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за техническими, организационными и другими факторами, влияющими на качество предоставляемых услуг</a:t>
            </a:r>
          </a:p>
        </p:txBody>
      </p:sp>
      <p:sp>
        <p:nvSpPr>
          <p:cNvPr id="15" name="Скругленный прямоугольник 4"/>
          <p:cNvSpPr/>
          <p:nvPr/>
        </p:nvSpPr>
        <p:spPr>
          <a:xfrm>
            <a:off x="179388" y="5084763"/>
            <a:ext cx="4608512" cy="15843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Предотвращение или устране-ние</a:t>
            </a: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любых </a:t>
            </a:r>
            <a:r>
              <a:rPr lang="ru-RU" altLang="ru-RU" sz="20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несоответствий</a:t>
            </a: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 услуг предъявляемым к ним требованиям</a:t>
            </a:r>
          </a:p>
        </p:txBody>
      </p:sp>
      <p:pic>
        <p:nvPicPr>
          <p:cNvPr id="21513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8926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96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53975" y="2522538"/>
            <a:ext cx="2706688" cy="3452812"/>
          </a:xfrm>
          <a:prstGeom prst="rect">
            <a:avLst/>
          </a:prstGeom>
          <a:solidFill>
            <a:srgbClr val="CCFFCC"/>
          </a:solidFill>
          <a:ln w="12700" algn="ctr">
            <a:solidFill>
              <a:srgbClr val="000000"/>
            </a:solidFill>
            <a:miter lim="800000"/>
            <a:headEnd/>
            <a:tailEnd/>
          </a:ln>
        </p:spPr>
        <p:txBody>
          <a:bodyPr lIns="82714" tIns="82714" rIns="82714" bIns="82714">
            <a:spAutoFit/>
          </a:bodyPr>
          <a:lstStyle>
            <a:lvl1pPr marL="525463" indent="-525463" defTabSz="1050925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050925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050925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050925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050925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0509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0509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0509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0509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Ориентация на потребителя</a:t>
            </a: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Лидерство  руководства</a:t>
            </a: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Вовлечение  персонала</a:t>
            </a: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Процессный  подход</a:t>
            </a: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Системный подход к менеджменту</a:t>
            </a:r>
          </a:p>
          <a:p>
            <a:pPr eaLnBrk="1" hangingPunct="1">
              <a:lnSpc>
                <a:spcPct val="135000"/>
              </a:lnSpc>
              <a:spcBef>
                <a:spcPct val="2500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Постоянное улучшение</a:t>
            </a:r>
            <a:endParaRPr lang="en-US" altLang="ru-RU" sz="12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Принятие решений, на основе фактов</a:t>
            </a:r>
          </a:p>
          <a:p>
            <a:pPr>
              <a:lnSpc>
                <a:spcPct val="135000"/>
              </a:lnSpc>
              <a:spcBef>
                <a:spcPct val="0"/>
              </a:spcBef>
              <a:buFontTx/>
              <a:buAutoNum type="arabicPeriod"/>
            </a:pPr>
            <a:r>
              <a:rPr lang="ru-RU" altLang="ru-RU" sz="120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Взаимовыгодные отношения с поставщиками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-23813" y="1219200"/>
            <a:ext cx="3803651" cy="1139825"/>
          </a:xfrm>
          <a:prstGeom prst="downArrow">
            <a:avLst>
              <a:gd name="adj1" fmla="val 84148"/>
              <a:gd name="adj2" fmla="val 56407"/>
            </a:avLst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296" tIns="45648" rIns="91296" bIns="45648" anchor="ctr"/>
          <a:lstStyle/>
          <a:p>
            <a:pPr defTabSz="91294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kumimoji="1" lang="ru-RU" sz="2900" kern="0">
              <a:solidFill>
                <a:srgbClr val="000000"/>
              </a:solidFill>
              <a:latin typeface="Arial Black" pitchFamily="34" charset="0"/>
              <a:cs typeface="+mn-cs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-107950" y="1204913"/>
            <a:ext cx="3733800" cy="100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5039" tIns="52518" rIns="105039" bIns="52518">
            <a:spAutoFit/>
          </a:bodyPr>
          <a:lstStyle/>
          <a:p>
            <a:pPr algn="ctr" defTabSz="1052428">
              <a:spcBef>
                <a:spcPct val="15000"/>
              </a:spcBef>
              <a:defRPr/>
            </a:pPr>
            <a:r>
              <a:rPr lang="ru-RU" sz="14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Фундаментальную базу системы менеджмента качества составляют восемь принципов менеджмента качества по МС ИСО 9001: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137025" y="763588"/>
            <a:ext cx="4121150" cy="9001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05039" tIns="52518" rIns="105039" bIns="52518"/>
          <a:lstStyle/>
          <a:p>
            <a:pPr marL="340771" indent="-340771" eaLnBrk="0" hangingPunct="0">
              <a:lnSpc>
                <a:spcPct val="150000"/>
              </a:lnSpc>
              <a:buClr>
                <a:srgbClr val="660066"/>
              </a:buClr>
              <a:buSzPct val="80000"/>
              <a:defRPr/>
            </a:pPr>
            <a:r>
              <a:rPr kumimoji="1" lang="ru-RU" sz="1600" dirty="0">
                <a:solidFill>
                  <a:srgbClr val="000000"/>
                </a:solidFill>
                <a:latin typeface="Times New Roman" pitchFamily="18" charset="0"/>
                <a:cs typeface="+mn-cs"/>
              </a:rPr>
              <a:t>МС ИСО 9000:2005, МС ИСО 9001:2008,</a:t>
            </a:r>
          </a:p>
          <a:p>
            <a:pPr marL="340771" indent="-340771" eaLnBrk="0" hangingPunct="0">
              <a:lnSpc>
                <a:spcPct val="150000"/>
              </a:lnSpc>
              <a:buClr>
                <a:srgbClr val="660066"/>
              </a:buClr>
              <a:buSzPct val="80000"/>
              <a:defRPr/>
            </a:pPr>
            <a:r>
              <a:rPr kumimoji="1" lang="ru-RU" sz="1600" dirty="0">
                <a:solidFill>
                  <a:srgbClr val="000000"/>
                </a:solidFill>
                <a:latin typeface="Times New Roman" pitchFamily="18" charset="0"/>
                <a:cs typeface="+mn-cs"/>
              </a:rPr>
              <a:t>МС ИСО 9004:2009, МС ИСО 19011:2011</a:t>
            </a:r>
          </a:p>
        </p:txBody>
      </p:sp>
      <p:grpSp>
        <p:nvGrpSpPr>
          <p:cNvPr id="16390" name="Group 8"/>
          <p:cNvGrpSpPr>
            <a:grpSpLocks/>
          </p:cNvGrpSpPr>
          <p:nvPr/>
        </p:nvGrpSpPr>
        <p:grpSpPr bwMode="auto">
          <a:xfrm>
            <a:off x="2870200" y="1885950"/>
            <a:ext cx="6321425" cy="4995863"/>
            <a:chOff x="1247" y="1116"/>
            <a:chExt cx="4751" cy="3560"/>
          </a:xfrm>
        </p:grpSpPr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1914" y="4222"/>
              <a:ext cx="3146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lIns="110294" tIns="55148" rIns="110294" bIns="55148">
              <a:spAutoFit/>
            </a:bodyPr>
            <a:lstStyle>
              <a:lvl1pPr defTabSz="1103313"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1pPr>
              <a:lvl2pPr marL="742950" indent="-285750" defTabSz="1103313"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2pPr>
              <a:lvl3pPr marL="1143000" indent="-228600" defTabSz="1103313"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3pPr>
              <a:lvl4pPr marL="1600200" indent="-228600" defTabSz="1103313"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4pPr>
              <a:lvl5pPr marL="2057400" indent="-228600" defTabSz="1103313"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5pPr>
              <a:lvl6pPr marL="2514600" indent="-228600" defTabSz="1103313" eaLnBrk="0" fontAlgn="base" hangingPunct="0">
                <a:spcBef>
                  <a:spcPct val="0"/>
                </a:spcBef>
                <a:spcAft>
                  <a:spcPct val="0"/>
                </a:spcAft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6pPr>
              <a:lvl7pPr marL="2971800" indent="-228600" defTabSz="1103313" eaLnBrk="0" fontAlgn="base" hangingPunct="0">
                <a:spcBef>
                  <a:spcPct val="0"/>
                </a:spcBef>
                <a:spcAft>
                  <a:spcPct val="0"/>
                </a:spcAft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7pPr>
              <a:lvl8pPr marL="3429000" indent="-228600" defTabSz="1103313" eaLnBrk="0" fontAlgn="base" hangingPunct="0">
                <a:spcBef>
                  <a:spcPct val="0"/>
                </a:spcBef>
                <a:spcAft>
                  <a:spcPct val="0"/>
                </a:spcAft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8pPr>
              <a:lvl9pPr marL="3886200" indent="-228600" defTabSz="1103313" eaLnBrk="0" fontAlgn="base" hangingPunct="0">
                <a:spcBef>
                  <a:spcPct val="0"/>
                </a:spcBef>
                <a:spcAft>
                  <a:spcPct val="0"/>
                </a:spcAft>
                <a:defRPr kumimoji="1" sz="2900" b="1">
                  <a:solidFill>
                    <a:schemeClr val="tx1"/>
                  </a:solidFill>
                  <a:latin typeface="Arial Black" pitchFamily="34" charset="0"/>
                </a:defRPr>
              </a:lvl9pPr>
            </a:lstStyle>
            <a:p>
              <a:pPr defTabSz="1101562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kumimoji="0" lang="ru-RU" sz="1400" kern="0" dirty="0" smtClean="0">
                  <a:solidFill>
                    <a:srgbClr val="0000CC"/>
                  </a:solidFill>
                  <a:latin typeface="Arial" charset="0"/>
                  <a:cs typeface="+mn-cs"/>
                </a:rPr>
                <a:t>Деятельность, добавляющая ценность.</a:t>
              </a:r>
            </a:p>
            <a:p>
              <a:pPr defTabSz="1101562" eaLnBrk="0" fontAlgn="auto" hangingPunct="0">
                <a:spcBef>
                  <a:spcPct val="40000"/>
                </a:spcBef>
                <a:spcAft>
                  <a:spcPts val="0"/>
                </a:spcAft>
                <a:defRPr/>
              </a:pPr>
              <a:r>
                <a:rPr kumimoji="0" lang="ru-RU" sz="1400" kern="0" dirty="0" smtClean="0">
                  <a:solidFill>
                    <a:srgbClr val="0000CC"/>
                  </a:solidFill>
                  <a:latin typeface="Arial" charset="0"/>
                  <a:cs typeface="+mn-cs"/>
                </a:rPr>
                <a:t>Поток информации.</a:t>
              </a:r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3980" y="3271"/>
              <a:ext cx="179" cy="0"/>
            </a:xfrm>
            <a:prstGeom prst="line">
              <a:avLst/>
            </a:prstGeom>
            <a:noFill/>
            <a:ln w="28575" cap="sq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2044" y="1697"/>
              <a:ext cx="2965" cy="2388"/>
            </a:xfrm>
            <a:prstGeom prst="ellipse">
              <a:avLst/>
            </a:prstGeom>
            <a:solidFill>
              <a:srgbClr val="66FF99"/>
            </a:solidFill>
            <a:ln w="36513">
              <a:solidFill>
                <a:srgbClr val="0000FF"/>
              </a:solidFill>
              <a:round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2188" y="1116"/>
              <a:ext cx="2676" cy="363"/>
            </a:xfrm>
            <a:prstGeom prst="rect">
              <a:avLst/>
            </a:prstGeom>
            <a:solidFill>
              <a:srgbClr val="FFFF00"/>
            </a:solidFill>
            <a:ln w="36513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2352" y="1164"/>
              <a:ext cx="2630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0000FF"/>
                  </a:solidFill>
                  <a:cs typeface="+mn-cs"/>
                </a:rPr>
                <a:t>ПОСТОЯННОЕ УЛУЧШЕНИЕ СИСТЕМЫ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693" y="1302"/>
              <a:ext cx="1865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0000FF"/>
                  </a:solidFill>
                  <a:cs typeface="+mn-cs"/>
                </a:rPr>
                <a:t>МЕНЕДЖМЕНТА КАЧЕСТВА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1247" y="1743"/>
              <a:ext cx="653" cy="2421"/>
            </a:xfrm>
            <a:prstGeom prst="rect">
              <a:avLst/>
            </a:prstGeom>
            <a:solidFill>
              <a:srgbClr val="CCFFCC"/>
            </a:solidFill>
            <a:ln w="36513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1532" y="1781"/>
              <a:ext cx="9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П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1527" y="1903"/>
              <a:ext cx="10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О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1537" y="2024"/>
              <a:ext cx="8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Т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1535" y="2147"/>
              <a:ext cx="92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Р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1535" y="2265"/>
              <a:ext cx="9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Е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1532" y="2388"/>
              <a:ext cx="9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Б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3" name="Rectangle 22"/>
            <p:cNvSpPr>
              <a:spLocks noChangeArrowheads="1"/>
            </p:cNvSpPr>
            <p:nvPr/>
          </p:nvSpPr>
          <p:spPr bwMode="auto">
            <a:xfrm>
              <a:off x="1532" y="2509"/>
              <a:ext cx="9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И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1537" y="2627"/>
              <a:ext cx="8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Т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5" name="Rectangle 24"/>
            <p:cNvSpPr>
              <a:spLocks noChangeArrowheads="1"/>
            </p:cNvSpPr>
            <p:nvPr/>
          </p:nvSpPr>
          <p:spPr bwMode="auto">
            <a:xfrm>
              <a:off x="1535" y="2747"/>
              <a:ext cx="92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Е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>
              <a:off x="1532" y="2871"/>
              <a:ext cx="94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Л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7" name="Rectangle 26"/>
            <p:cNvSpPr>
              <a:spLocks noChangeArrowheads="1"/>
            </p:cNvSpPr>
            <p:nvPr/>
          </p:nvSpPr>
          <p:spPr bwMode="auto">
            <a:xfrm>
              <a:off x="1532" y="2995"/>
              <a:ext cx="9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Ь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28" name="Rectangle 27"/>
            <p:cNvSpPr>
              <a:spLocks noChangeArrowheads="1"/>
            </p:cNvSpPr>
            <p:nvPr/>
          </p:nvSpPr>
          <p:spPr bwMode="auto">
            <a:xfrm>
              <a:off x="5335" y="1739"/>
              <a:ext cx="654" cy="2420"/>
            </a:xfrm>
            <a:prstGeom prst="rect">
              <a:avLst/>
            </a:prstGeom>
            <a:solidFill>
              <a:srgbClr val="CCFFCC"/>
            </a:solidFill>
            <a:ln w="36513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29" name="Rectangle 28"/>
            <p:cNvSpPr>
              <a:spLocks noChangeArrowheads="1"/>
            </p:cNvSpPr>
            <p:nvPr/>
          </p:nvSpPr>
          <p:spPr bwMode="auto">
            <a:xfrm>
              <a:off x="5619" y="2733"/>
              <a:ext cx="98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П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0" name="Rectangle 29"/>
            <p:cNvSpPr>
              <a:spLocks noChangeArrowheads="1"/>
            </p:cNvSpPr>
            <p:nvPr/>
          </p:nvSpPr>
          <p:spPr bwMode="auto">
            <a:xfrm>
              <a:off x="5615" y="2859"/>
              <a:ext cx="10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О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1" name="Rectangle 30"/>
            <p:cNvSpPr>
              <a:spLocks noChangeArrowheads="1"/>
            </p:cNvSpPr>
            <p:nvPr/>
          </p:nvSpPr>
          <p:spPr bwMode="auto">
            <a:xfrm>
              <a:off x="5625" y="2988"/>
              <a:ext cx="81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Т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2" name="Rectangle 31"/>
            <p:cNvSpPr>
              <a:spLocks noChangeArrowheads="1"/>
            </p:cNvSpPr>
            <p:nvPr/>
          </p:nvSpPr>
          <p:spPr bwMode="auto">
            <a:xfrm>
              <a:off x="5620" y="3115"/>
              <a:ext cx="91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Р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3" name="Rectangle 32"/>
            <p:cNvSpPr>
              <a:spLocks noChangeArrowheads="1"/>
            </p:cNvSpPr>
            <p:nvPr/>
          </p:nvSpPr>
          <p:spPr bwMode="auto">
            <a:xfrm>
              <a:off x="5620" y="3242"/>
              <a:ext cx="91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Е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4" name="Rectangle 33"/>
            <p:cNvSpPr>
              <a:spLocks noChangeArrowheads="1"/>
            </p:cNvSpPr>
            <p:nvPr/>
          </p:nvSpPr>
          <p:spPr bwMode="auto">
            <a:xfrm>
              <a:off x="5619" y="3369"/>
              <a:ext cx="9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Б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5" name="Rectangle 34"/>
            <p:cNvSpPr>
              <a:spLocks noChangeArrowheads="1"/>
            </p:cNvSpPr>
            <p:nvPr/>
          </p:nvSpPr>
          <p:spPr bwMode="auto">
            <a:xfrm>
              <a:off x="5619" y="3496"/>
              <a:ext cx="9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И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>
              <a:off x="5625" y="3622"/>
              <a:ext cx="81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Т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7" name="Rectangle 36"/>
            <p:cNvSpPr>
              <a:spLocks noChangeArrowheads="1"/>
            </p:cNvSpPr>
            <p:nvPr/>
          </p:nvSpPr>
          <p:spPr bwMode="auto">
            <a:xfrm>
              <a:off x="5620" y="3750"/>
              <a:ext cx="91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Е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8" name="Rectangle 37"/>
            <p:cNvSpPr>
              <a:spLocks noChangeArrowheads="1"/>
            </p:cNvSpPr>
            <p:nvPr/>
          </p:nvSpPr>
          <p:spPr bwMode="auto">
            <a:xfrm>
              <a:off x="5620" y="3878"/>
              <a:ext cx="9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Л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39" name="Rectangle 38"/>
            <p:cNvSpPr>
              <a:spLocks noChangeArrowheads="1"/>
            </p:cNvSpPr>
            <p:nvPr/>
          </p:nvSpPr>
          <p:spPr bwMode="auto">
            <a:xfrm>
              <a:off x="5619" y="4004"/>
              <a:ext cx="98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400" kern="0">
                  <a:solidFill>
                    <a:srgbClr val="993300"/>
                  </a:solidFill>
                  <a:cs typeface="+mn-cs"/>
                </a:rPr>
                <a:t>Ь</a:t>
              </a:r>
              <a:endParaRPr kumimoji="1" lang="ru-RU" sz="2900" kern="0">
                <a:solidFill>
                  <a:srgbClr val="993300"/>
                </a:solidFill>
                <a:cs typeface="+mn-cs"/>
              </a:endParaRPr>
            </a:p>
          </p:txBody>
        </p:sp>
        <p:sp>
          <p:nvSpPr>
            <p:cNvPr id="40" name="Rectangle 39"/>
            <p:cNvSpPr>
              <a:spLocks noChangeArrowheads="1"/>
            </p:cNvSpPr>
            <p:nvPr/>
          </p:nvSpPr>
          <p:spPr bwMode="auto">
            <a:xfrm>
              <a:off x="2984" y="1813"/>
              <a:ext cx="1013" cy="362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41" name="Rectangle 40"/>
            <p:cNvSpPr>
              <a:spLocks noChangeArrowheads="1"/>
            </p:cNvSpPr>
            <p:nvPr/>
          </p:nvSpPr>
          <p:spPr bwMode="auto">
            <a:xfrm>
              <a:off x="3070" y="1855"/>
              <a:ext cx="1083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Ответственность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42" name="Rectangle 41"/>
            <p:cNvSpPr>
              <a:spLocks noChangeArrowheads="1"/>
            </p:cNvSpPr>
            <p:nvPr/>
          </p:nvSpPr>
          <p:spPr bwMode="auto">
            <a:xfrm>
              <a:off x="3182" y="1973"/>
              <a:ext cx="79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руководства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43" name="Rectangle 42"/>
            <p:cNvSpPr>
              <a:spLocks noChangeArrowheads="1"/>
            </p:cNvSpPr>
            <p:nvPr/>
          </p:nvSpPr>
          <p:spPr bwMode="auto">
            <a:xfrm>
              <a:off x="2332" y="2348"/>
              <a:ext cx="871" cy="334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44" name="Rectangle 43"/>
            <p:cNvSpPr>
              <a:spLocks noChangeArrowheads="1"/>
            </p:cNvSpPr>
            <p:nvPr/>
          </p:nvSpPr>
          <p:spPr bwMode="auto">
            <a:xfrm>
              <a:off x="2450" y="2390"/>
              <a:ext cx="790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Менеджмент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45" name="Rectangle 44"/>
            <p:cNvSpPr>
              <a:spLocks noChangeArrowheads="1"/>
            </p:cNvSpPr>
            <p:nvPr/>
          </p:nvSpPr>
          <p:spPr bwMode="auto">
            <a:xfrm>
              <a:off x="2532" y="2511"/>
              <a:ext cx="58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ресурсов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46" name="Rectangle 45"/>
            <p:cNvSpPr>
              <a:spLocks noChangeArrowheads="1"/>
            </p:cNvSpPr>
            <p:nvPr/>
          </p:nvSpPr>
          <p:spPr bwMode="auto">
            <a:xfrm>
              <a:off x="3490" y="2348"/>
              <a:ext cx="1157" cy="334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47" name="Rectangle 46"/>
            <p:cNvSpPr>
              <a:spLocks noChangeArrowheads="1"/>
            </p:cNvSpPr>
            <p:nvPr/>
          </p:nvSpPr>
          <p:spPr bwMode="auto">
            <a:xfrm>
              <a:off x="3593" y="2390"/>
              <a:ext cx="119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Измерение, анализ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48" name="Rectangle 47"/>
            <p:cNvSpPr>
              <a:spLocks noChangeArrowheads="1"/>
            </p:cNvSpPr>
            <p:nvPr/>
          </p:nvSpPr>
          <p:spPr bwMode="auto">
            <a:xfrm>
              <a:off x="3748" y="2511"/>
              <a:ext cx="802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и улучшение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31" name="Group 48"/>
            <p:cNvGrpSpPr>
              <a:grpSpLocks/>
            </p:cNvGrpSpPr>
            <p:nvPr/>
          </p:nvGrpSpPr>
          <p:grpSpPr bwMode="auto">
            <a:xfrm>
              <a:off x="1898" y="1898"/>
              <a:ext cx="1086" cy="118"/>
              <a:chOff x="1898" y="1898"/>
              <a:chExt cx="1085" cy="118"/>
            </a:xfrm>
          </p:grpSpPr>
          <p:sp>
            <p:nvSpPr>
              <p:cNvPr id="133" name="Rectangle 49"/>
              <p:cNvSpPr>
                <a:spLocks noChangeArrowheads="1"/>
              </p:cNvSpPr>
              <p:nvPr/>
            </p:nvSpPr>
            <p:spPr bwMode="auto">
              <a:xfrm>
                <a:off x="2847" y="1946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4" name="Rectangle 50"/>
              <p:cNvSpPr>
                <a:spLocks noChangeArrowheads="1"/>
              </p:cNvSpPr>
              <p:nvPr/>
            </p:nvSpPr>
            <p:spPr bwMode="auto">
              <a:xfrm>
                <a:off x="2801" y="1946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5" name="Rectangle 51"/>
              <p:cNvSpPr>
                <a:spLocks noChangeArrowheads="1"/>
              </p:cNvSpPr>
              <p:nvPr/>
            </p:nvSpPr>
            <p:spPr bwMode="auto">
              <a:xfrm>
                <a:off x="2757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6" name="Rectangle 52"/>
              <p:cNvSpPr>
                <a:spLocks noChangeArrowheads="1"/>
              </p:cNvSpPr>
              <p:nvPr/>
            </p:nvSpPr>
            <p:spPr bwMode="auto">
              <a:xfrm>
                <a:off x="2710" y="1946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7" name="Rectangle 53"/>
              <p:cNvSpPr>
                <a:spLocks noChangeArrowheads="1"/>
              </p:cNvSpPr>
              <p:nvPr/>
            </p:nvSpPr>
            <p:spPr bwMode="auto">
              <a:xfrm>
                <a:off x="2664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8" name="Rectangle 54"/>
              <p:cNvSpPr>
                <a:spLocks noChangeArrowheads="1"/>
              </p:cNvSpPr>
              <p:nvPr/>
            </p:nvSpPr>
            <p:spPr bwMode="auto">
              <a:xfrm>
                <a:off x="2618" y="1946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9" name="Rectangle 55"/>
              <p:cNvSpPr>
                <a:spLocks noChangeArrowheads="1"/>
              </p:cNvSpPr>
              <p:nvPr/>
            </p:nvSpPr>
            <p:spPr bwMode="auto">
              <a:xfrm>
                <a:off x="2572" y="1946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0" name="Rectangle 56"/>
              <p:cNvSpPr>
                <a:spLocks noChangeArrowheads="1"/>
              </p:cNvSpPr>
              <p:nvPr/>
            </p:nvSpPr>
            <p:spPr bwMode="auto">
              <a:xfrm>
                <a:off x="2528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1" name="Rectangle 57"/>
              <p:cNvSpPr>
                <a:spLocks noChangeArrowheads="1"/>
              </p:cNvSpPr>
              <p:nvPr/>
            </p:nvSpPr>
            <p:spPr bwMode="auto">
              <a:xfrm>
                <a:off x="2481" y="1946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2" name="Rectangle 58"/>
              <p:cNvSpPr>
                <a:spLocks noChangeArrowheads="1"/>
              </p:cNvSpPr>
              <p:nvPr/>
            </p:nvSpPr>
            <p:spPr bwMode="auto">
              <a:xfrm>
                <a:off x="2435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3" name="Rectangle 59"/>
              <p:cNvSpPr>
                <a:spLocks noChangeArrowheads="1"/>
              </p:cNvSpPr>
              <p:nvPr/>
            </p:nvSpPr>
            <p:spPr bwMode="auto">
              <a:xfrm>
                <a:off x="2391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4" name="Rectangle 60"/>
              <p:cNvSpPr>
                <a:spLocks noChangeArrowheads="1"/>
              </p:cNvSpPr>
              <p:nvPr/>
            </p:nvSpPr>
            <p:spPr bwMode="auto">
              <a:xfrm>
                <a:off x="2343" y="1946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5" name="Rectangle 61"/>
              <p:cNvSpPr>
                <a:spLocks noChangeArrowheads="1"/>
              </p:cNvSpPr>
              <p:nvPr/>
            </p:nvSpPr>
            <p:spPr bwMode="auto">
              <a:xfrm>
                <a:off x="2298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6" name="Rectangle 62"/>
              <p:cNvSpPr>
                <a:spLocks noChangeArrowheads="1"/>
              </p:cNvSpPr>
              <p:nvPr/>
            </p:nvSpPr>
            <p:spPr bwMode="auto">
              <a:xfrm>
                <a:off x="2252" y="1946"/>
                <a:ext cx="21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7" name="Rectangle 63"/>
              <p:cNvSpPr>
                <a:spLocks noChangeArrowheads="1"/>
              </p:cNvSpPr>
              <p:nvPr/>
            </p:nvSpPr>
            <p:spPr bwMode="auto">
              <a:xfrm>
                <a:off x="2206" y="1946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8" name="Rectangle 64"/>
              <p:cNvSpPr>
                <a:spLocks noChangeArrowheads="1"/>
              </p:cNvSpPr>
              <p:nvPr/>
            </p:nvSpPr>
            <p:spPr bwMode="auto">
              <a:xfrm>
                <a:off x="2162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49" name="Rectangle 65"/>
              <p:cNvSpPr>
                <a:spLocks noChangeArrowheads="1"/>
              </p:cNvSpPr>
              <p:nvPr/>
            </p:nvSpPr>
            <p:spPr bwMode="auto">
              <a:xfrm>
                <a:off x="2114" y="1946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50" name="Rectangle 66"/>
              <p:cNvSpPr>
                <a:spLocks noChangeArrowheads="1"/>
              </p:cNvSpPr>
              <p:nvPr/>
            </p:nvSpPr>
            <p:spPr bwMode="auto">
              <a:xfrm>
                <a:off x="2069" y="1946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51" name="Rectangle 67"/>
              <p:cNvSpPr>
                <a:spLocks noChangeArrowheads="1"/>
              </p:cNvSpPr>
              <p:nvPr/>
            </p:nvSpPr>
            <p:spPr bwMode="auto">
              <a:xfrm>
                <a:off x="2026" y="1946"/>
                <a:ext cx="19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52" name="Freeform 68"/>
              <p:cNvSpPr>
                <a:spLocks/>
              </p:cNvSpPr>
              <p:nvPr/>
            </p:nvSpPr>
            <p:spPr bwMode="auto">
              <a:xfrm>
                <a:off x="2869" y="1899"/>
                <a:ext cx="114" cy="122"/>
              </a:xfrm>
              <a:custGeom>
                <a:avLst/>
                <a:gdLst>
                  <a:gd name="T0" fmla="*/ 0 w 115"/>
                  <a:gd name="T1" fmla="*/ 117 h 117"/>
                  <a:gd name="T2" fmla="*/ 115 w 115"/>
                  <a:gd name="T3" fmla="*/ 58 h 117"/>
                  <a:gd name="T4" fmla="*/ 0 w 115"/>
                  <a:gd name="T5" fmla="*/ 0 h 117"/>
                  <a:gd name="T6" fmla="*/ 0 w 115"/>
                  <a:gd name="T7" fmla="*/ 117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5"/>
                  <a:gd name="T13" fmla="*/ 0 h 117"/>
                  <a:gd name="T14" fmla="*/ 115 w 115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5" h="117">
                    <a:moveTo>
                      <a:pt x="0" y="117"/>
                    </a:moveTo>
                    <a:lnTo>
                      <a:pt x="115" y="58"/>
                    </a:lnTo>
                    <a:lnTo>
                      <a:pt x="0" y="0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53" name="Freeform 69"/>
              <p:cNvSpPr>
                <a:spLocks/>
              </p:cNvSpPr>
              <p:nvPr/>
            </p:nvSpPr>
            <p:spPr bwMode="auto">
              <a:xfrm>
                <a:off x="1898" y="1898"/>
                <a:ext cx="116" cy="123"/>
              </a:xfrm>
              <a:custGeom>
                <a:avLst/>
                <a:gdLst>
                  <a:gd name="T0" fmla="*/ 116 w 116"/>
                  <a:gd name="T1" fmla="*/ 0 h 117"/>
                  <a:gd name="T2" fmla="*/ 0 w 116"/>
                  <a:gd name="T3" fmla="*/ 59 h 117"/>
                  <a:gd name="T4" fmla="*/ 116 w 116"/>
                  <a:gd name="T5" fmla="*/ 117 h 117"/>
                  <a:gd name="T6" fmla="*/ 116 w 116"/>
                  <a:gd name="T7" fmla="*/ 0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6"/>
                  <a:gd name="T13" fmla="*/ 0 h 117"/>
                  <a:gd name="T14" fmla="*/ 116 w 116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6" h="117">
                    <a:moveTo>
                      <a:pt x="116" y="0"/>
                    </a:moveTo>
                    <a:lnTo>
                      <a:pt x="0" y="59"/>
                    </a:lnTo>
                    <a:lnTo>
                      <a:pt x="116" y="1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32" name="Group 70"/>
            <p:cNvGrpSpPr>
              <a:grpSpLocks/>
            </p:cNvGrpSpPr>
            <p:nvPr/>
          </p:nvGrpSpPr>
          <p:grpSpPr bwMode="auto">
            <a:xfrm>
              <a:off x="1827" y="3352"/>
              <a:ext cx="795" cy="116"/>
              <a:chOff x="1826" y="3352"/>
              <a:chExt cx="796" cy="117"/>
            </a:xfrm>
          </p:grpSpPr>
          <p:sp>
            <p:nvSpPr>
              <p:cNvPr id="131" name="Rectangle 71"/>
              <p:cNvSpPr>
                <a:spLocks noChangeArrowheads="1"/>
              </p:cNvSpPr>
              <p:nvPr/>
            </p:nvSpPr>
            <p:spPr bwMode="auto">
              <a:xfrm>
                <a:off x="1826" y="3399"/>
                <a:ext cx="682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2" name="Freeform 72"/>
              <p:cNvSpPr>
                <a:spLocks/>
              </p:cNvSpPr>
              <p:nvPr/>
            </p:nvSpPr>
            <p:spPr bwMode="auto">
              <a:xfrm>
                <a:off x="2506" y="3352"/>
                <a:ext cx="116" cy="113"/>
              </a:xfrm>
              <a:custGeom>
                <a:avLst/>
                <a:gdLst>
                  <a:gd name="T0" fmla="*/ 0 w 116"/>
                  <a:gd name="T1" fmla="*/ 117 h 117"/>
                  <a:gd name="T2" fmla="*/ 116 w 116"/>
                  <a:gd name="T3" fmla="*/ 58 h 117"/>
                  <a:gd name="T4" fmla="*/ 0 w 116"/>
                  <a:gd name="T5" fmla="*/ 0 h 117"/>
                  <a:gd name="T6" fmla="*/ 0 w 116"/>
                  <a:gd name="T7" fmla="*/ 117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6"/>
                  <a:gd name="T13" fmla="*/ 0 h 117"/>
                  <a:gd name="T14" fmla="*/ 116 w 116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6" h="117">
                    <a:moveTo>
                      <a:pt x="0" y="117"/>
                    </a:moveTo>
                    <a:lnTo>
                      <a:pt x="116" y="58"/>
                    </a:lnTo>
                    <a:lnTo>
                      <a:pt x="0" y="0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33" name="Group 73"/>
            <p:cNvGrpSpPr>
              <a:grpSpLocks/>
            </p:cNvGrpSpPr>
            <p:nvPr/>
          </p:nvGrpSpPr>
          <p:grpSpPr bwMode="auto">
            <a:xfrm>
              <a:off x="4647" y="2459"/>
              <a:ext cx="723" cy="118"/>
              <a:chOff x="4647" y="2459"/>
              <a:chExt cx="723" cy="118"/>
            </a:xfrm>
          </p:grpSpPr>
          <p:sp>
            <p:nvSpPr>
              <p:cNvPr id="118" name="Rectangle 74"/>
              <p:cNvSpPr>
                <a:spLocks noChangeArrowheads="1"/>
              </p:cNvSpPr>
              <p:nvPr/>
            </p:nvSpPr>
            <p:spPr bwMode="auto">
              <a:xfrm>
                <a:off x="5234" y="2507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9" name="Rectangle 75"/>
              <p:cNvSpPr>
                <a:spLocks noChangeArrowheads="1"/>
              </p:cNvSpPr>
              <p:nvPr/>
            </p:nvSpPr>
            <p:spPr bwMode="auto">
              <a:xfrm>
                <a:off x="5188" y="2507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0" name="Rectangle 76"/>
              <p:cNvSpPr>
                <a:spLocks noChangeArrowheads="1"/>
              </p:cNvSpPr>
              <p:nvPr/>
            </p:nvSpPr>
            <p:spPr bwMode="auto">
              <a:xfrm>
                <a:off x="5145" y="2507"/>
                <a:ext cx="20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1" name="Rectangle 77"/>
              <p:cNvSpPr>
                <a:spLocks noChangeArrowheads="1"/>
              </p:cNvSpPr>
              <p:nvPr/>
            </p:nvSpPr>
            <p:spPr bwMode="auto">
              <a:xfrm>
                <a:off x="5097" y="2507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2" name="Rectangle 78"/>
              <p:cNvSpPr>
                <a:spLocks noChangeArrowheads="1"/>
              </p:cNvSpPr>
              <p:nvPr/>
            </p:nvSpPr>
            <p:spPr bwMode="auto">
              <a:xfrm>
                <a:off x="5052" y="2507"/>
                <a:ext cx="25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3" name="Rectangle 79"/>
              <p:cNvSpPr>
                <a:spLocks noChangeArrowheads="1"/>
              </p:cNvSpPr>
              <p:nvPr/>
            </p:nvSpPr>
            <p:spPr bwMode="auto">
              <a:xfrm>
                <a:off x="5005" y="2507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4" name="Rectangle 80"/>
              <p:cNvSpPr>
                <a:spLocks noChangeArrowheads="1"/>
              </p:cNvSpPr>
              <p:nvPr/>
            </p:nvSpPr>
            <p:spPr bwMode="auto">
              <a:xfrm>
                <a:off x="4960" y="2507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5" name="Rectangle 81"/>
              <p:cNvSpPr>
                <a:spLocks noChangeArrowheads="1"/>
              </p:cNvSpPr>
              <p:nvPr/>
            </p:nvSpPr>
            <p:spPr bwMode="auto">
              <a:xfrm>
                <a:off x="4913" y="2507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6" name="Rectangle 82"/>
              <p:cNvSpPr>
                <a:spLocks noChangeArrowheads="1"/>
              </p:cNvSpPr>
              <p:nvPr/>
            </p:nvSpPr>
            <p:spPr bwMode="auto">
              <a:xfrm>
                <a:off x="4868" y="2507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7" name="Rectangle 83"/>
              <p:cNvSpPr>
                <a:spLocks noChangeArrowheads="1"/>
              </p:cNvSpPr>
              <p:nvPr/>
            </p:nvSpPr>
            <p:spPr bwMode="auto">
              <a:xfrm>
                <a:off x="4824" y="2507"/>
                <a:ext cx="24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8" name="Rectangle 84"/>
              <p:cNvSpPr>
                <a:spLocks noChangeArrowheads="1"/>
              </p:cNvSpPr>
              <p:nvPr/>
            </p:nvSpPr>
            <p:spPr bwMode="auto">
              <a:xfrm>
                <a:off x="4776" y="2507"/>
                <a:ext cx="23" cy="23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29" name="Freeform 85"/>
              <p:cNvSpPr>
                <a:spLocks/>
              </p:cNvSpPr>
              <p:nvPr/>
            </p:nvSpPr>
            <p:spPr bwMode="auto">
              <a:xfrm>
                <a:off x="5256" y="2460"/>
                <a:ext cx="118" cy="122"/>
              </a:xfrm>
              <a:custGeom>
                <a:avLst/>
                <a:gdLst>
                  <a:gd name="T0" fmla="*/ 0 w 115"/>
                  <a:gd name="T1" fmla="*/ 117 h 117"/>
                  <a:gd name="T2" fmla="*/ 115 w 115"/>
                  <a:gd name="T3" fmla="*/ 58 h 117"/>
                  <a:gd name="T4" fmla="*/ 0 w 115"/>
                  <a:gd name="T5" fmla="*/ 0 h 117"/>
                  <a:gd name="T6" fmla="*/ 0 w 115"/>
                  <a:gd name="T7" fmla="*/ 117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5"/>
                  <a:gd name="T13" fmla="*/ 0 h 117"/>
                  <a:gd name="T14" fmla="*/ 115 w 115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5" h="117">
                    <a:moveTo>
                      <a:pt x="0" y="117"/>
                    </a:moveTo>
                    <a:lnTo>
                      <a:pt x="115" y="58"/>
                    </a:lnTo>
                    <a:lnTo>
                      <a:pt x="0" y="0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30" name="Freeform 86"/>
              <p:cNvSpPr>
                <a:spLocks/>
              </p:cNvSpPr>
              <p:nvPr/>
            </p:nvSpPr>
            <p:spPr bwMode="auto">
              <a:xfrm>
                <a:off x="4647" y="2459"/>
                <a:ext cx="116" cy="123"/>
              </a:xfrm>
              <a:custGeom>
                <a:avLst/>
                <a:gdLst>
                  <a:gd name="T0" fmla="*/ 116 w 116"/>
                  <a:gd name="T1" fmla="*/ 0 h 117"/>
                  <a:gd name="T2" fmla="*/ 0 w 116"/>
                  <a:gd name="T3" fmla="*/ 59 h 117"/>
                  <a:gd name="T4" fmla="*/ 116 w 116"/>
                  <a:gd name="T5" fmla="*/ 117 h 117"/>
                  <a:gd name="T6" fmla="*/ 116 w 116"/>
                  <a:gd name="T7" fmla="*/ 0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6"/>
                  <a:gd name="T13" fmla="*/ 0 h 117"/>
                  <a:gd name="T14" fmla="*/ 116 w 116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6" h="117">
                    <a:moveTo>
                      <a:pt x="116" y="0"/>
                    </a:moveTo>
                    <a:lnTo>
                      <a:pt x="0" y="59"/>
                    </a:lnTo>
                    <a:lnTo>
                      <a:pt x="116" y="1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34" name="Group 87"/>
            <p:cNvGrpSpPr>
              <a:grpSpLocks/>
            </p:cNvGrpSpPr>
            <p:nvPr/>
          </p:nvGrpSpPr>
          <p:grpSpPr bwMode="auto">
            <a:xfrm>
              <a:off x="4672" y="1218"/>
              <a:ext cx="550" cy="1186"/>
              <a:chOff x="4671" y="1218"/>
              <a:chExt cx="550" cy="1187"/>
            </a:xfrm>
          </p:grpSpPr>
          <p:sp>
            <p:nvSpPr>
              <p:cNvPr id="114" name="Freeform 88"/>
              <p:cNvSpPr>
                <a:spLocks/>
              </p:cNvSpPr>
              <p:nvPr/>
            </p:nvSpPr>
            <p:spPr bwMode="auto">
              <a:xfrm>
                <a:off x="4681" y="1234"/>
                <a:ext cx="533" cy="1167"/>
              </a:xfrm>
              <a:custGeom>
                <a:avLst/>
                <a:gdLst>
                  <a:gd name="T0" fmla="*/ 101 w 533"/>
                  <a:gd name="T1" fmla="*/ 1157 h 1162"/>
                  <a:gd name="T2" fmla="*/ 199 w 533"/>
                  <a:gd name="T3" fmla="*/ 1134 h 1162"/>
                  <a:gd name="T4" fmla="*/ 288 w 533"/>
                  <a:gd name="T5" fmla="*/ 1096 h 1162"/>
                  <a:gd name="T6" fmla="*/ 366 w 533"/>
                  <a:gd name="T7" fmla="*/ 1044 h 1162"/>
                  <a:gd name="T8" fmla="*/ 431 w 533"/>
                  <a:gd name="T9" fmla="*/ 981 h 1162"/>
                  <a:gd name="T10" fmla="*/ 482 w 533"/>
                  <a:gd name="T11" fmla="*/ 906 h 1162"/>
                  <a:gd name="T12" fmla="*/ 517 w 533"/>
                  <a:gd name="T13" fmla="*/ 826 h 1162"/>
                  <a:gd name="T14" fmla="*/ 527 w 533"/>
                  <a:gd name="T15" fmla="*/ 782 h 1162"/>
                  <a:gd name="T16" fmla="*/ 533 w 533"/>
                  <a:gd name="T17" fmla="*/ 738 h 1162"/>
                  <a:gd name="T18" fmla="*/ 533 w 533"/>
                  <a:gd name="T19" fmla="*/ 692 h 1162"/>
                  <a:gd name="T20" fmla="*/ 521 w 533"/>
                  <a:gd name="T21" fmla="*/ 439 h 1162"/>
                  <a:gd name="T22" fmla="*/ 511 w 533"/>
                  <a:gd name="T23" fmla="*/ 369 h 1162"/>
                  <a:gd name="T24" fmla="*/ 489 w 533"/>
                  <a:gd name="T25" fmla="*/ 301 h 1162"/>
                  <a:gd name="T26" fmla="*/ 456 w 533"/>
                  <a:gd name="T27" fmla="*/ 240 h 1162"/>
                  <a:gd name="T28" fmla="*/ 412 w 533"/>
                  <a:gd name="T29" fmla="*/ 183 h 1162"/>
                  <a:gd name="T30" fmla="*/ 360 w 533"/>
                  <a:gd name="T31" fmla="*/ 133 h 1162"/>
                  <a:gd name="T32" fmla="*/ 299 w 533"/>
                  <a:gd name="T33" fmla="*/ 90 h 1162"/>
                  <a:gd name="T34" fmla="*/ 230 w 533"/>
                  <a:gd name="T35" fmla="*/ 58 h 1162"/>
                  <a:gd name="T36" fmla="*/ 154 w 533"/>
                  <a:gd name="T37" fmla="*/ 34 h 1162"/>
                  <a:gd name="T38" fmla="*/ 0 w 533"/>
                  <a:gd name="T39" fmla="*/ 145 h 1162"/>
                  <a:gd name="T40" fmla="*/ 166 w 533"/>
                  <a:gd name="T41" fmla="*/ 287 h 1162"/>
                  <a:gd name="T42" fmla="*/ 224 w 533"/>
                  <a:gd name="T43" fmla="*/ 304 h 1162"/>
                  <a:gd name="T44" fmla="*/ 278 w 533"/>
                  <a:gd name="T45" fmla="*/ 327 h 1162"/>
                  <a:gd name="T46" fmla="*/ 329 w 533"/>
                  <a:gd name="T47" fmla="*/ 356 h 1162"/>
                  <a:gd name="T48" fmla="*/ 376 w 533"/>
                  <a:gd name="T49" fmla="*/ 389 h 1162"/>
                  <a:gd name="T50" fmla="*/ 417 w 533"/>
                  <a:gd name="T51" fmla="*/ 428 h 1162"/>
                  <a:gd name="T52" fmla="*/ 453 w 533"/>
                  <a:gd name="T53" fmla="*/ 470 h 1162"/>
                  <a:gd name="T54" fmla="*/ 482 w 533"/>
                  <a:gd name="T55" fmla="*/ 517 h 1162"/>
                  <a:gd name="T56" fmla="*/ 506 w 533"/>
                  <a:gd name="T57" fmla="*/ 567 h 1162"/>
                  <a:gd name="T58" fmla="*/ 494 w 533"/>
                  <a:gd name="T59" fmla="*/ 601 h 1162"/>
                  <a:gd name="T60" fmla="*/ 462 w 533"/>
                  <a:gd name="T61" fmla="*/ 669 h 1162"/>
                  <a:gd name="T62" fmla="*/ 418 w 533"/>
                  <a:gd name="T63" fmla="*/ 729 h 1162"/>
                  <a:gd name="T64" fmla="*/ 365 w 533"/>
                  <a:gd name="T65" fmla="*/ 782 h 1162"/>
                  <a:gd name="T66" fmla="*/ 304 w 533"/>
                  <a:gd name="T67" fmla="*/ 827 h 1162"/>
                  <a:gd name="T68" fmla="*/ 234 w 533"/>
                  <a:gd name="T69" fmla="*/ 863 h 1162"/>
                  <a:gd name="T70" fmla="*/ 159 w 533"/>
                  <a:gd name="T71" fmla="*/ 890 h 1162"/>
                  <a:gd name="T72" fmla="*/ 78 w 533"/>
                  <a:gd name="T73" fmla="*/ 905 h 1162"/>
                  <a:gd name="T74" fmla="*/ 49 w 533"/>
                  <a:gd name="T75" fmla="*/ 1162 h 116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533"/>
                  <a:gd name="T115" fmla="*/ 0 h 1162"/>
                  <a:gd name="T116" fmla="*/ 533 w 533"/>
                  <a:gd name="T117" fmla="*/ 1162 h 116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533" h="1162">
                    <a:moveTo>
                      <a:pt x="49" y="1162"/>
                    </a:moveTo>
                    <a:lnTo>
                      <a:pt x="101" y="1157"/>
                    </a:lnTo>
                    <a:lnTo>
                      <a:pt x="151" y="1148"/>
                    </a:lnTo>
                    <a:lnTo>
                      <a:pt x="199" y="1134"/>
                    </a:lnTo>
                    <a:lnTo>
                      <a:pt x="245" y="1117"/>
                    </a:lnTo>
                    <a:lnTo>
                      <a:pt x="288" y="1096"/>
                    </a:lnTo>
                    <a:lnTo>
                      <a:pt x="329" y="1072"/>
                    </a:lnTo>
                    <a:lnTo>
                      <a:pt x="366" y="1044"/>
                    </a:lnTo>
                    <a:lnTo>
                      <a:pt x="400" y="1014"/>
                    </a:lnTo>
                    <a:lnTo>
                      <a:pt x="431" y="981"/>
                    </a:lnTo>
                    <a:lnTo>
                      <a:pt x="459" y="945"/>
                    </a:lnTo>
                    <a:lnTo>
                      <a:pt x="482" y="906"/>
                    </a:lnTo>
                    <a:lnTo>
                      <a:pt x="501" y="867"/>
                    </a:lnTo>
                    <a:lnTo>
                      <a:pt x="517" y="826"/>
                    </a:lnTo>
                    <a:lnTo>
                      <a:pt x="522" y="804"/>
                    </a:lnTo>
                    <a:lnTo>
                      <a:pt x="527" y="782"/>
                    </a:lnTo>
                    <a:lnTo>
                      <a:pt x="530" y="761"/>
                    </a:lnTo>
                    <a:lnTo>
                      <a:pt x="533" y="738"/>
                    </a:lnTo>
                    <a:lnTo>
                      <a:pt x="533" y="715"/>
                    </a:lnTo>
                    <a:lnTo>
                      <a:pt x="533" y="692"/>
                    </a:lnTo>
                    <a:lnTo>
                      <a:pt x="521" y="439"/>
                    </a:lnTo>
                    <a:lnTo>
                      <a:pt x="517" y="404"/>
                    </a:lnTo>
                    <a:lnTo>
                      <a:pt x="511" y="369"/>
                    </a:lnTo>
                    <a:lnTo>
                      <a:pt x="501" y="334"/>
                    </a:lnTo>
                    <a:lnTo>
                      <a:pt x="489" y="301"/>
                    </a:lnTo>
                    <a:lnTo>
                      <a:pt x="474" y="270"/>
                    </a:lnTo>
                    <a:lnTo>
                      <a:pt x="456" y="240"/>
                    </a:lnTo>
                    <a:lnTo>
                      <a:pt x="435" y="211"/>
                    </a:lnTo>
                    <a:lnTo>
                      <a:pt x="412" y="183"/>
                    </a:lnTo>
                    <a:lnTo>
                      <a:pt x="387" y="157"/>
                    </a:lnTo>
                    <a:lnTo>
                      <a:pt x="360" y="133"/>
                    </a:lnTo>
                    <a:lnTo>
                      <a:pt x="330" y="111"/>
                    </a:lnTo>
                    <a:lnTo>
                      <a:pt x="299" y="90"/>
                    </a:lnTo>
                    <a:lnTo>
                      <a:pt x="265" y="73"/>
                    </a:lnTo>
                    <a:lnTo>
                      <a:pt x="230" y="58"/>
                    </a:lnTo>
                    <a:lnTo>
                      <a:pt x="193" y="45"/>
                    </a:lnTo>
                    <a:lnTo>
                      <a:pt x="154" y="34"/>
                    </a:lnTo>
                    <a:lnTo>
                      <a:pt x="152" y="0"/>
                    </a:lnTo>
                    <a:lnTo>
                      <a:pt x="0" y="145"/>
                    </a:lnTo>
                    <a:lnTo>
                      <a:pt x="167" y="321"/>
                    </a:lnTo>
                    <a:lnTo>
                      <a:pt x="166" y="287"/>
                    </a:lnTo>
                    <a:lnTo>
                      <a:pt x="195" y="294"/>
                    </a:lnTo>
                    <a:lnTo>
                      <a:pt x="224" y="304"/>
                    </a:lnTo>
                    <a:lnTo>
                      <a:pt x="252" y="315"/>
                    </a:lnTo>
                    <a:lnTo>
                      <a:pt x="278" y="327"/>
                    </a:lnTo>
                    <a:lnTo>
                      <a:pt x="305" y="341"/>
                    </a:lnTo>
                    <a:lnTo>
                      <a:pt x="329" y="356"/>
                    </a:lnTo>
                    <a:lnTo>
                      <a:pt x="353" y="371"/>
                    </a:lnTo>
                    <a:lnTo>
                      <a:pt x="376" y="389"/>
                    </a:lnTo>
                    <a:lnTo>
                      <a:pt x="396" y="407"/>
                    </a:lnTo>
                    <a:lnTo>
                      <a:pt x="417" y="428"/>
                    </a:lnTo>
                    <a:lnTo>
                      <a:pt x="435" y="448"/>
                    </a:lnTo>
                    <a:lnTo>
                      <a:pt x="453" y="470"/>
                    </a:lnTo>
                    <a:lnTo>
                      <a:pt x="469" y="493"/>
                    </a:lnTo>
                    <a:lnTo>
                      <a:pt x="482" y="517"/>
                    </a:lnTo>
                    <a:lnTo>
                      <a:pt x="495" y="541"/>
                    </a:lnTo>
                    <a:lnTo>
                      <a:pt x="506" y="567"/>
                    </a:lnTo>
                    <a:lnTo>
                      <a:pt x="494" y="601"/>
                    </a:lnTo>
                    <a:lnTo>
                      <a:pt x="480" y="636"/>
                    </a:lnTo>
                    <a:lnTo>
                      <a:pt x="462" y="669"/>
                    </a:lnTo>
                    <a:lnTo>
                      <a:pt x="441" y="699"/>
                    </a:lnTo>
                    <a:lnTo>
                      <a:pt x="418" y="729"/>
                    </a:lnTo>
                    <a:lnTo>
                      <a:pt x="393" y="756"/>
                    </a:lnTo>
                    <a:lnTo>
                      <a:pt x="365" y="782"/>
                    </a:lnTo>
                    <a:lnTo>
                      <a:pt x="335" y="805"/>
                    </a:lnTo>
                    <a:lnTo>
                      <a:pt x="304" y="827"/>
                    </a:lnTo>
                    <a:lnTo>
                      <a:pt x="270" y="846"/>
                    </a:lnTo>
                    <a:lnTo>
                      <a:pt x="234" y="863"/>
                    </a:lnTo>
                    <a:lnTo>
                      <a:pt x="198" y="878"/>
                    </a:lnTo>
                    <a:lnTo>
                      <a:pt x="159" y="890"/>
                    </a:lnTo>
                    <a:lnTo>
                      <a:pt x="119" y="899"/>
                    </a:lnTo>
                    <a:lnTo>
                      <a:pt x="78" y="905"/>
                    </a:lnTo>
                    <a:lnTo>
                      <a:pt x="37" y="909"/>
                    </a:lnTo>
                    <a:lnTo>
                      <a:pt x="49" y="1162"/>
                    </a:lnTo>
                    <a:close/>
                  </a:path>
                </a:pathLst>
              </a:custGeom>
              <a:solidFill>
                <a:srgbClr val="00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5" name="Freeform 89"/>
              <p:cNvSpPr>
                <a:spLocks/>
              </p:cNvSpPr>
              <p:nvPr/>
            </p:nvSpPr>
            <p:spPr bwMode="auto">
              <a:xfrm>
                <a:off x="4718" y="1673"/>
                <a:ext cx="496" cy="723"/>
              </a:xfrm>
              <a:custGeom>
                <a:avLst/>
                <a:gdLst>
                  <a:gd name="T0" fmla="*/ 12 w 496"/>
                  <a:gd name="T1" fmla="*/ 723 h 723"/>
                  <a:gd name="T2" fmla="*/ 64 w 496"/>
                  <a:gd name="T3" fmla="*/ 718 h 723"/>
                  <a:gd name="T4" fmla="*/ 114 w 496"/>
                  <a:gd name="T5" fmla="*/ 709 h 723"/>
                  <a:gd name="T6" fmla="*/ 162 w 496"/>
                  <a:gd name="T7" fmla="*/ 695 h 723"/>
                  <a:gd name="T8" fmla="*/ 208 w 496"/>
                  <a:gd name="T9" fmla="*/ 678 h 723"/>
                  <a:gd name="T10" fmla="*/ 251 w 496"/>
                  <a:gd name="T11" fmla="*/ 657 h 723"/>
                  <a:gd name="T12" fmla="*/ 292 w 496"/>
                  <a:gd name="T13" fmla="*/ 633 h 723"/>
                  <a:gd name="T14" fmla="*/ 329 w 496"/>
                  <a:gd name="T15" fmla="*/ 605 h 723"/>
                  <a:gd name="T16" fmla="*/ 363 w 496"/>
                  <a:gd name="T17" fmla="*/ 575 h 723"/>
                  <a:gd name="T18" fmla="*/ 394 w 496"/>
                  <a:gd name="T19" fmla="*/ 542 h 723"/>
                  <a:gd name="T20" fmla="*/ 422 w 496"/>
                  <a:gd name="T21" fmla="*/ 506 h 723"/>
                  <a:gd name="T22" fmla="*/ 445 w 496"/>
                  <a:gd name="T23" fmla="*/ 467 h 723"/>
                  <a:gd name="T24" fmla="*/ 464 w 496"/>
                  <a:gd name="T25" fmla="*/ 428 h 723"/>
                  <a:gd name="T26" fmla="*/ 480 w 496"/>
                  <a:gd name="T27" fmla="*/ 387 h 723"/>
                  <a:gd name="T28" fmla="*/ 485 w 496"/>
                  <a:gd name="T29" fmla="*/ 365 h 723"/>
                  <a:gd name="T30" fmla="*/ 490 w 496"/>
                  <a:gd name="T31" fmla="*/ 343 h 723"/>
                  <a:gd name="T32" fmla="*/ 493 w 496"/>
                  <a:gd name="T33" fmla="*/ 322 h 723"/>
                  <a:gd name="T34" fmla="*/ 496 w 496"/>
                  <a:gd name="T35" fmla="*/ 299 h 723"/>
                  <a:gd name="T36" fmla="*/ 496 w 496"/>
                  <a:gd name="T37" fmla="*/ 276 h 723"/>
                  <a:gd name="T38" fmla="*/ 496 w 496"/>
                  <a:gd name="T39" fmla="*/ 253 h 723"/>
                  <a:gd name="T40" fmla="*/ 496 w 496"/>
                  <a:gd name="T41" fmla="*/ 253 h 723"/>
                  <a:gd name="T42" fmla="*/ 484 w 496"/>
                  <a:gd name="T43" fmla="*/ 0 h 723"/>
                  <a:gd name="T44" fmla="*/ 484 w 496"/>
                  <a:gd name="T45" fmla="*/ 0 h 723"/>
                  <a:gd name="T46" fmla="*/ 484 w 496"/>
                  <a:gd name="T47" fmla="*/ 23 h 723"/>
                  <a:gd name="T48" fmla="*/ 484 w 496"/>
                  <a:gd name="T49" fmla="*/ 46 h 723"/>
                  <a:gd name="T50" fmla="*/ 481 w 496"/>
                  <a:gd name="T51" fmla="*/ 68 h 723"/>
                  <a:gd name="T52" fmla="*/ 478 w 496"/>
                  <a:gd name="T53" fmla="*/ 90 h 723"/>
                  <a:gd name="T54" fmla="*/ 473 w 496"/>
                  <a:gd name="T55" fmla="*/ 112 h 723"/>
                  <a:gd name="T56" fmla="*/ 468 w 496"/>
                  <a:gd name="T57" fmla="*/ 134 h 723"/>
                  <a:gd name="T58" fmla="*/ 452 w 496"/>
                  <a:gd name="T59" fmla="*/ 175 h 723"/>
                  <a:gd name="T60" fmla="*/ 433 w 496"/>
                  <a:gd name="T61" fmla="*/ 214 h 723"/>
                  <a:gd name="T62" fmla="*/ 409 w 496"/>
                  <a:gd name="T63" fmla="*/ 253 h 723"/>
                  <a:gd name="T64" fmla="*/ 382 w 496"/>
                  <a:gd name="T65" fmla="*/ 289 h 723"/>
                  <a:gd name="T66" fmla="*/ 351 w 496"/>
                  <a:gd name="T67" fmla="*/ 322 h 723"/>
                  <a:gd name="T68" fmla="*/ 316 w 496"/>
                  <a:gd name="T69" fmla="*/ 352 h 723"/>
                  <a:gd name="T70" fmla="*/ 279 w 496"/>
                  <a:gd name="T71" fmla="*/ 379 h 723"/>
                  <a:gd name="T72" fmla="*/ 238 w 496"/>
                  <a:gd name="T73" fmla="*/ 404 h 723"/>
                  <a:gd name="T74" fmla="*/ 195 w 496"/>
                  <a:gd name="T75" fmla="*/ 425 h 723"/>
                  <a:gd name="T76" fmla="*/ 150 w 496"/>
                  <a:gd name="T77" fmla="*/ 442 h 723"/>
                  <a:gd name="T78" fmla="*/ 101 w 496"/>
                  <a:gd name="T79" fmla="*/ 455 h 723"/>
                  <a:gd name="T80" fmla="*/ 52 w 496"/>
                  <a:gd name="T81" fmla="*/ 465 h 723"/>
                  <a:gd name="T82" fmla="*/ 0 w 496"/>
                  <a:gd name="T83" fmla="*/ 470 h 723"/>
                  <a:gd name="T84" fmla="*/ 12 w 496"/>
                  <a:gd name="T85" fmla="*/ 723 h 72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496"/>
                  <a:gd name="T130" fmla="*/ 0 h 723"/>
                  <a:gd name="T131" fmla="*/ 496 w 496"/>
                  <a:gd name="T132" fmla="*/ 723 h 723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496" h="723">
                    <a:moveTo>
                      <a:pt x="12" y="723"/>
                    </a:moveTo>
                    <a:lnTo>
                      <a:pt x="64" y="718"/>
                    </a:lnTo>
                    <a:lnTo>
                      <a:pt x="114" y="709"/>
                    </a:lnTo>
                    <a:lnTo>
                      <a:pt x="162" y="695"/>
                    </a:lnTo>
                    <a:lnTo>
                      <a:pt x="208" y="678"/>
                    </a:lnTo>
                    <a:lnTo>
                      <a:pt x="251" y="657"/>
                    </a:lnTo>
                    <a:lnTo>
                      <a:pt x="292" y="633"/>
                    </a:lnTo>
                    <a:lnTo>
                      <a:pt x="329" y="605"/>
                    </a:lnTo>
                    <a:lnTo>
                      <a:pt x="363" y="575"/>
                    </a:lnTo>
                    <a:lnTo>
                      <a:pt x="394" y="542"/>
                    </a:lnTo>
                    <a:lnTo>
                      <a:pt x="422" y="506"/>
                    </a:lnTo>
                    <a:lnTo>
                      <a:pt x="445" y="467"/>
                    </a:lnTo>
                    <a:lnTo>
                      <a:pt x="464" y="428"/>
                    </a:lnTo>
                    <a:lnTo>
                      <a:pt x="480" y="387"/>
                    </a:lnTo>
                    <a:lnTo>
                      <a:pt x="485" y="365"/>
                    </a:lnTo>
                    <a:lnTo>
                      <a:pt x="490" y="343"/>
                    </a:lnTo>
                    <a:lnTo>
                      <a:pt x="493" y="322"/>
                    </a:lnTo>
                    <a:lnTo>
                      <a:pt x="496" y="299"/>
                    </a:lnTo>
                    <a:lnTo>
                      <a:pt x="496" y="276"/>
                    </a:lnTo>
                    <a:lnTo>
                      <a:pt x="496" y="253"/>
                    </a:lnTo>
                    <a:lnTo>
                      <a:pt x="484" y="0"/>
                    </a:lnTo>
                    <a:lnTo>
                      <a:pt x="484" y="23"/>
                    </a:lnTo>
                    <a:lnTo>
                      <a:pt x="484" y="46"/>
                    </a:lnTo>
                    <a:lnTo>
                      <a:pt x="481" y="68"/>
                    </a:lnTo>
                    <a:lnTo>
                      <a:pt x="478" y="90"/>
                    </a:lnTo>
                    <a:lnTo>
                      <a:pt x="473" y="112"/>
                    </a:lnTo>
                    <a:lnTo>
                      <a:pt x="468" y="134"/>
                    </a:lnTo>
                    <a:lnTo>
                      <a:pt x="452" y="175"/>
                    </a:lnTo>
                    <a:lnTo>
                      <a:pt x="433" y="214"/>
                    </a:lnTo>
                    <a:lnTo>
                      <a:pt x="409" y="253"/>
                    </a:lnTo>
                    <a:lnTo>
                      <a:pt x="382" y="289"/>
                    </a:lnTo>
                    <a:lnTo>
                      <a:pt x="351" y="322"/>
                    </a:lnTo>
                    <a:lnTo>
                      <a:pt x="316" y="352"/>
                    </a:lnTo>
                    <a:lnTo>
                      <a:pt x="279" y="379"/>
                    </a:lnTo>
                    <a:lnTo>
                      <a:pt x="238" y="404"/>
                    </a:lnTo>
                    <a:lnTo>
                      <a:pt x="195" y="425"/>
                    </a:lnTo>
                    <a:lnTo>
                      <a:pt x="150" y="442"/>
                    </a:lnTo>
                    <a:lnTo>
                      <a:pt x="101" y="455"/>
                    </a:lnTo>
                    <a:lnTo>
                      <a:pt x="52" y="465"/>
                    </a:lnTo>
                    <a:lnTo>
                      <a:pt x="0" y="470"/>
                    </a:lnTo>
                    <a:lnTo>
                      <a:pt x="12" y="723"/>
                    </a:lnTo>
                    <a:close/>
                  </a:path>
                </a:pathLst>
              </a:custGeom>
              <a:solidFill>
                <a:srgbClr val="00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6" name="Freeform 90"/>
              <p:cNvSpPr>
                <a:spLocks noEditPoints="1"/>
              </p:cNvSpPr>
              <p:nvPr/>
            </p:nvSpPr>
            <p:spPr bwMode="auto">
              <a:xfrm>
                <a:off x="4671" y="1218"/>
                <a:ext cx="550" cy="1192"/>
              </a:xfrm>
              <a:custGeom>
                <a:avLst/>
                <a:gdLst>
                  <a:gd name="T0" fmla="*/ 212 w 550"/>
                  <a:gd name="T1" fmla="*/ 1158 h 1187"/>
                  <a:gd name="T2" fmla="*/ 344 w 550"/>
                  <a:gd name="T3" fmla="*/ 1094 h 1187"/>
                  <a:gd name="T4" fmla="*/ 474 w 550"/>
                  <a:gd name="T5" fmla="*/ 966 h 1187"/>
                  <a:gd name="T6" fmla="*/ 534 w 550"/>
                  <a:gd name="T7" fmla="*/ 842 h 1187"/>
                  <a:gd name="T8" fmla="*/ 550 w 550"/>
                  <a:gd name="T9" fmla="*/ 754 h 1187"/>
                  <a:gd name="T10" fmla="*/ 534 w 550"/>
                  <a:gd name="T11" fmla="*/ 420 h 1187"/>
                  <a:gd name="T12" fmla="*/ 504 w 550"/>
                  <a:gd name="T13" fmla="*/ 312 h 1187"/>
                  <a:gd name="T14" fmla="*/ 428 w 550"/>
                  <a:gd name="T15" fmla="*/ 193 h 1187"/>
                  <a:gd name="T16" fmla="*/ 344 w 550"/>
                  <a:gd name="T17" fmla="*/ 121 h 1187"/>
                  <a:gd name="T18" fmla="*/ 206 w 550"/>
                  <a:gd name="T19" fmla="*/ 53 h 1187"/>
                  <a:gd name="T20" fmla="*/ 169 w 550"/>
                  <a:gd name="T21" fmla="*/ 16 h 1187"/>
                  <a:gd name="T22" fmla="*/ 0 w 550"/>
                  <a:gd name="T23" fmla="*/ 161 h 1187"/>
                  <a:gd name="T24" fmla="*/ 185 w 550"/>
                  <a:gd name="T25" fmla="*/ 337 h 1187"/>
                  <a:gd name="T26" fmla="*/ 203 w 550"/>
                  <a:gd name="T27" fmla="*/ 317 h 1187"/>
                  <a:gd name="T28" fmla="*/ 311 w 550"/>
                  <a:gd name="T29" fmla="*/ 363 h 1187"/>
                  <a:gd name="T30" fmla="*/ 358 w 550"/>
                  <a:gd name="T31" fmla="*/ 393 h 1187"/>
                  <a:gd name="T32" fmla="*/ 440 w 550"/>
                  <a:gd name="T33" fmla="*/ 469 h 1187"/>
                  <a:gd name="T34" fmla="*/ 499 w 550"/>
                  <a:gd name="T35" fmla="*/ 562 h 1187"/>
                  <a:gd name="T36" fmla="*/ 516 w 550"/>
                  <a:gd name="T37" fmla="*/ 583 h 1187"/>
                  <a:gd name="T38" fmla="*/ 499 w 550"/>
                  <a:gd name="T39" fmla="*/ 613 h 1187"/>
                  <a:gd name="T40" fmla="*/ 423 w 550"/>
                  <a:gd name="T41" fmla="*/ 739 h 1187"/>
                  <a:gd name="T42" fmla="*/ 308 w 550"/>
                  <a:gd name="T43" fmla="*/ 838 h 1187"/>
                  <a:gd name="T44" fmla="*/ 241 w 550"/>
                  <a:gd name="T45" fmla="*/ 873 h 1187"/>
                  <a:gd name="T46" fmla="*/ 129 w 550"/>
                  <a:gd name="T47" fmla="*/ 915 h 1187"/>
                  <a:gd name="T48" fmla="*/ 40 w 550"/>
                  <a:gd name="T49" fmla="*/ 919 h 1187"/>
                  <a:gd name="T50" fmla="*/ 60 w 550"/>
                  <a:gd name="T51" fmla="*/ 1185 h 1187"/>
                  <a:gd name="T52" fmla="*/ 66 w 550"/>
                  <a:gd name="T53" fmla="*/ 1178 h 1187"/>
                  <a:gd name="T54" fmla="*/ 88 w 550"/>
                  <a:gd name="T55" fmla="*/ 929 h 1187"/>
                  <a:gd name="T56" fmla="*/ 210 w 550"/>
                  <a:gd name="T57" fmla="*/ 901 h 1187"/>
                  <a:gd name="T58" fmla="*/ 318 w 550"/>
                  <a:gd name="T59" fmla="*/ 849 h 1187"/>
                  <a:gd name="T60" fmla="*/ 434 w 550"/>
                  <a:gd name="T61" fmla="*/ 750 h 1187"/>
                  <a:gd name="T62" fmla="*/ 510 w 550"/>
                  <a:gd name="T63" fmla="*/ 624 h 1187"/>
                  <a:gd name="T64" fmla="*/ 523 w 550"/>
                  <a:gd name="T65" fmla="*/ 583 h 1187"/>
                  <a:gd name="T66" fmla="*/ 498 w 550"/>
                  <a:gd name="T67" fmla="*/ 527 h 1187"/>
                  <a:gd name="T68" fmla="*/ 432 w 550"/>
                  <a:gd name="T69" fmla="*/ 438 h 1187"/>
                  <a:gd name="T70" fmla="*/ 345 w 550"/>
                  <a:gd name="T71" fmla="*/ 367 h 1187"/>
                  <a:gd name="T72" fmla="*/ 265 w 550"/>
                  <a:gd name="T73" fmla="*/ 325 h 1187"/>
                  <a:gd name="T74" fmla="*/ 169 w 550"/>
                  <a:gd name="T75" fmla="*/ 294 h 1187"/>
                  <a:gd name="T76" fmla="*/ 182 w 550"/>
                  <a:gd name="T77" fmla="*/ 332 h 1187"/>
                  <a:gd name="T78" fmla="*/ 167 w 550"/>
                  <a:gd name="T79" fmla="*/ 22 h 1187"/>
                  <a:gd name="T80" fmla="*/ 157 w 550"/>
                  <a:gd name="T81" fmla="*/ 54 h 1187"/>
                  <a:gd name="T82" fmla="*/ 273 w 550"/>
                  <a:gd name="T83" fmla="*/ 95 h 1187"/>
                  <a:gd name="T84" fmla="*/ 335 w 550"/>
                  <a:gd name="T85" fmla="*/ 133 h 1187"/>
                  <a:gd name="T86" fmla="*/ 440 w 550"/>
                  <a:gd name="T87" fmla="*/ 232 h 1187"/>
                  <a:gd name="T88" fmla="*/ 499 w 550"/>
                  <a:gd name="T89" fmla="*/ 317 h 1187"/>
                  <a:gd name="T90" fmla="*/ 520 w 550"/>
                  <a:gd name="T91" fmla="*/ 420 h 1187"/>
                  <a:gd name="T92" fmla="*/ 535 w 550"/>
                  <a:gd name="T93" fmla="*/ 754 h 1187"/>
                  <a:gd name="T94" fmla="*/ 520 w 550"/>
                  <a:gd name="T95" fmla="*/ 842 h 1187"/>
                  <a:gd name="T96" fmla="*/ 487 w 550"/>
                  <a:gd name="T97" fmla="*/ 918 h 1187"/>
                  <a:gd name="T98" fmla="*/ 370 w 550"/>
                  <a:gd name="T99" fmla="*/ 1055 h 1187"/>
                  <a:gd name="T100" fmla="*/ 294 w 550"/>
                  <a:gd name="T101" fmla="*/ 1106 h 1187"/>
                  <a:gd name="T102" fmla="*/ 161 w 550"/>
                  <a:gd name="T103" fmla="*/ 1164 h 1187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w 550"/>
                  <a:gd name="T157" fmla="*/ 0 h 1187"/>
                  <a:gd name="T158" fmla="*/ 550 w 550"/>
                  <a:gd name="T159" fmla="*/ 1187 h 1187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T156" t="T157" r="T158" b="T159"/>
                <a:pathLst>
                  <a:path w="550" h="1187">
                    <a:moveTo>
                      <a:pt x="111" y="1180"/>
                    </a:moveTo>
                    <a:lnTo>
                      <a:pt x="161" y="1171"/>
                    </a:lnTo>
                    <a:lnTo>
                      <a:pt x="164" y="1171"/>
                    </a:lnTo>
                    <a:lnTo>
                      <a:pt x="212" y="1158"/>
                    </a:lnTo>
                    <a:lnTo>
                      <a:pt x="257" y="1139"/>
                    </a:lnTo>
                    <a:lnTo>
                      <a:pt x="300" y="1119"/>
                    </a:lnTo>
                    <a:lnTo>
                      <a:pt x="341" y="1095"/>
                    </a:lnTo>
                    <a:lnTo>
                      <a:pt x="344" y="1094"/>
                    </a:lnTo>
                    <a:lnTo>
                      <a:pt x="381" y="1066"/>
                    </a:lnTo>
                    <a:lnTo>
                      <a:pt x="416" y="1036"/>
                    </a:lnTo>
                    <a:lnTo>
                      <a:pt x="447" y="1002"/>
                    </a:lnTo>
                    <a:lnTo>
                      <a:pt x="474" y="966"/>
                    </a:lnTo>
                    <a:lnTo>
                      <a:pt x="498" y="929"/>
                    </a:lnTo>
                    <a:lnTo>
                      <a:pt x="517" y="889"/>
                    </a:lnTo>
                    <a:lnTo>
                      <a:pt x="519" y="883"/>
                    </a:lnTo>
                    <a:lnTo>
                      <a:pt x="534" y="842"/>
                    </a:lnTo>
                    <a:lnTo>
                      <a:pt x="539" y="820"/>
                    </a:lnTo>
                    <a:lnTo>
                      <a:pt x="544" y="798"/>
                    </a:lnTo>
                    <a:lnTo>
                      <a:pt x="547" y="777"/>
                    </a:lnTo>
                    <a:lnTo>
                      <a:pt x="550" y="754"/>
                    </a:lnTo>
                    <a:lnTo>
                      <a:pt x="550" y="731"/>
                    </a:lnTo>
                    <a:lnTo>
                      <a:pt x="550" y="708"/>
                    </a:lnTo>
                    <a:lnTo>
                      <a:pt x="538" y="455"/>
                    </a:lnTo>
                    <a:lnTo>
                      <a:pt x="534" y="420"/>
                    </a:lnTo>
                    <a:lnTo>
                      <a:pt x="528" y="385"/>
                    </a:lnTo>
                    <a:lnTo>
                      <a:pt x="519" y="350"/>
                    </a:lnTo>
                    <a:lnTo>
                      <a:pt x="507" y="317"/>
                    </a:lnTo>
                    <a:lnTo>
                      <a:pt x="504" y="312"/>
                    </a:lnTo>
                    <a:lnTo>
                      <a:pt x="490" y="280"/>
                    </a:lnTo>
                    <a:lnTo>
                      <a:pt x="472" y="250"/>
                    </a:lnTo>
                    <a:lnTo>
                      <a:pt x="451" y="221"/>
                    </a:lnTo>
                    <a:lnTo>
                      <a:pt x="428" y="193"/>
                    </a:lnTo>
                    <a:lnTo>
                      <a:pt x="403" y="168"/>
                    </a:lnTo>
                    <a:lnTo>
                      <a:pt x="375" y="144"/>
                    </a:lnTo>
                    <a:lnTo>
                      <a:pt x="346" y="122"/>
                    </a:lnTo>
                    <a:lnTo>
                      <a:pt x="344" y="121"/>
                    </a:lnTo>
                    <a:lnTo>
                      <a:pt x="311" y="100"/>
                    </a:lnTo>
                    <a:lnTo>
                      <a:pt x="279" y="82"/>
                    </a:lnTo>
                    <a:lnTo>
                      <a:pt x="242" y="67"/>
                    </a:lnTo>
                    <a:lnTo>
                      <a:pt x="206" y="53"/>
                    </a:lnTo>
                    <a:lnTo>
                      <a:pt x="167" y="44"/>
                    </a:lnTo>
                    <a:lnTo>
                      <a:pt x="164" y="50"/>
                    </a:lnTo>
                    <a:lnTo>
                      <a:pt x="171" y="50"/>
                    </a:lnTo>
                    <a:lnTo>
                      <a:pt x="169" y="16"/>
                    </a:lnTo>
                    <a:lnTo>
                      <a:pt x="168" y="0"/>
                    </a:lnTo>
                    <a:lnTo>
                      <a:pt x="158" y="11"/>
                    </a:lnTo>
                    <a:lnTo>
                      <a:pt x="6" y="156"/>
                    </a:lnTo>
                    <a:lnTo>
                      <a:pt x="0" y="161"/>
                    </a:lnTo>
                    <a:lnTo>
                      <a:pt x="6" y="167"/>
                    </a:lnTo>
                    <a:lnTo>
                      <a:pt x="174" y="343"/>
                    </a:lnTo>
                    <a:lnTo>
                      <a:pt x="186" y="355"/>
                    </a:lnTo>
                    <a:lnTo>
                      <a:pt x="185" y="337"/>
                    </a:lnTo>
                    <a:lnTo>
                      <a:pt x="183" y="303"/>
                    </a:lnTo>
                    <a:lnTo>
                      <a:pt x="176" y="303"/>
                    </a:lnTo>
                    <a:lnTo>
                      <a:pt x="175" y="310"/>
                    </a:lnTo>
                    <a:lnTo>
                      <a:pt x="203" y="317"/>
                    </a:lnTo>
                    <a:lnTo>
                      <a:pt x="232" y="327"/>
                    </a:lnTo>
                    <a:lnTo>
                      <a:pt x="259" y="338"/>
                    </a:lnTo>
                    <a:lnTo>
                      <a:pt x="286" y="350"/>
                    </a:lnTo>
                    <a:lnTo>
                      <a:pt x="311" y="363"/>
                    </a:lnTo>
                    <a:lnTo>
                      <a:pt x="337" y="379"/>
                    </a:lnTo>
                    <a:lnTo>
                      <a:pt x="339" y="372"/>
                    </a:lnTo>
                    <a:lnTo>
                      <a:pt x="334" y="378"/>
                    </a:lnTo>
                    <a:lnTo>
                      <a:pt x="358" y="393"/>
                    </a:lnTo>
                    <a:lnTo>
                      <a:pt x="380" y="410"/>
                    </a:lnTo>
                    <a:lnTo>
                      <a:pt x="402" y="429"/>
                    </a:lnTo>
                    <a:lnTo>
                      <a:pt x="421" y="449"/>
                    </a:lnTo>
                    <a:lnTo>
                      <a:pt x="440" y="469"/>
                    </a:lnTo>
                    <a:lnTo>
                      <a:pt x="457" y="492"/>
                    </a:lnTo>
                    <a:lnTo>
                      <a:pt x="473" y="514"/>
                    </a:lnTo>
                    <a:lnTo>
                      <a:pt x="487" y="538"/>
                    </a:lnTo>
                    <a:lnTo>
                      <a:pt x="499" y="562"/>
                    </a:lnTo>
                    <a:lnTo>
                      <a:pt x="505" y="557"/>
                    </a:lnTo>
                    <a:lnTo>
                      <a:pt x="498" y="557"/>
                    </a:lnTo>
                    <a:lnTo>
                      <a:pt x="510" y="585"/>
                    </a:lnTo>
                    <a:lnTo>
                      <a:pt x="516" y="583"/>
                    </a:lnTo>
                    <a:lnTo>
                      <a:pt x="510" y="581"/>
                    </a:lnTo>
                    <a:lnTo>
                      <a:pt x="497" y="617"/>
                    </a:lnTo>
                    <a:lnTo>
                      <a:pt x="504" y="617"/>
                    </a:lnTo>
                    <a:lnTo>
                      <a:pt x="499" y="613"/>
                    </a:lnTo>
                    <a:lnTo>
                      <a:pt x="484" y="646"/>
                    </a:lnTo>
                    <a:lnTo>
                      <a:pt x="467" y="679"/>
                    </a:lnTo>
                    <a:lnTo>
                      <a:pt x="446" y="710"/>
                    </a:lnTo>
                    <a:lnTo>
                      <a:pt x="423" y="739"/>
                    </a:lnTo>
                    <a:lnTo>
                      <a:pt x="397" y="767"/>
                    </a:lnTo>
                    <a:lnTo>
                      <a:pt x="369" y="792"/>
                    </a:lnTo>
                    <a:lnTo>
                      <a:pt x="340" y="816"/>
                    </a:lnTo>
                    <a:lnTo>
                      <a:pt x="308" y="838"/>
                    </a:lnTo>
                    <a:lnTo>
                      <a:pt x="314" y="843"/>
                    </a:lnTo>
                    <a:lnTo>
                      <a:pt x="310" y="837"/>
                    </a:lnTo>
                    <a:lnTo>
                      <a:pt x="276" y="856"/>
                    </a:lnTo>
                    <a:lnTo>
                      <a:pt x="241" y="873"/>
                    </a:lnTo>
                    <a:lnTo>
                      <a:pt x="204" y="888"/>
                    </a:lnTo>
                    <a:lnTo>
                      <a:pt x="165" y="900"/>
                    </a:lnTo>
                    <a:lnTo>
                      <a:pt x="127" y="908"/>
                    </a:lnTo>
                    <a:lnTo>
                      <a:pt x="129" y="915"/>
                    </a:lnTo>
                    <a:lnTo>
                      <a:pt x="129" y="908"/>
                    </a:lnTo>
                    <a:lnTo>
                      <a:pt x="88" y="914"/>
                    </a:lnTo>
                    <a:lnTo>
                      <a:pt x="47" y="918"/>
                    </a:lnTo>
                    <a:lnTo>
                      <a:pt x="40" y="919"/>
                    </a:lnTo>
                    <a:lnTo>
                      <a:pt x="40" y="926"/>
                    </a:lnTo>
                    <a:lnTo>
                      <a:pt x="52" y="1179"/>
                    </a:lnTo>
                    <a:lnTo>
                      <a:pt x="52" y="1187"/>
                    </a:lnTo>
                    <a:lnTo>
                      <a:pt x="60" y="1185"/>
                    </a:lnTo>
                    <a:lnTo>
                      <a:pt x="111" y="1180"/>
                    </a:lnTo>
                    <a:close/>
                    <a:moveTo>
                      <a:pt x="59" y="1171"/>
                    </a:moveTo>
                    <a:lnTo>
                      <a:pt x="59" y="1178"/>
                    </a:lnTo>
                    <a:lnTo>
                      <a:pt x="66" y="1178"/>
                    </a:lnTo>
                    <a:lnTo>
                      <a:pt x="54" y="925"/>
                    </a:lnTo>
                    <a:lnTo>
                      <a:pt x="47" y="925"/>
                    </a:lnTo>
                    <a:lnTo>
                      <a:pt x="47" y="932"/>
                    </a:lnTo>
                    <a:lnTo>
                      <a:pt x="88" y="929"/>
                    </a:lnTo>
                    <a:lnTo>
                      <a:pt x="129" y="922"/>
                    </a:lnTo>
                    <a:lnTo>
                      <a:pt x="133" y="921"/>
                    </a:lnTo>
                    <a:lnTo>
                      <a:pt x="171" y="913"/>
                    </a:lnTo>
                    <a:lnTo>
                      <a:pt x="210" y="901"/>
                    </a:lnTo>
                    <a:lnTo>
                      <a:pt x="247" y="886"/>
                    </a:lnTo>
                    <a:lnTo>
                      <a:pt x="282" y="869"/>
                    </a:lnTo>
                    <a:lnTo>
                      <a:pt x="316" y="850"/>
                    </a:lnTo>
                    <a:lnTo>
                      <a:pt x="318" y="849"/>
                    </a:lnTo>
                    <a:lnTo>
                      <a:pt x="351" y="827"/>
                    </a:lnTo>
                    <a:lnTo>
                      <a:pt x="380" y="803"/>
                    </a:lnTo>
                    <a:lnTo>
                      <a:pt x="408" y="778"/>
                    </a:lnTo>
                    <a:lnTo>
                      <a:pt x="434" y="750"/>
                    </a:lnTo>
                    <a:lnTo>
                      <a:pt x="457" y="721"/>
                    </a:lnTo>
                    <a:lnTo>
                      <a:pt x="478" y="690"/>
                    </a:lnTo>
                    <a:lnTo>
                      <a:pt x="494" y="657"/>
                    </a:lnTo>
                    <a:lnTo>
                      <a:pt x="510" y="624"/>
                    </a:lnTo>
                    <a:lnTo>
                      <a:pt x="511" y="617"/>
                    </a:lnTo>
                    <a:lnTo>
                      <a:pt x="523" y="585"/>
                    </a:lnTo>
                    <a:lnTo>
                      <a:pt x="523" y="583"/>
                    </a:lnTo>
                    <a:lnTo>
                      <a:pt x="522" y="580"/>
                    </a:lnTo>
                    <a:lnTo>
                      <a:pt x="513" y="557"/>
                    </a:lnTo>
                    <a:lnTo>
                      <a:pt x="510" y="551"/>
                    </a:lnTo>
                    <a:lnTo>
                      <a:pt x="498" y="527"/>
                    </a:lnTo>
                    <a:lnTo>
                      <a:pt x="484" y="503"/>
                    </a:lnTo>
                    <a:lnTo>
                      <a:pt x="468" y="481"/>
                    </a:lnTo>
                    <a:lnTo>
                      <a:pt x="451" y="458"/>
                    </a:lnTo>
                    <a:lnTo>
                      <a:pt x="432" y="438"/>
                    </a:lnTo>
                    <a:lnTo>
                      <a:pt x="412" y="419"/>
                    </a:lnTo>
                    <a:lnTo>
                      <a:pt x="391" y="399"/>
                    </a:lnTo>
                    <a:lnTo>
                      <a:pt x="369" y="382"/>
                    </a:lnTo>
                    <a:lnTo>
                      <a:pt x="345" y="367"/>
                    </a:lnTo>
                    <a:lnTo>
                      <a:pt x="343" y="366"/>
                    </a:lnTo>
                    <a:lnTo>
                      <a:pt x="317" y="350"/>
                    </a:lnTo>
                    <a:lnTo>
                      <a:pt x="292" y="337"/>
                    </a:lnTo>
                    <a:lnTo>
                      <a:pt x="265" y="325"/>
                    </a:lnTo>
                    <a:lnTo>
                      <a:pt x="238" y="314"/>
                    </a:lnTo>
                    <a:lnTo>
                      <a:pt x="209" y="304"/>
                    </a:lnTo>
                    <a:lnTo>
                      <a:pt x="179" y="297"/>
                    </a:lnTo>
                    <a:lnTo>
                      <a:pt x="169" y="294"/>
                    </a:lnTo>
                    <a:lnTo>
                      <a:pt x="169" y="303"/>
                    </a:lnTo>
                    <a:lnTo>
                      <a:pt x="170" y="337"/>
                    </a:lnTo>
                    <a:lnTo>
                      <a:pt x="177" y="337"/>
                    </a:lnTo>
                    <a:lnTo>
                      <a:pt x="182" y="332"/>
                    </a:lnTo>
                    <a:lnTo>
                      <a:pt x="15" y="156"/>
                    </a:lnTo>
                    <a:lnTo>
                      <a:pt x="10" y="161"/>
                    </a:lnTo>
                    <a:lnTo>
                      <a:pt x="15" y="167"/>
                    </a:lnTo>
                    <a:lnTo>
                      <a:pt x="167" y="22"/>
                    </a:lnTo>
                    <a:lnTo>
                      <a:pt x="162" y="16"/>
                    </a:lnTo>
                    <a:lnTo>
                      <a:pt x="154" y="17"/>
                    </a:lnTo>
                    <a:lnTo>
                      <a:pt x="157" y="51"/>
                    </a:lnTo>
                    <a:lnTo>
                      <a:pt x="157" y="54"/>
                    </a:lnTo>
                    <a:lnTo>
                      <a:pt x="163" y="57"/>
                    </a:lnTo>
                    <a:lnTo>
                      <a:pt x="200" y="67"/>
                    </a:lnTo>
                    <a:lnTo>
                      <a:pt x="236" y="80"/>
                    </a:lnTo>
                    <a:lnTo>
                      <a:pt x="273" y="95"/>
                    </a:lnTo>
                    <a:lnTo>
                      <a:pt x="305" y="114"/>
                    </a:lnTo>
                    <a:lnTo>
                      <a:pt x="338" y="134"/>
                    </a:lnTo>
                    <a:lnTo>
                      <a:pt x="340" y="127"/>
                    </a:lnTo>
                    <a:lnTo>
                      <a:pt x="335" y="133"/>
                    </a:lnTo>
                    <a:lnTo>
                      <a:pt x="364" y="155"/>
                    </a:lnTo>
                    <a:lnTo>
                      <a:pt x="392" y="179"/>
                    </a:lnTo>
                    <a:lnTo>
                      <a:pt x="417" y="204"/>
                    </a:lnTo>
                    <a:lnTo>
                      <a:pt x="440" y="232"/>
                    </a:lnTo>
                    <a:lnTo>
                      <a:pt x="461" y="261"/>
                    </a:lnTo>
                    <a:lnTo>
                      <a:pt x="479" y="291"/>
                    </a:lnTo>
                    <a:lnTo>
                      <a:pt x="493" y="323"/>
                    </a:lnTo>
                    <a:lnTo>
                      <a:pt x="499" y="317"/>
                    </a:lnTo>
                    <a:lnTo>
                      <a:pt x="492" y="317"/>
                    </a:lnTo>
                    <a:lnTo>
                      <a:pt x="504" y="350"/>
                    </a:lnTo>
                    <a:lnTo>
                      <a:pt x="514" y="385"/>
                    </a:lnTo>
                    <a:lnTo>
                      <a:pt x="520" y="420"/>
                    </a:lnTo>
                    <a:lnTo>
                      <a:pt x="523" y="456"/>
                    </a:lnTo>
                    <a:lnTo>
                      <a:pt x="535" y="709"/>
                    </a:lnTo>
                    <a:lnTo>
                      <a:pt x="535" y="731"/>
                    </a:lnTo>
                    <a:lnTo>
                      <a:pt x="535" y="754"/>
                    </a:lnTo>
                    <a:lnTo>
                      <a:pt x="533" y="777"/>
                    </a:lnTo>
                    <a:lnTo>
                      <a:pt x="529" y="798"/>
                    </a:lnTo>
                    <a:lnTo>
                      <a:pt x="525" y="820"/>
                    </a:lnTo>
                    <a:lnTo>
                      <a:pt x="520" y="842"/>
                    </a:lnTo>
                    <a:lnTo>
                      <a:pt x="504" y="883"/>
                    </a:lnTo>
                    <a:lnTo>
                      <a:pt x="511" y="883"/>
                    </a:lnTo>
                    <a:lnTo>
                      <a:pt x="507" y="878"/>
                    </a:lnTo>
                    <a:lnTo>
                      <a:pt x="487" y="918"/>
                    </a:lnTo>
                    <a:lnTo>
                      <a:pt x="463" y="955"/>
                    </a:lnTo>
                    <a:lnTo>
                      <a:pt x="437" y="991"/>
                    </a:lnTo>
                    <a:lnTo>
                      <a:pt x="405" y="1025"/>
                    </a:lnTo>
                    <a:lnTo>
                      <a:pt x="370" y="1055"/>
                    </a:lnTo>
                    <a:lnTo>
                      <a:pt x="333" y="1083"/>
                    </a:lnTo>
                    <a:lnTo>
                      <a:pt x="339" y="1088"/>
                    </a:lnTo>
                    <a:lnTo>
                      <a:pt x="335" y="1082"/>
                    </a:lnTo>
                    <a:lnTo>
                      <a:pt x="294" y="1106"/>
                    </a:lnTo>
                    <a:lnTo>
                      <a:pt x="251" y="1126"/>
                    </a:lnTo>
                    <a:lnTo>
                      <a:pt x="206" y="1144"/>
                    </a:lnTo>
                    <a:lnTo>
                      <a:pt x="158" y="1158"/>
                    </a:lnTo>
                    <a:lnTo>
                      <a:pt x="161" y="1164"/>
                    </a:lnTo>
                    <a:lnTo>
                      <a:pt x="161" y="1156"/>
                    </a:lnTo>
                    <a:lnTo>
                      <a:pt x="111" y="1166"/>
                    </a:lnTo>
                    <a:lnTo>
                      <a:pt x="59" y="1171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7" name="Freeform 91"/>
              <p:cNvSpPr>
                <a:spLocks/>
              </p:cNvSpPr>
              <p:nvPr/>
            </p:nvSpPr>
            <p:spPr bwMode="auto">
              <a:xfrm>
                <a:off x="5181" y="1673"/>
                <a:ext cx="31" cy="130"/>
              </a:xfrm>
              <a:custGeom>
                <a:avLst/>
                <a:gdLst>
                  <a:gd name="T0" fmla="*/ 28 w 28"/>
                  <a:gd name="T1" fmla="*/ 0 h 130"/>
                  <a:gd name="T2" fmla="*/ 13 w 28"/>
                  <a:gd name="T3" fmla="*/ 1 h 130"/>
                  <a:gd name="T4" fmla="*/ 13 w 28"/>
                  <a:gd name="T5" fmla="*/ 32 h 130"/>
                  <a:gd name="T6" fmla="*/ 12 w 28"/>
                  <a:gd name="T7" fmla="*/ 64 h 130"/>
                  <a:gd name="T8" fmla="*/ 6 w 28"/>
                  <a:gd name="T9" fmla="*/ 96 h 130"/>
                  <a:gd name="T10" fmla="*/ 0 w 28"/>
                  <a:gd name="T11" fmla="*/ 126 h 130"/>
                  <a:gd name="T12" fmla="*/ 13 w 28"/>
                  <a:gd name="T13" fmla="*/ 130 h 130"/>
                  <a:gd name="T14" fmla="*/ 21 w 28"/>
                  <a:gd name="T15" fmla="*/ 96 h 130"/>
                  <a:gd name="T16" fmla="*/ 27 w 28"/>
                  <a:gd name="T17" fmla="*/ 64 h 130"/>
                  <a:gd name="T18" fmla="*/ 28 w 28"/>
                  <a:gd name="T19" fmla="*/ 32 h 130"/>
                  <a:gd name="T20" fmla="*/ 28 w 28"/>
                  <a:gd name="T21" fmla="*/ 0 h 1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28"/>
                  <a:gd name="T34" fmla="*/ 0 h 130"/>
                  <a:gd name="T35" fmla="*/ 28 w 28"/>
                  <a:gd name="T36" fmla="*/ 130 h 1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28" h="130">
                    <a:moveTo>
                      <a:pt x="28" y="0"/>
                    </a:moveTo>
                    <a:lnTo>
                      <a:pt x="13" y="1"/>
                    </a:lnTo>
                    <a:lnTo>
                      <a:pt x="13" y="32"/>
                    </a:lnTo>
                    <a:lnTo>
                      <a:pt x="12" y="64"/>
                    </a:lnTo>
                    <a:lnTo>
                      <a:pt x="6" y="96"/>
                    </a:lnTo>
                    <a:lnTo>
                      <a:pt x="0" y="126"/>
                    </a:lnTo>
                    <a:lnTo>
                      <a:pt x="13" y="130"/>
                    </a:lnTo>
                    <a:lnTo>
                      <a:pt x="21" y="96"/>
                    </a:lnTo>
                    <a:lnTo>
                      <a:pt x="27" y="64"/>
                    </a:lnTo>
                    <a:lnTo>
                      <a:pt x="28" y="32"/>
                    </a:lnTo>
                    <a:lnTo>
                      <a:pt x="28" y="0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53" name="Rectangle 92"/>
            <p:cNvSpPr>
              <a:spLocks noChangeArrowheads="1"/>
            </p:cNvSpPr>
            <p:nvPr/>
          </p:nvSpPr>
          <p:spPr bwMode="auto">
            <a:xfrm>
              <a:off x="1303" y="3193"/>
              <a:ext cx="536" cy="436"/>
            </a:xfrm>
            <a:prstGeom prst="rect">
              <a:avLst/>
            </a:prstGeom>
            <a:solidFill>
              <a:srgbClr val="00FF00"/>
            </a:solidFill>
            <a:ln w="11113">
              <a:solidFill>
                <a:srgbClr val="00008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54" name="Rectangle 93"/>
            <p:cNvSpPr>
              <a:spLocks noChangeArrowheads="1"/>
            </p:cNvSpPr>
            <p:nvPr/>
          </p:nvSpPr>
          <p:spPr bwMode="auto">
            <a:xfrm>
              <a:off x="1400" y="3233"/>
              <a:ext cx="420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Требо-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55" name="Rectangle 94"/>
            <p:cNvSpPr>
              <a:spLocks noChangeArrowheads="1"/>
            </p:cNvSpPr>
            <p:nvPr/>
          </p:nvSpPr>
          <p:spPr bwMode="auto">
            <a:xfrm>
              <a:off x="1419" y="3352"/>
              <a:ext cx="373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вания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56" name="Rectangle 95"/>
            <p:cNvSpPr>
              <a:spLocks noChangeArrowheads="1"/>
            </p:cNvSpPr>
            <p:nvPr/>
          </p:nvSpPr>
          <p:spPr bwMode="auto">
            <a:xfrm>
              <a:off x="2621" y="3115"/>
              <a:ext cx="1446" cy="579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57" name="Rectangle 96"/>
            <p:cNvSpPr>
              <a:spLocks noChangeArrowheads="1"/>
            </p:cNvSpPr>
            <p:nvPr/>
          </p:nvSpPr>
          <p:spPr bwMode="auto">
            <a:xfrm>
              <a:off x="2701" y="3157"/>
              <a:ext cx="748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ПРОЦЕССЫ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58" name="Rectangle 97"/>
            <p:cNvSpPr>
              <a:spLocks noChangeArrowheads="1"/>
            </p:cNvSpPr>
            <p:nvPr/>
          </p:nvSpPr>
          <p:spPr bwMode="auto">
            <a:xfrm>
              <a:off x="2701" y="3272"/>
              <a:ext cx="717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СОЗДАНИЯ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59" name="Rectangle 98"/>
            <p:cNvSpPr>
              <a:spLocks noChangeArrowheads="1"/>
            </p:cNvSpPr>
            <p:nvPr/>
          </p:nvSpPr>
          <p:spPr bwMode="auto">
            <a:xfrm>
              <a:off x="2701" y="3391"/>
              <a:ext cx="785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ПРОДУКЦИИ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42" name="Group 99"/>
            <p:cNvGrpSpPr>
              <a:grpSpLocks/>
            </p:cNvGrpSpPr>
            <p:nvPr/>
          </p:nvGrpSpPr>
          <p:grpSpPr bwMode="auto">
            <a:xfrm>
              <a:off x="3517" y="3139"/>
              <a:ext cx="462" cy="231"/>
              <a:chOff x="3517" y="3140"/>
              <a:chExt cx="461" cy="231"/>
            </a:xfrm>
          </p:grpSpPr>
          <p:sp>
            <p:nvSpPr>
              <p:cNvPr id="112" name="Freeform 100"/>
              <p:cNvSpPr>
                <a:spLocks/>
              </p:cNvSpPr>
              <p:nvPr/>
            </p:nvSpPr>
            <p:spPr bwMode="auto">
              <a:xfrm>
                <a:off x="3534" y="3144"/>
                <a:ext cx="435" cy="223"/>
              </a:xfrm>
              <a:custGeom>
                <a:avLst/>
                <a:gdLst>
                  <a:gd name="T0" fmla="*/ 326 w 434"/>
                  <a:gd name="T1" fmla="*/ 0 h 217"/>
                  <a:gd name="T2" fmla="*/ 0 w 434"/>
                  <a:gd name="T3" fmla="*/ 0 h 217"/>
                  <a:gd name="T4" fmla="*/ 109 w 434"/>
                  <a:gd name="T5" fmla="*/ 109 h 217"/>
                  <a:gd name="T6" fmla="*/ 0 w 434"/>
                  <a:gd name="T7" fmla="*/ 217 h 217"/>
                  <a:gd name="T8" fmla="*/ 326 w 434"/>
                  <a:gd name="T9" fmla="*/ 217 h 217"/>
                  <a:gd name="T10" fmla="*/ 434 w 434"/>
                  <a:gd name="T11" fmla="*/ 109 h 217"/>
                  <a:gd name="T12" fmla="*/ 326 w 434"/>
                  <a:gd name="T13" fmla="*/ 0 h 2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34"/>
                  <a:gd name="T22" fmla="*/ 0 h 217"/>
                  <a:gd name="T23" fmla="*/ 434 w 434"/>
                  <a:gd name="T24" fmla="*/ 217 h 2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34" h="217">
                    <a:moveTo>
                      <a:pt x="326" y="0"/>
                    </a:moveTo>
                    <a:lnTo>
                      <a:pt x="0" y="0"/>
                    </a:lnTo>
                    <a:lnTo>
                      <a:pt x="109" y="109"/>
                    </a:lnTo>
                    <a:lnTo>
                      <a:pt x="0" y="217"/>
                    </a:lnTo>
                    <a:lnTo>
                      <a:pt x="326" y="217"/>
                    </a:lnTo>
                    <a:lnTo>
                      <a:pt x="434" y="109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rgbClr val="008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3" name="Freeform 101"/>
              <p:cNvSpPr>
                <a:spLocks noEditPoints="1"/>
              </p:cNvSpPr>
              <p:nvPr/>
            </p:nvSpPr>
            <p:spPr bwMode="auto">
              <a:xfrm>
                <a:off x="3521" y="3140"/>
                <a:ext cx="461" cy="236"/>
              </a:xfrm>
              <a:custGeom>
                <a:avLst/>
                <a:gdLst>
                  <a:gd name="T0" fmla="*/ 17 w 461"/>
                  <a:gd name="T1" fmla="*/ 0 h 231"/>
                  <a:gd name="T2" fmla="*/ 0 w 461"/>
                  <a:gd name="T3" fmla="*/ 0 h 231"/>
                  <a:gd name="T4" fmla="*/ 14 w 461"/>
                  <a:gd name="T5" fmla="*/ 13 h 231"/>
                  <a:gd name="T6" fmla="*/ 122 w 461"/>
                  <a:gd name="T7" fmla="*/ 122 h 231"/>
                  <a:gd name="T8" fmla="*/ 126 w 461"/>
                  <a:gd name="T9" fmla="*/ 116 h 231"/>
                  <a:gd name="T10" fmla="*/ 122 w 461"/>
                  <a:gd name="T11" fmla="*/ 111 h 231"/>
                  <a:gd name="T12" fmla="*/ 14 w 461"/>
                  <a:gd name="T13" fmla="*/ 219 h 231"/>
                  <a:gd name="T14" fmla="*/ 0 w 461"/>
                  <a:gd name="T15" fmla="*/ 231 h 231"/>
                  <a:gd name="T16" fmla="*/ 17 w 461"/>
                  <a:gd name="T17" fmla="*/ 231 h 231"/>
                  <a:gd name="T18" fmla="*/ 343 w 461"/>
                  <a:gd name="T19" fmla="*/ 231 h 231"/>
                  <a:gd name="T20" fmla="*/ 345 w 461"/>
                  <a:gd name="T21" fmla="*/ 231 h 231"/>
                  <a:gd name="T22" fmla="*/ 348 w 461"/>
                  <a:gd name="T23" fmla="*/ 230 h 231"/>
                  <a:gd name="T24" fmla="*/ 456 w 461"/>
                  <a:gd name="T25" fmla="*/ 122 h 231"/>
                  <a:gd name="T26" fmla="*/ 461 w 461"/>
                  <a:gd name="T27" fmla="*/ 116 h 231"/>
                  <a:gd name="T28" fmla="*/ 456 w 461"/>
                  <a:gd name="T29" fmla="*/ 111 h 231"/>
                  <a:gd name="T30" fmla="*/ 348 w 461"/>
                  <a:gd name="T31" fmla="*/ 2 h 231"/>
                  <a:gd name="T32" fmla="*/ 345 w 461"/>
                  <a:gd name="T33" fmla="*/ 0 h 231"/>
                  <a:gd name="T34" fmla="*/ 343 w 461"/>
                  <a:gd name="T35" fmla="*/ 0 h 231"/>
                  <a:gd name="T36" fmla="*/ 17 w 461"/>
                  <a:gd name="T37" fmla="*/ 0 h 231"/>
                  <a:gd name="T38" fmla="*/ 343 w 461"/>
                  <a:gd name="T39" fmla="*/ 14 h 231"/>
                  <a:gd name="T40" fmla="*/ 343 w 461"/>
                  <a:gd name="T41" fmla="*/ 7 h 231"/>
                  <a:gd name="T42" fmla="*/ 339 w 461"/>
                  <a:gd name="T43" fmla="*/ 13 h 231"/>
                  <a:gd name="T44" fmla="*/ 448 w 461"/>
                  <a:gd name="T45" fmla="*/ 122 h 231"/>
                  <a:gd name="T46" fmla="*/ 451 w 461"/>
                  <a:gd name="T47" fmla="*/ 116 h 231"/>
                  <a:gd name="T48" fmla="*/ 448 w 461"/>
                  <a:gd name="T49" fmla="*/ 111 h 231"/>
                  <a:gd name="T50" fmla="*/ 339 w 461"/>
                  <a:gd name="T51" fmla="*/ 219 h 231"/>
                  <a:gd name="T52" fmla="*/ 343 w 461"/>
                  <a:gd name="T53" fmla="*/ 224 h 231"/>
                  <a:gd name="T54" fmla="*/ 343 w 461"/>
                  <a:gd name="T55" fmla="*/ 217 h 231"/>
                  <a:gd name="T56" fmla="*/ 17 w 461"/>
                  <a:gd name="T57" fmla="*/ 217 h 231"/>
                  <a:gd name="T58" fmla="*/ 17 w 461"/>
                  <a:gd name="T59" fmla="*/ 224 h 231"/>
                  <a:gd name="T60" fmla="*/ 22 w 461"/>
                  <a:gd name="T61" fmla="*/ 230 h 231"/>
                  <a:gd name="T62" fmla="*/ 131 w 461"/>
                  <a:gd name="T63" fmla="*/ 122 h 231"/>
                  <a:gd name="T64" fmla="*/ 135 w 461"/>
                  <a:gd name="T65" fmla="*/ 116 h 231"/>
                  <a:gd name="T66" fmla="*/ 131 w 461"/>
                  <a:gd name="T67" fmla="*/ 111 h 231"/>
                  <a:gd name="T68" fmla="*/ 22 w 461"/>
                  <a:gd name="T69" fmla="*/ 2 h 231"/>
                  <a:gd name="T70" fmla="*/ 17 w 461"/>
                  <a:gd name="T71" fmla="*/ 7 h 231"/>
                  <a:gd name="T72" fmla="*/ 17 w 461"/>
                  <a:gd name="T73" fmla="*/ 14 h 231"/>
                  <a:gd name="T74" fmla="*/ 343 w 461"/>
                  <a:gd name="T75" fmla="*/ 14 h 23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61"/>
                  <a:gd name="T115" fmla="*/ 0 h 231"/>
                  <a:gd name="T116" fmla="*/ 461 w 461"/>
                  <a:gd name="T117" fmla="*/ 231 h 231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61" h="231">
                    <a:moveTo>
                      <a:pt x="17" y="0"/>
                    </a:moveTo>
                    <a:lnTo>
                      <a:pt x="0" y="0"/>
                    </a:lnTo>
                    <a:lnTo>
                      <a:pt x="14" y="13"/>
                    </a:lnTo>
                    <a:lnTo>
                      <a:pt x="122" y="122"/>
                    </a:lnTo>
                    <a:lnTo>
                      <a:pt x="126" y="116"/>
                    </a:lnTo>
                    <a:lnTo>
                      <a:pt x="122" y="111"/>
                    </a:lnTo>
                    <a:lnTo>
                      <a:pt x="14" y="219"/>
                    </a:lnTo>
                    <a:lnTo>
                      <a:pt x="0" y="231"/>
                    </a:lnTo>
                    <a:lnTo>
                      <a:pt x="17" y="231"/>
                    </a:lnTo>
                    <a:lnTo>
                      <a:pt x="343" y="231"/>
                    </a:lnTo>
                    <a:lnTo>
                      <a:pt x="345" y="231"/>
                    </a:lnTo>
                    <a:lnTo>
                      <a:pt x="348" y="230"/>
                    </a:lnTo>
                    <a:lnTo>
                      <a:pt x="456" y="122"/>
                    </a:lnTo>
                    <a:lnTo>
                      <a:pt x="461" y="116"/>
                    </a:lnTo>
                    <a:lnTo>
                      <a:pt x="456" y="111"/>
                    </a:lnTo>
                    <a:lnTo>
                      <a:pt x="348" y="2"/>
                    </a:lnTo>
                    <a:lnTo>
                      <a:pt x="345" y="0"/>
                    </a:lnTo>
                    <a:lnTo>
                      <a:pt x="343" y="0"/>
                    </a:lnTo>
                    <a:lnTo>
                      <a:pt x="17" y="0"/>
                    </a:lnTo>
                    <a:close/>
                    <a:moveTo>
                      <a:pt x="343" y="14"/>
                    </a:moveTo>
                    <a:lnTo>
                      <a:pt x="343" y="7"/>
                    </a:lnTo>
                    <a:lnTo>
                      <a:pt x="339" y="13"/>
                    </a:lnTo>
                    <a:lnTo>
                      <a:pt x="448" y="122"/>
                    </a:lnTo>
                    <a:lnTo>
                      <a:pt x="451" y="116"/>
                    </a:lnTo>
                    <a:lnTo>
                      <a:pt x="448" y="111"/>
                    </a:lnTo>
                    <a:lnTo>
                      <a:pt x="339" y="219"/>
                    </a:lnTo>
                    <a:lnTo>
                      <a:pt x="343" y="224"/>
                    </a:lnTo>
                    <a:lnTo>
                      <a:pt x="343" y="217"/>
                    </a:lnTo>
                    <a:lnTo>
                      <a:pt x="17" y="217"/>
                    </a:lnTo>
                    <a:lnTo>
                      <a:pt x="17" y="224"/>
                    </a:lnTo>
                    <a:lnTo>
                      <a:pt x="22" y="230"/>
                    </a:lnTo>
                    <a:lnTo>
                      <a:pt x="131" y="122"/>
                    </a:lnTo>
                    <a:lnTo>
                      <a:pt x="135" y="116"/>
                    </a:lnTo>
                    <a:lnTo>
                      <a:pt x="131" y="111"/>
                    </a:lnTo>
                    <a:lnTo>
                      <a:pt x="22" y="2"/>
                    </a:lnTo>
                    <a:lnTo>
                      <a:pt x="17" y="7"/>
                    </a:lnTo>
                    <a:lnTo>
                      <a:pt x="17" y="14"/>
                    </a:lnTo>
                    <a:lnTo>
                      <a:pt x="343" y="14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43" name="Group 102"/>
            <p:cNvGrpSpPr>
              <a:grpSpLocks/>
            </p:cNvGrpSpPr>
            <p:nvPr/>
          </p:nvGrpSpPr>
          <p:grpSpPr bwMode="auto">
            <a:xfrm>
              <a:off x="3517" y="3223"/>
              <a:ext cx="462" cy="233"/>
              <a:chOff x="3517" y="3224"/>
              <a:chExt cx="461" cy="232"/>
            </a:xfrm>
          </p:grpSpPr>
          <p:sp>
            <p:nvSpPr>
              <p:cNvPr id="110" name="Freeform 103"/>
              <p:cNvSpPr>
                <a:spLocks/>
              </p:cNvSpPr>
              <p:nvPr/>
            </p:nvSpPr>
            <p:spPr bwMode="auto">
              <a:xfrm>
                <a:off x="3534" y="3232"/>
                <a:ext cx="435" cy="217"/>
              </a:xfrm>
              <a:custGeom>
                <a:avLst/>
                <a:gdLst>
                  <a:gd name="T0" fmla="*/ 326 w 434"/>
                  <a:gd name="T1" fmla="*/ 0 h 217"/>
                  <a:gd name="T2" fmla="*/ 0 w 434"/>
                  <a:gd name="T3" fmla="*/ 0 h 217"/>
                  <a:gd name="T4" fmla="*/ 109 w 434"/>
                  <a:gd name="T5" fmla="*/ 108 h 217"/>
                  <a:gd name="T6" fmla="*/ 0 w 434"/>
                  <a:gd name="T7" fmla="*/ 217 h 217"/>
                  <a:gd name="T8" fmla="*/ 326 w 434"/>
                  <a:gd name="T9" fmla="*/ 217 h 217"/>
                  <a:gd name="T10" fmla="*/ 434 w 434"/>
                  <a:gd name="T11" fmla="*/ 108 h 217"/>
                  <a:gd name="T12" fmla="*/ 326 w 434"/>
                  <a:gd name="T13" fmla="*/ 0 h 2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34"/>
                  <a:gd name="T22" fmla="*/ 0 h 217"/>
                  <a:gd name="T23" fmla="*/ 434 w 434"/>
                  <a:gd name="T24" fmla="*/ 217 h 2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34" h="217">
                    <a:moveTo>
                      <a:pt x="326" y="0"/>
                    </a:moveTo>
                    <a:lnTo>
                      <a:pt x="0" y="0"/>
                    </a:lnTo>
                    <a:lnTo>
                      <a:pt x="109" y="108"/>
                    </a:lnTo>
                    <a:lnTo>
                      <a:pt x="0" y="217"/>
                    </a:lnTo>
                    <a:lnTo>
                      <a:pt x="326" y="217"/>
                    </a:lnTo>
                    <a:lnTo>
                      <a:pt x="434" y="1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rgbClr val="33CC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11" name="Freeform 104"/>
              <p:cNvSpPr>
                <a:spLocks noEditPoints="1"/>
              </p:cNvSpPr>
              <p:nvPr/>
            </p:nvSpPr>
            <p:spPr bwMode="auto">
              <a:xfrm>
                <a:off x="3521" y="3224"/>
                <a:ext cx="461" cy="232"/>
              </a:xfrm>
              <a:custGeom>
                <a:avLst/>
                <a:gdLst>
                  <a:gd name="T0" fmla="*/ 17 w 461"/>
                  <a:gd name="T1" fmla="*/ 0 h 232"/>
                  <a:gd name="T2" fmla="*/ 0 w 461"/>
                  <a:gd name="T3" fmla="*/ 0 h 232"/>
                  <a:gd name="T4" fmla="*/ 14 w 461"/>
                  <a:gd name="T5" fmla="*/ 14 h 232"/>
                  <a:gd name="T6" fmla="*/ 122 w 461"/>
                  <a:gd name="T7" fmla="*/ 122 h 232"/>
                  <a:gd name="T8" fmla="*/ 126 w 461"/>
                  <a:gd name="T9" fmla="*/ 116 h 232"/>
                  <a:gd name="T10" fmla="*/ 122 w 461"/>
                  <a:gd name="T11" fmla="*/ 111 h 232"/>
                  <a:gd name="T12" fmla="*/ 14 w 461"/>
                  <a:gd name="T13" fmla="*/ 220 h 232"/>
                  <a:gd name="T14" fmla="*/ 0 w 461"/>
                  <a:gd name="T15" fmla="*/ 232 h 232"/>
                  <a:gd name="T16" fmla="*/ 17 w 461"/>
                  <a:gd name="T17" fmla="*/ 232 h 232"/>
                  <a:gd name="T18" fmla="*/ 343 w 461"/>
                  <a:gd name="T19" fmla="*/ 232 h 232"/>
                  <a:gd name="T20" fmla="*/ 345 w 461"/>
                  <a:gd name="T21" fmla="*/ 232 h 232"/>
                  <a:gd name="T22" fmla="*/ 348 w 461"/>
                  <a:gd name="T23" fmla="*/ 231 h 232"/>
                  <a:gd name="T24" fmla="*/ 456 w 461"/>
                  <a:gd name="T25" fmla="*/ 122 h 232"/>
                  <a:gd name="T26" fmla="*/ 461 w 461"/>
                  <a:gd name="T27" fmla="*/ 116 h 232"/>
                  <a:gd name="T28" fmla="*/ 456 w 461"/>
                  <a:gd name="T29" fmla="*/ 111 h 232"/>
                  <a:gd name="T30" fmla="*/ 348 w 461"/>
                  <a:gd name="T31" fmla="*/ 3 h 232"/>
                  <a:gd name="T32" fmla="*/ 345 w 461"/>
                  <a:gd name="T33" fmla="*/ 0 h 232"/>
                  <a:gd name="T34" fmla="*/ 343 w 461"/>
                  <a:gd name="T35" fmla="*/ 0 h 232"/>
                  <a:gd name="T36" fmla="*/ 17 w 461"/>
                  <a:gd name="T37" fmla="*/ 0 h 232"/>
                  <a:gd name="T38" fmla="*/ 343 w 461"/>
                  <a:gd name="T39" fmla="*/ 15 h 232"/>
                  <a:gd name="T40" fmla="*/ 343 w 461"/>
                  <a:gd name="T41" fmla="*/ 8 h 232"/>
                  <a:gd name="T42" fmla="*/ 339 w 461"/>
                  <a:gd name="T43" fmla="*/ 14 h 232"/>
                  <a:gd name="T44" fmla="*/ 448 w 461"/>
                  <a:gd name="T45" fmla="*/ 122 h 232"/>
                  <a:gd name="T46" fmla="*/ 451 w 461"/>
                  <a:gd name="T47" fmla="*/ 116 h 232"/>
                  <a:gd name="T48" fmla="*/ 448 w 461"/>
                  <a:gd name="T49" fmla="*/ 111 h 232"/>
                  <a:gd name="T50" fmla="*/ 339 w 461"/>
                  <a:gd name="T51" fmla="*/ 220 h 232"/>
                  <a:gd name="T52" fmla="*/ 343 w 461"/>
                  <a:gd name="T53" fmla="*/ 225 h 232"/>
                  <a:gd name="T54" fmla="*/ 343 w 461"/>
                  <a:gd name="T55" fmla="*/ 217 h 232"/>
                  <a:gd name="T56" fmla="*/ 17 w 461"/>
                  <a:gd name="T57" fmla="*/ 217 h 232"/>
                  <a:gd name="T58" fmla="*/ 17 w 461"/>
                  <a:gd name="T59" fmla="*/ 225 h 232"/>
                  <a:gd name="T60" fmla="*/ 22 w 461"/>
                  <a:gd name="T61" fmla="*/ 231 h 232"/>
                  <a:gd name="T62" fmla="*/ 131 w 461"/>
                  <a:gd name="T63" fmla="*/ 122 h 232"/>
                  <a:gd name="T64" fmla="*/ 135 w 461"/>
                  <a:gd name="T65" fmla="*/ 116 h 232"/>
                  <a:gd name="T66" fmla="*/ 131 w 461"/>
                  <a:gd name="T67" fmla="*/ 111 h 232"/>
                  <a:gd name="T68" fmla="*/ 22 w 461"/>
                  <a:gd name="T69" fmla="*/ 3 h 232"/>
                  <a:gd name="T70" fmla="*/ 17 w 461"/>
                  <a:gd name="T71" fmla="*/ 8 h 232"/>
                  <a:gd name="T72" fmla="*/ 17 w 461"/>
                  <a:gd name="T73" fmla="*/ 15 h 232"/>
                  <a:gd name="T74" fmla="*/ 343 w 461"/>
                  <a:gd name="T75" fmla="*/ 15 h 23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61"/>
                  <a:gd name="T115" fmla="*/ 0 h 232"/>
                  <a:gd name="T116" fmla="*/ 461 w 461"/>
                  <a:gd name="T117" fmla="*/ 232 h 23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61" h="232">
                    <a:moveTo>
                      <a:pt x="17" y="0"/>
                    </a:moveTo>
                    <a:lnTo>
                      <a:pt x="0" y="0"/>
                    </a:lnTo>
                    <a:lnTo>
                      <a:pt x="14" y="14"/>
                    </a:lnTo>
                    <a:lnTo>
                      <a:pt x="122" y="122"/>
                    </a:lnTo>
                    <a:lnTo>
                      <a:pt x="126" y="116"/>
                    </a:lnTo>
                    <a:lnTo>
                      <a:pt x="122" y="111"/>
                    </a:lnTo>
                    <a:lnTo>
                      <a:pt x="14" y="220"/>
                    </a:lnTo>
                    <a:lnTo>
                      <a:pt x="0" y="232"/>
                    </a:lnTo>
                    <a:lnTo>
                      <a:pt x="17" y="232"/>
                    </a:lnTo>
                    <a:lnTo>
                      <a:pt x="343" y="232"/>
                    </a:lnTo>
                    <a:lnTo>
                      <a:pt x="345" y="232"/>
                    </a:lnTo>
                    <a:lnTo>
                      <a:pt x="348" y="231"/>
                    </a:lnTo>
                    <a:lnTo>
                      <a:pt x="456" y="122"/>
                    </a:lnTo>
                    <a:lnTo>
                      <a:pt x="461" y="116"/>
                    </a:lnTo>
                    <a:lnTo>
                      <a:pt x="456" y="111"/>
                    </a:lnTo>
                    <a:lnTo>
                      <a:pt x="348" y="3"/>
                    </a:lnTo>
                    <a:lnTo>
                      <a:pt x="345" y="0"/>
                    </a:lnTo>
                    <a:lnTo>
                      <a:pt x="343" y="0"/>
                    </a:lnTo>
                    <a:lnTo>
                      <a:pt x="17" y="0"/>
                    </a:lnTo>
                    <a:close/>
                    <a:moveTo>
                      <a:pt x="343" y="15"/>
                    </a:moveTo>
                    <a:lnTo>
                      <a:pt x="343" y="8"/>
                    </a:lnTo>
                    <a:lnTo>
                      <a:pt x="339" y="14"/>
                    </a:lnTo>
                    <a:lnTo>
                      <a:pt x="448" y="122"/>
                    </a:lnTo>
                    <a:lnTo>
                      <a:pt x="451" y="116"/>
                    </a:lnTo>
                    <a:lnTo>
                      <a:pt x="448" y="111"/>
                    </a:lnTo>
                    <a:lnTo>
                      <a:pt x="339" y="220"/>
                    </a:lnTo>
                    <a:lnTo>
                      <a:pt x="343" y="225"/>
                    </a:lnTo>
                    <a:lnTo>
                      <a:pt x="343" y="217"/>
                    </a:lnTo>
                    <a:lnTo>
                      <a:pt x="17" y="217"/>
                    </a:lnTo>
                    <a:lnTo>
                      <a:pt x="17" y="225"/>
                    </a:lnTo>
                    <a:lnTo>
                      <a:pt x="22" y="231"/>
                    </a:lnTo>
                    <a:lnTo>
                      <a:pt x="131" y="122"/>
                    </a:lnTo>
                    <a:lnTo>
                      <a:pt x="135" y="116"/>
                    </a:lnTo>
                    <a:lnTo>
                      <a:pt x="131" y="111"/>
                    </a:lnTo>
                    <a:lnTo>
                      <a:pt x="22" y="3"/>
                    </a:lnTo>
                    <a:lnTo>
                      <a:pt x="17" y="8"/>
                    </a:lnTo>
                    <a:lnTo>
                      <a:pt x="17" y="15"/>
                    </a:lnTo>
                    <a:lnTo>
                      <a:pt x="343" y="15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44" name="Group 105"/>
            <p:cNvGrpSpPr>
              <a:grpSpLocks/>
            </p:cNvGrpSpPr>
            <p:nvPr/>
          </p:nvGrpSpPr>
          <p:grpSpPr bwMode="auto">
            <a:xfrm>
              <a:off x="3545" y="3324"/>
              <a:ext cx="462" cy="232"/>
              <a:chOff x="3545" y="3324"/>
              <a:chExt cx="461" cy="232"/>
            </a:xfrm>
          </p:grpSpPr>
          <p:sp>
            <p:nvSpPr>
              <p:cNvPr id="108" name="Freeform 106"/>
              <p:cNvSpPr>
                <a:spLocks/>
              </p:cNvSpPr>
              <p:nvPr/>
            </p:nvSpPr>
            <p:spPr bwMode="auto">
              <a:xfrm>
                <a:off x="3562" y="3332"/>
                <a:ext cx="435" cy="217"/>
              </a:xfrm>
              <a:custGeom>
                <a:avLst/>
                <a:gdLst>
                  <a:gd name="T0" fmla="*/ 326 w 434"/>
                  <a:gd name="T1" fmla="*/ 0 h 217"/>
                  <a:gd name="T2" fmla="*/ 0 w 434"/>
                  <a:gd name="T3" fmla="*/ 0 h 217"/>
                  <a:gd name="T4" fmla="*/ 109 w 434"/>
                  <a:gd name="T5" fmla="*/ 108 h 217"/>
                  <a:gd name="T6" fmla="*/ 0 w 434"/>
                  <a:gd name="T7" fmla="*/ 217 h 217"/>
                  <a:gd name="T8" fmla="*/ 326 w 434"/>
                  <a:gd name="T9" fmla="*/ 217 h 217"/>
                  <a:gd name="T10" fmla="*/ 434 w 434"/>
                  <a:gd name="T11" fmla="*/ 108 h 217"/>
                  <a:gd name="T12" fmla="*/ 326 w 434"/>
                  <a:gd name="T13" fmla="*/ 0 h 21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434"/>
                  <a:gd name="T22" fmla="*/ 0 h 217"/>
                  <a:gd name="T23" fmla="*/ 434 w 434"/>
                  <a:gd name="T24" fmla="*/ 217 h 21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434" h="217">
                    <a:moveTo>
                      <a:pt x="326" y="0"/>
                    </a:moveTo>
                    <a:lnTo>
                      <a:pt x="0" y="0"/>
                    </a:lnTo>
                    <a:lnTo>
                      <a:pt x="109" y="108"/>
                    </a:lnTo>
                    <a:lnTo>
                      <a:pt x="0" y="217"/>
                    </a:lnTo>
                    <a:lnTo>
                      <a:pt x="326" y="217"/>
                    </a:lnTo>
                    <a:lnTo>
                      <a:pt x="434" y="1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rgbClr val="00FF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09" name="Freeform 107"/>
              <p:cNvSpPr>
                <a:spLocks noEditPoints="1"/>
              </p:cNvSpPr>
              <p:nvPr/>
            </p:nvSpPr>
            <p:spPr bwMode="auto">
              <a:xfrm>
                <a:off x="3545" y="3324"/>
                <a:ext cx="461" cy="232"/>
              </a:xfrm>
              <a:custGeom>
                <a:avLst/>
                <a:gdLst>
                  <a:gd name="T0" fmla="*/ 17 w 461"/>
                  <a:gd name="T1" fmla="*/ 0 h 232"/>
                  <a:gd name="T2" fmla="*/ 0 w 461"/>
                  <a:gd name="T3" fmla="*/ 0 h 232"/>
                  <a:gd name="T4" fmla="*/ 13 w 461"/>
                  <a:gd name="T5" fmla="*/ 14 h 232"/>
                  <a:gd name="T6" fmla="*/ 122 w 461"/>
                  <a:gd name="T7" fmla="*/ 122 h 232"/>
                  <a:gd name="T8" fmla="*/ 126 w 461"/>
                  <a:gd name="T9" fmla="*/ 116 h 232"/>
                  <a:gd name="T10" fmla="*/ 122 w 461"/>
                  <a:gd name="T11" fmla="*/ 111 h 232"/>
                  <a:gd name="T12" fmla="*/ 13 w 461"/>
                  <a:gd name="T13" fmla="*/ 220 h 232"/>
                  <a:gd name="T14" fmla="*/ 0 w 461"/>
                  <a:gd name="T15" fmla="*/ 232 h 232"/>
                  <a:gd name="T16" fmla="*/ 17 w 461"/>
                  <a:gd name="T17" fmla="*/ 232 h 232"/>
                  <a:gd name="T18" fmla="*/ 343 w 461"/>
                  <a:gd name="T19" fmla="*/ 232 h 232"/>
                  <a:gd name="T20" fmla="*/ 345 w 461"/>
                  <a:gd name="T21" fmla="*/ 232 h 232"/>
                  <a:gd name="T22" fmla="*/ 347 w 461"/>
                  <a:gd name="T23" fmla="*/ 231 h 232"/>
                  <a:gd name="T24" fmla="*/ 456 w 461"/>
                  <a:gd name="T25" fmla="*/ 122 h 232"/>
                  <a:gd name="T26" fmla="*/ 461 w 461"/>
                  <a:gd name="T27" fmla="*/ 116 h 232"/>
                  <a:gd name="T28" fmla="*/ 456 w 461"/>
                  <a:gd name="T29" fmla="*/ 111 h 232"/>
                  <a:gd name="T30" fmla="*/ 347 w 461"/>
                  <a:gd name="T31" fmla="*/ 3 h 232"/>
                  <a:gd name="T32" fmla="*/ 345 w 461"/>
                  <a:gd name="T33" fmla="*/ 0 h 232"/>
                  <a:gd name="T34" fmla="*/ 343 w 461"/>
                  <a:gd name="T35" fmla="*/ 0 h 232"/>
                  <a:gd name="T36" fmla="*/ 17 w 461"/>
                  <a:gd name="T37" fmla="*/ 0 h 232"/>
                  <a:gd name="T38" fmla="*/ 343 w 461"/>
                  <a:gd name="T39" fmla="*/ 15 h 232"/>
                  <a:gd name="T40" fmla="*/ 343 w 461"/>
                  <a:gd name="T41" fmla="*/ 8 h 232"/>
                  <a:gd name="T42" fmla="*/ 339 w 461"/>
                  <a:gd name="T43" fmla="*/ 14 h 232"/>
                  <a:gd name="T44" fmla="*/ 447 w 461"/>
                  <a:gd name="T45" fmla="*/ 122 h 232"/>
                  <a:gd name="T46" fmla="*/ 451 w 461"/>
                  <a:gd name="T47" fmla="*/ 116 h 232"/>
                  <a:gd name="T48" fmla="*/ 447 w 461"/>
                  <a:gd name="T49" fmla="*/ 111 h 232"/>
                  <a:gd name="T50" fmla="*/ 339 w 461"/>
                  <a:gd name="T51" fmla="*/ 220 h 232"/>
                  <a:gd name="T52" fmla="*/ 343 w 461"/>
                  <a:gd name="T53" fmla="*/ 225 h 232"/>
                  <a:gd name="T54" fmla="*/ 343 w 461"/>
                  <a:gd name="T55" fmla="*/ 217 h 232"/>
                  <a:gd name="T56" fmla="*/ 17 w 461"/>
                  <a:gd name="T57" fmla="*/ 217 h 232"/>
                  <a:gd name="T58" fmla="*/ 17 w 461"/>
                  <a:gd name="T59" fmla="*/ 225 h 232"/>
                  <a:gd name="T60" fmla="*/ 22 w 461"/>
                  <a:gd name="T61" fmla="*/ 231 h 232"/>
                  <a:gd name="T62" fmla="*/ 130 w 461"/>
                  <a:gd name="T63" fmla="*/ 122 h 232"/>
                  <a:gd name="T64" fmla="*/ 135 w 461"/>
                  <a:gd name="T65" fmla="*/ 116 h 232"/>
                  <a:gd name="T66" fmla="*/ 130 w 461"/>
                  <a:gd name="T67" fmla="*/ 111 h 232"/>
                  <a:gd name="T68" fmla="*/ 22 w 461"/>
                  <a:gd name="T69" fmla="*/ 3 h 232"/>
                  <a:gd name="T70" fmla="*/ 17 w 461"/>
                  <a:gd name="T71" fmla="*/ 8 h 232"/>
                  <a:gd name="T72" fmla="*/ 17 w 461"/>
                  <a:gd name="T73" fmla="*/ 15 h 232"/>
                  <a:gd name="T74" fmla="*/ 343 w 461"/>
                  <a:gd name="T75" fmla="*/ 15 h 23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461"/>
                  <a:gd name="T115" fmla="*/ 0 h 232"/>
                  <a:gd name="T116" fmla="*/ 461 w 461"/>
                  <a:gd name="T117" fmla="*/ 232 h 23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461" h="232">
                    <a:moveTo>
                      <a:pt x="17" y="0"/>
                    </a:moveTo>
                    <a:lnTo>
                      <a:pt x="0" y="0"/>
                    </a:lnTo>
                    <a:lnTo>
                      <a:pt x="13" y="14"/>
                    </a:lnTo>
                    <a:lnTo>
                      <a:pt x="122" y="122"/>
                    </a:lnTo>
                    <a:lnTo>
                      <a:pt x="126" y="116"/>
                    </a:lnTo>
                    <a:lnTo>
                      <a:pt x="122" y="111"/>
                    </a:lnTo>
                    <a:lnTo>
                      <a:pt x="13" y="220"/>
                    </a:lnTo>
                    <a:lnTo>
                      <a:pt x="0" y="232"/>
                    </a:lnTo>
                    <a:lnTo>
                      <a:pt x="17" y="232"/>
                    </a:lnTo>
                    <a:lnTo>
                      <a:pt x="343" y="232"/>
                    </a:lnTo>
                    <a:lnTo>
                      <a:pt x="345" y="232"/>
                    </a:lnTo>
                    <a:lnTo>
                      <a:pt x="347" y="231"/>
                    </a:lnTo>
                    <a:lnTo>
                      <a:pt x="456" y="122"/>
                    </a:lnTo>
                    <a:lnTo>
                      <a:pt x="461" y="116"/>
                    </a:lnTo>
                    <a:lnTo>
                      <a:pt x="456" y="111"/>
                    </a:lnTo>
                    <a:lnTo>
                      <a:pt x="347" y="3"/>
                    </a:lnTo>
                    <a:lnTo>
                      <a:pt x="345" y="0"/>
                    </a:lnTo>
                    <a:lnTo>
                      <a:pt x="343" y="0"/>
                    </a:lnTo>
                    <a:lnTo>
                      <a:pt x="17" y="0"/>
                    </a:lnTo>
                    <a:close/>
                    <a:moveTo>
                      <a:pt x="343" y="15"/>
                    </a:moveTo>
                    <a:lnTo>
                      <a:pt x="343" y="8"/>
                    </a:lnTo>
                    <a:lnTo>
                      <a:pt x="339" y="14"/>
                    </a:lnTo>
                    <a:lnTo>
                      <a:pt x="447" y="122"/>
                    </a:lnTo>
                    <a:lnTo>
                      <a:pt x="451" y="116"/>
                    </a:lnTo>
                    <a:lnTo>
                      <a:pt x="447" y="111"/>
                    </a:lnTo>
                    <a:lnTo>
                      <a:pt x="339" y="220"/>
                    </a:lnTo>
                    <a:lnTo>
                      <a:pt x="343" y="225"/>
                    </a:lnTo>
                    <a:lnTo>
                      <a:pt x="343" y="217"/>
                    </a:lnTo>
                    <a:lnTo>
                      <a:pt x="17" y="217"/>
                    </a:lnTo>
                    <a:lnTo>
                      <a:pt x="17" y="225"/>
                    </a:lnTo>
                    <a:lnTo>
                      <a:pt x="22" y="231"/>
                    </a:lnTo>
                    <a:lnTo>
                      <a:pt x="130" y="122"/>
                    </a:lnTo>
                    <a:lnTo>
                      <a:pt x="135" y="116"/>
                    </a:lnTo>
                    <a:lnTo>
                      <a:pt x="130" y="111"/>
                    </a:lnTo>
                    <a:lnTo>
                      <a:pt x="22" y="3"/>
                    </a:lnTo>
                    <a:lnTo>
                      <a:pt x="17" y="8"/>
                    </a:lnTo>
                    <a:lnTo>
                      <a:pt x="17" y="15"/>
                    </a:lnTo>
                    <a:lnTo>
                      <a:pt x="343" y="15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63" name="Rectangle 108"/>
            <p:cNvSpPr>
              <a:spLocks noChangeArrowheads="1"/>
            </p:cNvSpPr>
            <p:nvPr/>
          </p:nvSpPr>
          <p:spPr bwMode="auto">
            <a:xfrm>
              <a:off x="4212" y="3259"/>
              <a:ext cx="727" cy="218"/>
            </a:xfrm>
            <a:prstGeom prst="rect">
              <a:avLst/>
            </a:prstGeom>
            <a:solidFill>
              <a:srgbClr val="FFFF00"/>
            </a:solidFill>
            <a:ln w="22225">
              <a:solidFill>
                <a:srgbClr val="0000FF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64" name="Rectangle 109"/>
            <p:cNvSpPr>
              <a:spLocks noChangeArrowheads="1"/>
            </p:cNvSpPr>
            <p:nvPr/>
          </p:nvSpPr>
          <p:spPr bwMode="auto">
            <a:xfrm>
              <a:off x="4292" y="3306"/>
              <a:ext cx="684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Продукция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47" name="Group 110"/>
            <p:cNvGrpSpPr>
              <a:grpSpLocks/>
            </p:cNvGrpSpPr>
            <p:nvPr/>
          </p:nvGrpSpPr>
          <p:grpSpPr bwMode="auto">
            <a:xfrm>
              <a:off x="4936" y="3274"/>
              <a:ext cx="399" cy="117"/>
              <a:chOff x="4936" y="3274"/>
              <a:chExt cx="398" cy="117"/>
            </a:xfrm>
          </p:grpSpPr>
          <p:sp>
            <p:nvSpPr>
              <p:cNvPr id="106" name="Rectangle 111"/>
              <p:cNvSpPr>
                <a:spLocks noChangeArrowheads="1"/>
              </p:cNvSpPr>
              <p:nvPr/>
            </p:nvSpPr>
            <p:spPr bwMode="auto">
              <a:xfrm>
                <a:off x="4936" y="3321"/>
                <a:ext cx="282" cy="25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07" name="Freeform 112"/>
              <p:cNvSpPr>
                <a:spLocks/>
              </p:cNvSpPr>
              <p:nvPr/>
            </p:nvSpPr>
            <p:spPr bwMode="auto">
              <a:xfrm>
                <a:off x="5218" y="3274"/>
                <a:ext cx="112" cy="117"/>
              </a:xfrm>
              <a:custGeom>
                <a:avLst/>
                <a:gdLst>
                  <a:gd name="T0" fmla="*/ 0 w 116"/>
                  <a:gd name="T1" fmla="*/ 117 h 117"/>
                  <a:gd name="T2" fmla="*/ 116 w 116"/>
                  <a:gd name="T3" fmla="*/ 58 h 117"/>
                  <a:gd name="T4" fmla="*/ 0 w 116"/>
                  <a:gd name="T5" fmla="*/ 0 h 117"/>
                  <a:gd name="T6" fmla="*/ 0 w 116"/>
                  <a:gd name="T7" fmla="*/ 117 h 1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6"/>
                  <a:gd name="T13" fmla="*/ 0 h 117"/>
                  <a:gd name="T14" fmla="*/ 116 w 116"/>
                  <a:gd name="T15" fmla="*/ 117 h 1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6" h="117">
                    <a:moveTo>
                      <a:pt x="0" y="117"/>
                    </a:moveTo>
                    <a:lnTo>
                      <a:pt x="116" y="58"/>
                    </a:lnTo>
                    <a:lnTo>
                      <a:pt x="0" y="0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66" name="Rectangle 113"/>
            <p:cNvSpPr>
              <a:spLocks noChangeArrowheads="1"/>
            </p:cNvSpPr>
            <p:nvPr/>
          </p:nvSpPr>
          <p:spPr bwMode="auto">
            <a:xfrm>
              <a:off x="5370" y="2302"/>
              <a:ext cx="580" cy="434"/>
            </a:xfrm>
            <a:prstGeom prst="rect">
              <a:avLst/>
            </a:prstGeom>
            <a:solidFill>
              <a:srgbClr val="00FF00"/>
            </a:solidFill>
            <a:ln w="11113">
              <a:solidFill>
                <a:srgbClr val="000080"/>
              </a:solidFill>
              <a:miter lim="800000"/>
              <a:headEnd/>
              <a:tailEnd/>
            </a:ln>
          </p:spPr>
          <p:txBody>
            <a:bodyPr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67" name="Rectangle 114"/>
            <p:cNvSpPr>
              <a:spLocks noChangeArrowheads="1"/>
            </p:cNvSpPr>
            <p:nvPr/>
          </p:nvSpPr>
          <p:spPr bwMode="auto">
            <a:xfrm>
              <a:off x="5432" y="2339"/>
              <a:ext cx="566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Удовлет-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68" name="Rectangle 115"/>
            <p:cNvSpPr>
              <a:spLocks noChangeArrowheads="1"/>
            </p:cNvSpPr>
            <p:nvPr/>
          </p:nvSpPr>
          <p:spPr bwMode="auto">
            <a:xfrm>
              <a:off x="5492" y="2457"/>
              <a:ext cx="419" cy="1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ворен-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69" name="Rectangle 116"/>
            <p:cNvSpPr>
              <a:spLocks noChangeArrowheads="1"/>
            </p:cNvSpPr>
            <p:nvPr/>
          </p:nvSpPr>
          <p:spPr bwMode="auto">
            <a:xfrm>
              <a:off x="5516" y="2574"/>
              <a:ext cx="362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ность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52" name="Group 117"/>
            <p:cNvGrpSpPr>
              <a:grpSpLocks/>
            </p:cNvGrpSpPr>
            <p:nvPr/>
          </p:nvGrpSpPr>
          <p:grpSpPr bwMode="auto">
            <a:xfrm>
              <a:off x="2004" y="3405"/>
              <a:ext cx="553" cy="735"/>
              <a:chOff x="2004" y="3405"/>
              <a:chExt cx="553" cy="736"/>
            </a:xfrm>
          </p:grpSpPr>
          <p:sp>
            <p:nvSpPr>
              <p:cNvPr id="104" name="Freeform 118"/>
              <p:cNvSpPr>
                <a:spLocks/>
              </p:cNvSpPr>
              <p:nvPr/>
            </p:nvSpPr>
            <p:spPr bwMode="auto">
              <a:xfrm>
                <a:off x="2023" y="3457"/>
                <a:ext cx="526" cy="676"/>
              </a:xfrm>
              <a:custGeom>
                <a:avLst/>
                <a:gdLst>
                  <a:gd name="T0" fmla="*/ 104 w 526"/>
                  <a:gd name="T1" fmla="*/ 459 h 676"/>
                  <a:gd name="T2" fmla="*/ 88 w 526"/>
                  <a:gd name="T3" fmla="*/ 460 h 676"/>
                  <a:gd name="T4" fmla="*/ 72 w 526"/>
                  <a:gd name="T5" fmla="*/ 462 h 676"/>
                  <a:gd name="T6" fmla="*/ 57 w 526"/>
                  <a:gd name="T7" fmla="*/ 465 h 676"/>
                  <a:gd name="T8" fmla="*/ 44 w 526"/>
                  <a:gd name="T9" fmla="*/ 470 h 676"/>
                  <a:gd name="T10" fmla="*/ 34 w 526"/>
                  <a:gd name="T11" fmla="*/ 476 h 676"/>
                  <a:gd name="T12" fmla="*/ 26 w 526"/>
                  <a:gd name="T13" fmla="*/ 482 h 676"/>
                  <a:gd name="T14" fmla="*/ 21 w 526"/>
                  <a:gd name="T15" fmla="*/ 488 h 676"/>
                  <a:gd name="T16" fmla="*/ 20 w 526"/>
                  <a:gd name="T17" fmla="*/ 495 h 676"/>
                  <a:gd name="T18" fmla="*/ 20 w 526"/>
                  <a:gd name="T19" fmla="*/ 550 h 676"/>
                  <a:gd name="T20" fmla="*/ 20 w 526"/>
                  <a:gd name="T21" fmla="*/ 640 h 676"/>
                  <a:gd name="T22" fmla="*/ 21 w 526"/>
                  <a:gd name="T23" fmla="*/ 647 h 676"/>
                  <a:gd name="T24" fmla="*/ 26 w 526"/>
                  <a:gd name="T25" fmla="*/ 655 h 676"/>
                  <a:gd name="T26" fmla="*/ 34 w 526"/>
                  <a:gd name="T27" fmla="*/ 661 h 676"/>
                  <a:gd name="T28" fmla="*/ 44 w 526"/>
                  <a:gd name="T29" fmla="*/ 665 h 676"/>
                  <a:gd name="T30" fmla="*/ 57 w 526"/>
                  <a:gd name="T31" fmla="*/ 670 h 676"/>
                  <a:gd name="T32" fmla="*/ 72 w 526"/>
                  <a:gd name="T33" fmla="*/ 674 h 676"/>
                  <a:gd name="T34" fmla="*/ 88 w 526"/>
                  <a:gd name="T35" fmla="*/ 675 h 676"/>
                  <a:gd name="T36" fmla="*/ 104 w 526"/>
                  <a:gd name="T37" fmla="*/ 676 h 676"/>
                  <a:gd name="T38" fmla="*/ 231 w 526"/>
                  <a:gd name="T39" fmla="*/ 676 h 676"/>
                  <a:gd name="T40" fmla="*/ 442 w 526"/>
                  <a:gd name="T41" fmla="*/ 676 h 676"/>
                  <a:gd name="T42" fmla="*/ 459 w 526"/>
                  <a:gd name="T43" fmla="*/ 675 h 676"/>
                  <a:gd name="T44" fmla="*/ 474 w 526"/>
                  <a:gd name="T45" fmla="*/ 674 h 676"/>
                  <a:gd name="T46" fmla="*/ 489 w 526"/>
                  <a:gd name="T47" fmla="*/ 670 h 676"/>
                  <a:gd name="T48" fmla="*/ 501 w 526"/>
                  <a:gd name="T49" fmla="*/ 665 h 676"/>
                  <a:gd name="T50" fmla="*/ 512 w 526"/>
                  <a:gd name="T51" fmla="*/ 661 h 676"/>
                  <a:gd name="T52" fmla="*/ 519 w 526"/>
                  <a:gd name="T53" fmla="*/ 655 h 676"/>
                  <a:gd name="T54" fmla="*/ 525 w 526"/>
                  <a:gd name="T55" fmla="*/ 647 h 676"/>
                  <a:gd name="T56" fmla="*/ 526 w 526"/>
                  <a:gd name="T57" fmla="*/ 640 h 676"/>
                  <a:gd name="T58" fmla="*/ 526 w 526"/>
                  <a:gd name="T59" fmla="*/ 550 h 676"/>
                  <a:gd name="T60" fmla="*/ 526 w 526"/>
                  <a:gd name="T61" fmla="*/ 495 h 676"/>
                  <a:gd name="T62" fmla="*/ 525 w 526"/>
                  <a:gd name="T63" fmla="*/ 488 h 676"/>
                  <a:gd name="T64" fmla="*/ 519 w 526"/>
                  <a:gd name="T65" fmla="*/ 482 h 676"/>
                  <a:gd name="T66" fmla="*/ 512 w 526"/>
                  <a:gd name="T67" fmla="*/ 476 h 676"/>
                  <a:gd name="T68" fmla="*/ 501 w 526"/>
                  <a:gd name="T69" fmla="*/ 470 h 676"/>
                  <a:gd name="T70" fmla="*/ 489 w 526"/>
                  <a:gd name="T71" fmla="*/ 465 h 676"/>
                  <a:gd name="T72" fmla="*/ 474 w 526"/>
                  <a:gd name="T73" fmla="*/ 462 h 676"/>
                  <a:gd name="T74" fmla="*/ 459 w 526"/>
                  <a:gd name="T75" fmla="*/ 460 h 676"/>
                  <a:gd name="T76" fmla="*/ 442 w 526"/>
                  <a:gd name="T77" fmla="*/ 459 h 676"/>
                  <a:gd name="T78" fmla="*/ 231 w 526"/>
                  <a:gd name="T79" fmla="*/ 459 h 676"/>
                  <a:gd name="T80" fmla="*/ 0 w 526"/>
                  <a:gd name="T81" fmla="*/ 0 h 676"/>
                  <a:gd name="T82" fmla="*/ 104 w 526"/>
                  <a:gd name="T83" fmla="*/ 459 h 67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526"/>
                  <a:gd name="T127" fmla="*/ 0 h 676"/>
                  <a:gd name="T128" fmla="*/ 526 w 526"/>
                  <a:gd name="T129" fmla="*/ 676 h 67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526" h="676">
                    <a:moveTo>
                      <a:pt x="104" y="459"/>
                    </a:moveTo>
                    <a:lnTo>
                      <a:pt x="88" y="460"/>
                    </a:lnTo>
                    <a:lnTo>
                      <a:pt x="72" y="462"/>
                    </a:lnTo>
                    <a:lnTo>
                      <a:pt x="57" y="465"/>
                    </a:lnTo>
                    <a:lnTo>
                      <a:pt x="44" y="470"/>
                    </a:lnTo>
                    <a:lnTo>
                      <a:pt x="34" y="476"/>
                    </a:lnTo>
                    <a:lnTo>
                      <a:pt x="26" y="482"/>
                    </a:lnTo>
                    <a:lnTo>
                      <a:pt x="21" y="488"/>
                    </a:lnTo>
                    <a:lnTo>
                      <a:pt x="20" y="495"/>
                    </a:lnTo>
                    <a:lnTo>
                      <a:pt x="20" y="550"/>
                    </a:lnTo>
                    <a:lnTo>
                      <a:pt x="20" y="640"/>
                    </a:lnTo>
                    <a:lnTo>
                      <a:pt x="21" y="647"/>
                    </a:lnTo>
                    <a:lnTo>
                      <a:pt x="26" y="655"/>
                    </a:lnTo>
                    <a:lnTo>
                      <a:pt x="34" y="661"/>
                    </a:lnTo>
                    <a:lnTo>
                      <a:pt x="44" y="665"/>
                    </a:lnTo>
                    <a:lnTo>
                      <a:pt x="57" y="670"/>
                    </a:lnTo>
                    <a:lnTo>
                      <a:pt x="72" y="674"/>
                    </a:lnTo>
                    <a:lnTo>
                      <a:pt x="88" y="675"/>
                    </a:lnTo>
                    <a:lnTo>
                      <a:pt x="104" y="676"/>
                    </a:lnTo>
                    <a:lnTo>
                      <a:pt x="231" y="676"/>
                    </a:lnTo>
                    <a:lnTo>
                      <a:pt x="442" y="676"/>
                    </a:lnTo>
                    <a:lnTo>
                      <a:pt x="459" y="675"/>
                    </a:lnTo>
                    <a:lnTo>
                      <a:pt x="474" y="674"/>
                    </a:lnTo>
                    <a:lnTo>
                      <a:pt x="489" y="670"/>
                    </a:lnTo>
                    <a:lnTo>
                      <a:pt x="501" y="665"/>
                    </a:lnTo>
                    <a:lnTo>
                      <a:pt x="512" y="661"/>
                    </a:lnTo>
                    <a:lnTo>
                      <a:pt x="519" y="655"/>
                    </a:lnTo>
                    <a:lnTo>
                      <a:pt x="525" y="647"/>
                    </a:lnTo>
                    <a:lnTo>
                      <a:pt x="526" y="640"/>
                    </a:lnTo>
                    <a:lnTo>
                      <a:pt x="526" y="550"/>
                    </a:lnTo>
                    <a:lnTo>
                      <a:pt x="526" y="495"/>
                    </a:lnTo>
                    <a:lnTo>
                      <a:pt x="525" y="488"/>
                    </a:lnTo>
                    <a:lnTo>
                      <a:pt x="519" y="482"/>
                    </a:lnTo>
                    <a:lnTo>
                      <a:pt x="512" y="476"/>
                    </a:lnTo>
                    <a:lnTo>
                      <a:pt x="501" y="470"/>
                    </a:lnTo>
                    <a:lnTo>
                      <a:pt x="489" y="465"/>
                    </a:lnTo>
                    <a:lnTo>
                      <a:pt x="474" y="462"/>
                    </a:lnTo>
                    <a:lnTo>
                      <a:pt x="459" y="460"/>
                    </a:lnTo>
                    <a:lnTo>
                      <a:pt x="442" y="459"/>
                    </a:lnTo>
                    <a:lnTo>
                      <a:pt x="231" y="459"/>
                    </a:lnTo>
                    <a:lnTo>
                      <a:pt x="0" y="0"/>
                    </a:lnTo>
                    <a:lnTo>
                      <a:pt x="104" y="459"/>
                    </a:lnTo>
                    <a:close/>
                  </a:path>
                </a:pathLst>
              </a:custGeom>
              <a:solidFill>
                <a:srgbClr val="FF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05" name="Freeform 119"/>
              <p:cNvSpPr>
                <a:spLocks noEditPoints="1"/>
              </p:cNvSpPr>
              <p:nvPr/>
            </p:nvSpPr>
            <p:spPr bwMode="auto">
              <a:xfrm>
                <a:off x="2000" y="3400"/>
                <a:ext cx="557" cy="736"/>
              </a:xfrm>
              <a:custGeom>
                <a:avLst/>
                <a:gdLst>
                  <a:gd name="T0" fmla="*/ 87 w 553"/>
                  <a:gd name="T1" fmla="*/ 508 h 736"/>
                  <a:gd name="T2" fmla="*/ 50 w 553"/>
                  <a:gd name="T3" fmla="*/ 521 h 736"/>
                  <a:gd name="T4" fmla="*/ 35 w 553"/>
                  <a:gd name="T5" fmla="*/ 535 h 736"/>
                  <a:gd name="T6" fmla="*/ 32 w 553"/>
                  <a:gd name="T7" fmla="*/ 602 h 736"/>
                  <a:gd name="T8" fmla="*/ 35 w 553"/>
                  <a:gd name="T9" fmla="*/ 705 h 736"/>
                  <a:gd name="T10" fmla="*/ 50 w 553"/>
                  <a:gd name="T11" fmla="*/ 719 h 736"/>
                  <a:gd name="T12" fmla="*/ 87 w 553"/>
                  <a:gd name="T13" fmla="*/ 732 h 736"/>
                  <a:gd name="T14" fmla="*/ 123 w 553"/>
                  <a:gd name="T15" fmla="*/ 736 h 736"/>
                  <a:gd name="T16" fmla="*/ 478 w 553"/>
                  <a:gd name="T17" fmla="*/ 734 h 736"/>
                  <a:gd name="T18" fmla="*/ 510 w 553"/>
                  <a:gd name="T19" fmla="*/ 729 h 736"/>
                  <a:gd name="T20" fmla="*/ 536 w 553"/>
                  <a:gd name="T21" fmla="*/ 717 h 736"/>
                  <a:gd name="T22" fmla="*/ 551 w 553"/>
                  <a:gd name="T23" fmla="*/ 699 h 736"/>
                  <a:gd name="T24" fmla="*/ 553 w 553"/>
                  <a:gd name="T25" fmla="*/ 547 h 736"/>
                  <a:gd name="T26" fmla="*/ 544 w 553"/>
                  <a:gd name="T27" fmla="*/ 528 h 736"/>
                  <a:gd name="T28" fmla="*/ 524 w 553"/>
                  <a:gd name="T29" fmla="*/ 516 h 736"/>
                  <a:gd name="T30" fmla="*/ 493 w 553"/>
                  <a:gd name="T31" fmla="*/ 506 h 736"/>
                  <a:gd name="T32" fmla="*/ 250 w 553"/>
                  <a:gd name="T33" fmla="*/ 504 h 736"/>
                  <a:gd name="T34" fmla="*/ 25 w 553"/>
                  <a:gd name="T35" fmla="*/ 48 h 736"/>
                  <a:gd name="T36" fmla="*/ 117 w 553"/>
                  <a:gd name="T37" fmla="*/ 512 h 736"/>
                  <a:gd name="T38" fmla="*/ 107 w 553"/>
                  <a:gd name="T39" fmla="*/ 505 h 736"/>
                  <a:gd name="T40" fmla="*/ 131 w 553"/>
                  <a:gd name="T41" fmla="*/ 510 h 736"/>
                  <a:gd name="T42" fmla="*/ 14 w 553"/>
                  <a:gd name="T43" fmla="*/ 56 h 736"/>
                  <a:gd name="T44" fmla="*/ 250 w 553"/>
                  <a:gd name="T45" fmla="*/ 519 h 736"/>
                  <a:gd name="T46" fmla="*/ 493 w 553"/>
                  <a:gd name="T47" fmla="*/ 521 h 736"/>
                  <a:gd name="T48" fmla="*/ 504 w 553"/>
                  <a:gd name="T49" fmla="*/ 525 h 736"/>
                  <a:gd name="T50" fmla="*/ 531 w 553"/>
                  <a:gd name="T51" fmla="*/ 528 h 736"/>
                  <a:gd name="T52" fmla="*/ 538 w 553"/>
                  <a:gd name="T53" fmla="*/ 546 h 736"/>
                  <a:gd name="T54" fmla="*/ 538 w 553"/>
                  <a:gd name="T55" fmla="*/ 547 h 736"/>
                  <a:gd name="T56" fmla="*/ 537 w 553"/>
                  <a:gd name="T57" fmla="*/ 699 h 736"/>
                  <a:gd name="T58" fmla="*/ 533 w 553"/>
                  <a:gd name="T59" fmla="*/ 701 h 736"/>
                  <a:gd name="T60" fmla="*/ 527 w 553"/>
                  <a:gd name="T61" fmla="*/ 705 h 736"/>
                  <a:gd name="T62" fmla="*/ 491 w 553"/>
                  <a:gd name="T63" fmla="*/ 719 h 736"/>
                  <a:gd name="T64" fmla="*/ 478 w 553"/>
                  <a:gd name="T65" fmla="*/ 720 h 736"/>
                  <a:gd name="T66" fmla="*/ 123 w 553"/>
                  <a:gd name="T67" fmla="*/ 721 h 736"/>
                  <a:gd name="T68" fmla="*/ 91 w 553"/>
                  <a:gd name="T69" fmla="*/ 726 h 736"/>
                  <a:gd name="T70" fmla="*/ 67 w 553"/>
                  <a:gd name="T71" fmla="*/ 711 h 736"/>
                  <a:gd name="T72" fmla="*/ 58 w 553"/>
                  <a:gd name="T73" fmla="*/ 707 h 736"/>
                  <a:gd name="T74" fmla="*/ 40 w 553"/>
                  <a:gd name="T75" fmla="*/ 699 h 736"/>
                  <a:gd name="T76" fmla="*/ 46 w 553"/>
                  <a:gd name="T77" fmla="*/ 602 h 736"/>
                  <a:gd name="T78" fmla="*/ 40 w 553"/>
                  <a:gd name="T79" fmla="*/ 540 h 736"/>
                  <a:gd name="T80" fmla="*/ 58 w 553"/>
                  <a:gd name="T81" fmla="*/ 533 h 736"/>
                  <a:gd name="T82" fmla="*/ 67 w 553"/>
                  <a:gd name="T83" fmla="*/ 529 h 736"/>
                  <a:gd name="T84" fmla="*/ 91 w 553"/>
                  <a:gd name="T85" fmla="*/ 514 h 736"/>
                  <a:gd name="T86" fmla="*/ 123 w 553"/>
                  <a:gd name="T87" fmla="*/ 519 h 7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553"/>
                  <a:gd name="T133" fmla="*/ 0 h 736"/>
                  <a:gd name="T134" fmla="*/ 553 w 553"/>
                  <a:gd name="T135" fmla="*/ 736 h 7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553" h="736">
                    <a:moveTo>
                      <a:pt x="107" y="505"/>
                    </a:moveTo>
                    <a:lnTo>
                      <a:pt x="91" y="506"/>
                    </a:lnTo>
                    <a:lnTo>
                      <a:pt x="87" y="508"/>
                    </a:lnTo>
                    <a:lnTo>
                      <a:pt x="73" y="511"/>
                    </a:lnTo>
                    <a:lnTo>
                      <a:pt x="61" y="516"/>
                    </a:lnTo>
                    <a:lnTo>
                      <a:pt x="50" y="521"/>
                    </a:lnTo>
                    <a:lnTo>
                      <a:pt x="47" y="522"/>
                    </a:lnTo>
                    <a:lnTo>
                      <a:pt x="40" y="528"/>
                    </a:lnTo>
                    <a:lnTo>
                      <a:pt x="35" y="535"/>
                    </a:lnTo>
                    <a:lnTo>
                      <a:pt x="33" y="540"/>
                    </a:lnTo>
                    <a:lnTo>
                      <a:pt x="32" y="547"/>
                    </a:lnTo>
                    <a:lnTo>
                      <a:pt x="32" y="602"/>
                    </a:lnTo>
                    <a:lnTo>
                      <a:pt x="32" y="692"/>
                    </a:lnTo>
                    <a:lnTo>
                      <a:pt x="33" y="699"/>
                    </a:lnTo>
                    <a:lnTo>
                      <a:pt x="35" y="705"/>
                    </a:lnTo>
                    <a:lnTo>
                      <a:pt x="40" y="711"/>
                    </a:lnTo>
                    <a:lnTo>
                      <a:pt x="47" y="717"/>
                    </a:lnTo>
                    <a:lnTo>
                      <a:pt x="50" y="719"/>
                    </a:lnTo>
                    <a:lnTo>
                      <a:pt x="61" y="725"/>
                    </a:lnTo>
                    <a:lnTo>
                      <a:pt x="73" y="729"/>
                    </a:lnTo>
                    <a:lnTo>
                      <a:pt x="87" y="732"/>
                    </a:lnTo>
                    <a:lnTo>
                      <a:pt x="91" y="733"/>
                    </a:lnTo>
                    <a:lnTo>
                      <a:pt x="107" y="734"/>
                    </a:lnTo>
                    <a:lnTo>
                      <a:pt x="123" y="736"/>
                    </a:lnTo>
                    <a:lnTo>
                      <a:pt x="250" y="736"/>
                    </a:lnTo>
                    <a:lnTo>
                      <a:pt x="461" y="736"/>
                    </a:lnTo>
                    <a:lnTo>
                      <a:pt x="478" y="734"/>
                    </a:lnTo>
                    <a:lnTo>
                      <a:pt x="493" y="733"/>
                    </a:lnTo>
                    <a:lnTo>
                      <a:pt x="497" y="732"/>
                    </a:lnTo>
                    <a:lnTo>
                      <a:pt x="510" y="729"/>
                    </a:lnTo>
                    <a:lnTo>
                      <a:pt x="524" y="725"/>
                    </a:lnTo>
                    <a:lnTo>
                      <a:pt x="533" y="719"/>
                    </a:lnTo>
                    <a:lnTo>
                      <a:pt x="536" y="717"/>
                    </a:lnTo>
                    <a:lnTo>
                      <a:pt x="544" y="711"/>
                    </a:lnTo>
                    <a:lnTo>
                      <a:pt x="549" y="705"/>
                    </a:lnTo>
                    <a:lnTo>
                      <a:pt x="551" y="699"/>
                    </a:lnTo>
                    <a:lnTo>
                      <a:pt x="553" y="692"/>
                    </a:lnTo>
                    <a:lnTo>
                      <a:pt x="553" y="602"/>
                    </a:lnTo>
                    <a:lnTo>
                      <a:pt x="553" y="547"/>
                    </a:lnTo>
                    <a:lnTo>
                      <a:pt x="551" y="540"/>
                    </a:lnTo>
                    <a:lnTo>
                      <a:pt x="549" y="535"/>
                    </a:lnTo>
                    <a:lnTo>
                      <a:pt x="544" y="528"/>
                    </a:lnTo>
                    <a:lnTo>
                      <a:pt x="536" y="522"/>
                    </a:lnTo>
                    <a:lnTo>
                      <a:pt x="533" y="521"/>
                    </a:lnTo>
                    <a:lnTo>
                      <a:pt x="524" y="516"/>
                    </a:lnTo>
                    <a:lnTo>
                      <a:pt x="510" y="511"/>
                    </a:lnTo>
                    <a:lnTo>
                      <a:pt x="497" y="508"/>
                    </a:lnTo>
                    <a:lnTo>
                      <a:pt x="493" y="506"/>
                    </a:lnTo>
                    <a:lnTo>
                      <a:pt x="478" y="505"/>
                    </a:lnTo>
                    <a:lnTo>
                      <a:pt x="461" y="504"/>
                    </a:lnTo>
                    <a:lnTo>
                      <a:pt x="250" y="504"/>
                    </a:lnTo>
                    <a:lnTo>
                      <a:pt x="250" y="511"/>
                    </a:lnTo>
                    <a:lnTo>
                      <a:pt x="256" y="508"/>
                    </a:lnTo>
                    <a:lnTo>
                      <a:pt x="25" y="48"/>
                    </a:lnTo>
                    <a:lnTo>
                      <a:pt x="0" y="0"/>
                    </a:lnTo>
                    <a:lnTo>
                      <a:pt x="12" y="53"/>
                    </a:lnTo>
                    <a:lnTo>
                      <a:pt x="117" y="512"/>
                    </a:lnTo>
                    <a:lnTo>
                      <a:pt x="123" y="511"/>
                    </a:lnTo>
                    <a:lnTo>
                      <a:pt x="123" y="504"/>
                    </a:lnTo>
                    <a:lnTo>
                      <a:pt x="107" y="505"/>
                    </a:lnTo>
                    <a:close/>
                    <a:moveTo>
                      <a:pt x="123" y="519"/>
                    </a:moveTo>
                    <a:lnTo>
                      <a:pt x="132" y="519"/>
                    </a:lnTo>
                    <a:lnTo>
                      <a:pt x="131" y="510"/>
                    </a:lnTo>
                    <a:lnTo>
                      <a:pt x="26" y="51"/>
                    </a:lnTo>
                    <a:lnTo>
                      <a:pt x="19" y="52"/>
                    </a:lnTo>
                    <a:lnTo>
                      <a:pt x="14" y="56"/>
                    </a:lnTo>
                    <a:lnTo>
                      <a:pt x="245" y="515"/>
                    </a:lnTo>
                    <a:lnTo>
                      <a:pt x="246" y="519"/>
                    </a:lnTo>
                    <a:lnTo>
                      <a:pt x="250" y="519"/>
                    </a:lnTo>
                    <a:lnTo>
                      <a:pt x="461" y="519"/>
                    </a:lnTo>
                    <a:lnTo>
                      <a:pt x="478" y="520"/>
                    </a:lnTo>
                    <a:lnTo>
                      <a:pt x="493" y="521"/>
                    </a:lnTo>
                    <a:lnTo>
                      <a:pt x="493" y="514"/>
                    </a:lnTo>
                    <a:lnTo>
                      <a:pt x="491" y="521"/>
                    </a:lnTo>
                    <a:lnTo>
                      <a:pt x="504" y="525"/>
                    </a:lnTo>
                    <a:lnTo>
                      <a:pt x="518" y="529"/>
                    </a:lnTo>
                    <a:lnTo>
                      <a:pt x="527" y="534"/>
                    </a:lnTo>
                    <a:lnTo>
                      <a:pt x="531" y="528"/>
                    </a:lnTo>
                    <a:lnTo>
                      <a:pt x="525" y="533"/>
                    </a:lnTo>
                    <a:lnTo>
                      <a:pt x="533" y="539"/>
                    </a:lnTo>
                    <a:lnTo>
                      <a:pt x="538" y="546"/>
                    </a:lnTo>
                    <a:lnTo>
                      <a:pt x="544" y="540"/>
                    </a:lnTo>
                    <a:lnTo>
                      <a:pt x="537" y="540"/>
                    </a:lnTo>
                    <a:lnTo>
                      <a:pt x="538" y="547"/>
                    </a:lnTo>
                    <a:lnTo>
                      <a:pt x="538" y="602"/>
                    </a:lnTo>
                    <a:lnTo>
                      <a:pt x="538" y="692"/>
                    </a:lnTo>
                    <a:lnTo>
                      <a:pt x="537" y="699"/>
                    </a:lnTo>
                    <a:lnTo>
                      <a:pt x="544" y="699"/>
                    </a:lnTo>
                    <a:lnTo>
                      <a:pt x="538" y="695"/>
                    </a:lnTo>
                    <a:lnTo>
                      <a:pt x="533" y="701"/>
                    </a:lnTo>
                    <a:lnTo>
                      <a:pt x="525" y="707"/>
                    </a:lnTo>
                    <a:lnTo>
                      <a:pt x="531" y="713"/>
                    </a:lnTo>
                    <a:lnTo>
                      <a:pt x="527" y="705"/>
                    </a:lnTo>
                    <a:lnTo>
                      <a:pt x="518" y="711"/>
                    </a:lnTo>
                    <a:lnTo>
                      <a:pt x="504" y="716"/>
                    </a:lnTo>
                    <a:lnTo>
                      <a:pt x="491" y="719"/>
                    </a:lnTo>
                    <a:lnTo>
                      <a:pt x="493" y="726"/>
                    </a:lnTo>
                    <a:lnTo>
                      <a:pt x="493" y="719"/>
                    </a:lnTo>
                    <a:lnTo>
                      <a:pt x="478" y="720"/>
                    </a:lnTo>
                    <a:lnTo>
                      <a:pt x="461" y="721"/>
                    </a:lnTo>
                    <a:lnTo>
                      <a:pt x="250" y="721"/>
                    </a:lnTo>
                    <a:lnTo>
                      <a:pt x="123" y="721"/>
                    </a:lnTo>
                    <a:lnTo>
                      <a:pt x="107" y="720"/>
                    </a:lnTo>
                    <a:lnTo>
                      <a:pt x="91" y="719"/>
                    </a:lnTo>
                    <a:lnTo>
                      <a:pt x="91" y="726"/>
                    </a:lnTo>
                    <a:lnTo>
                      <a:pt x="93" y="719"/>
                    </a:lnTo>
                    <a:lnTo>
                      <a:pt x="79" y="716"/>
                    </a:lnTo>
                    <a:lnTo>
                      <a:pt x="67" y="711"/>
                    </a:lnTo>
                    <a:lnTo>
                      <a:pt x="56" y="705"/>
                    </a:lnTo>
                    <a:lnTo>
                      <a:pt x="53" y="713"/>
                    </a:lnTo>
                    <a:lnTo>
                      <a:pt x="58" y="707"/>
                    </a:lnTo>
                    <a:lnTo>
                      <a:pt x="51" y="701"/>
                    </a:lnTo>
                    <a:lnTo>
                      <a:pt x="46" y="695"/>
                    </a:lnTo>
                    <a:lnTo>
                      <a:pt x="40" y="699"/>
                    </a:lnTo>
                    <a:lnTo>
                      <a:pt x="47" y="699"/>
                    </a:lnTo>
                    <a:lnTo>
                      <a:pt x="46" y="692"/>
                    </a:lnTo>
                    <a:lnTo>
                      <a:pt x="46" y="602"/>
                    </a:lnTo>
                    <a:lnTo>
                      <a:pt x="46" y="547"/>
                    </a:lnTo>
                    <a:lnTo>
                      <a:pt x="47" y="540"/>
                    </a:lnTo>
                    <a:lnTo>
                      <a:pt x="40" y="540"/>
                    </a:lnTo>
                    <a:lnTo>
                      <a:pt x="46" y="546"/>
                    </a:lnTo>
                    <a:lnTo>
                      <a:pt x="51" y="539"/>
                    </a:lnTo>
                    <a:lnTo>
                      <a:pt x="58" y="533"/>
                    </a:lnTo>
                    <a:lnTo>
                      <a:pt x="53" y="528"/>
                    </a:lnTo>
                    <a:lnTo>
                      <a:pt x="56" y="534"/>
                    </a:lnTo>
                    <a:lnTo>
                      <a:pt x="67" y="529"/>
                    </a:lnTo>
                    <a:lnTo>
                      <a:pt x="79" y="525"/>
                    </a:lnTo>
                    <a:lnTo>
                      <a:pt x="93" y="521"/>
                    </a:lnTo>
                    <a:lnTo>
                      <a:pt x="91" y="514"/>
                    </a:lnTo>
                    <a:lnTo>
                      <a:pt x="91" y="521"/>
                    </a:lnTo>
                    <a:lnTo>
                      <a:pt x="107" y="520"/>
                    </a:lnTo>
                    <a:lnTo>
                      <a:pt x="123" y="519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71" name="Rectangle 120"/>
            <p:cNvSpPr>
              <a:spLocks noChangeArrowheads="1"/>
            </p:cNvSpPr>
            <p:nvPr/>
          </p:nvSpPr>
          <p:spPr bwMode="auto">
            <a:xfrm>
              <a:off x="2124" y="3968"/>
              <a:ext cx="58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"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72" name="Rectangle 121"/>
            <p:cNvSpPr>
              <a:spLocks noChangeArrowheads="1"/>
            </p:cNvSpPr>
            <p:nvPr/>
          </p:nvSpPr>
          <p:spPr bwMode="auto">
            <a:xfrm>
              <a:off x="2179" y="3968"/>
              <a:ext cx="376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Вход"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55" name="Group 122"/>
            <p:cNvGrpSpPr>
              <a:grpSpLocks/>
            </p:cNvGrpSpPr>
            <p:nvPr/>
          </p:nvGrpSpPr>
          <p:grpSpPr bwMode="auto">
            <a:xfrm>
              <a:off x="4495" y="3309"/>
              <a:ext cx="667" cy="753"/>
              <a:chOff x="4495" y="3309"/>
              <a:chExt cx="666" cy="753"/>
            </a:xfrm>
          </p:grpSpPr>
          <p:sp>
            <p:nvSpPr>
              <p:cNvPr id="102" name="Freeform 123"/>
              <p:cNvSpPr>
                <a:spLocks/>
              </p:cNvSpPr>
              <p:nvPr/>
            </p:nvSpPr>
            <p:spPr bwMode="auto">
              <a:xfrm>
                <a:off x="4502" y="3352"/>
                <a:ext cx="649" cy="697"/>
              </a:xfrm>
              <a:custGeom>
                <a:avLst/>
                <a:gdLst>
                  <a:gd name="T0" fmla="*/ 109 w 651"/>
                  <a:gd name="T1" fmla="*/ 486 h 703"/>
                  <a:gd name="T2" fmla="*/ 87 w 651"/>
                  <a:gd name="T3" fmla="*/ 487 h 703"/>
                  <a:gd name="T4" fmla="*/ 67 w 651"/>
                  <a:gd name="T5" fmla="*/ 488 h 703"/>
                  <a:gd name="T6" fmla="*/ 49 w 651"/>
                  <a:gd name="T7" fmla="*/ 492 h 703"/>
                  <a:gd name="T8" fmla="*/ 32 w 651"/>
                  <a:gd name="T9" fmla="*/ 497 h 703"/>
                  <a:gd name="T10" fmla="*/ 18 w 651"/>
                  <a:gd name="T11" fmla="*/ 503 h 703"/>
                  <a:gd name="T12" fmla="*/ 9 w 651"/>
                  <a:gd name="T13" fmla="*/ 509 h 703"/>
                  <a:gd name="T14" fmla="*/ 3 w 651"/>
                  <a:gd name="T15" fmla="*/ 515 h 703"/>
                  <a:gd name="T16" fmla="*/ 0 w 651"/>
                  <a:gd name="T17" fmla="*/ 522 h 703"/>
                  <a:gd name="T18" fmla="*/ 0 w 651"/>
                  <a:gd name="T19" fmla="*/ 576 h 703"/>
                  <a:gd name="T20" fmla="*/ 0 w 651"/>
                  <a:gd name="T21" fmla="*/ 667 h 703"/>
                  <a:gd name="T22" fmla="*/ 3 w 651"/>
                  <a:gd name="T23" fmla="*/ 674 h 703"/>
                  <a:gd name="T24" fmla="*/ 9 w 651"/>
                  <a:gd name="T25" fmla="*/ 681 h 703"/>
                  <a:gd name="T26" fmla="*/ 18 w 651"/>
                  <a:gd name="T27" fmla="*/ 687 h 703"/>
                  <a:gd name="T28" fmla="*/ 32 w 651"/>
                  <a:gd name="T29" fmla="*/ 692 h 703"/>
                  <a:gd name="T30" fmla="*/ 49 w 651"/>
                  <a:gd name="T31" fmla="*/ 697 h 703"/>
                  <a:gd name="T32" fmla="*/ 67 w 651"/>
                  <a:gd name="T33" fmla="*/ 701 h 703"/>
                  <a:gd name="T34" fmla="*/ 87 w 651"/>
                  <a:gd name="T35" fmla="*/ 702 h 703"/>
                  <a:gd name="T36" fmla="*/ 109 w 651"/>
                  <a:gd name="T37" fmla="*/ 703 h 703"/>
                  <a:gd name="T38" fmla="*/ 380 w 651"/>
                  <a:gd name="T39" fmla="*/ 703 h 703"/>
                  <a:gd name="T40" fmla="*/ 543 w 651"/>
                  <a:gd name="T41" fmla="*/ 703 h 703"/>
                  <a:gd name="T42" fmla="*/ 565 w 651"/>
                  <a:gd name="T43" fmla="*/ 702 h 703"/>
                  <a:gd name="T44" fmla="*/ 585 w 651"/>
                  <a:gd name="T45" fmla="*/ 701 h 703"/>
                  <a:gd name="T46" fmla="*/ 603 w 651"/>
                  <a:gd name="T47" fmla="*/ 697 h 703"/>
                  <a:gd name="T48" fmla="*/ 619 w 651"/>
                  <a:gd name="T49" fmla="*/ 692 h 703"/>
                  <a:gd name="T50" fmla="*/ 632 w 651"/>
                  <a:gd name="T51" fmla="*/ 687 h 703"/>
                  <a:gd name="T52" fmla="*/ 643 w 651"/>
                  <a:gd name="T53" fmla="*/ 681 h 703"/>
                  <a:gd name="T54" fmla="*/ 649 w 651"/>
                  <a:gd name="T55" fmla="*/ 674 h 703"/>
                  <a:gd name="T56" fmla="*/ 651 w 651"/>
                  <a:gd name="T57" fmla="*/ 667 h 703"/>
                  <a:gd name="T58" fmla="*/ 651 w 651"/>
                  <a:gd name="T59" fmla="*/ 576 h 703"/>
                  <a:gd name="T60" fmla="*/ 651 w 651"/>
                  <a:gd name="T61" fmla="*/ 522 h 703"/>
                  <a:gd name="T62" fmla="*/ 649 w 651"/>
                  <a:gd name="T63" fmla="*/ 515 h 703"/>
                  <a:gd name="T64" fmla="*/ 643 w 651"/>
                  <a:gd name="T65" fmla="*/ 509 h 703"/>
                  <a:gd name="T66" fmla="*/ 632 w 651"/>
                  <a:gd name="T67" fmla="*/ 503 h 703"/>
                  <a:gd name="T68" fmla="*/ 619 w 651"/>
                  <a:gd name="T69" fmla="*/ 497 h 703"/>
                  <a:gd name="T70" fmla="*/ 603 w 651"/>
                  <a:gd name="T71" fmla="*/ 492 h 703"/>
                  <a:gd name="T72" fmla="*/ 585 w 651"/>
                  <a:gd name="T73" fmla="*/ 488 h 703"/>
                  <a:gd name="T74" fmla="*/ 565 w 651"/>
                  <a:gd name="T75" fmla="*/ 487 h 703"/>
                  <a:gd name="T76" fmla="*/ 543 w 651"/>
                  <a:gd name="T77" fmla="*/ 486 h 703"/>
                  <a:gd name="T78" fmla="*/ 606 w 651"/>
                  <a:gd name="T79" fmla="*/ 0 h 703"/>
                  <a:gd name="T80" fmla="*/ 380 w 651"/>
                  <a:gd name="T81" fmla="*/ 486 h 703"/>
                  <a:gd name="T82" fmla="*/ 109 w 651"/>
                  <a:gd name="T83" fmla="*/ 486 h 703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651"/>
                  <a:gd name="T127" fmla="*/ 0 h 703"/>
                  <a:gd name="T128" fmla="*/ 651 w 651"/>
                  <a:gd name="T129" fmla="*/ 703 h 703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651" h="703">
                    <a:moveTo>
                      <a:pt x="109" y="486"/>
                    </a:moveTo>
                    <a:lnTo>
                      <a:pt x="87" y="487"/>
                    </a:lnTo>
                    <a:lnTo>
                      <a:pt x="67" y="488"/>
                    </a:lnTo>
                    <a:lnTo>
                      <a:pt x="49" y="492"/>
                    </a:lnTo>
                    <a:lnTo>
                      <a:pt x="32" y="497"/>
                    </a:lnTo>
                    <a:lnTo>
                      <a:pt x="18" y="503"/>
                    </a:lnTo>
                    <a:lnTo>
                      <a:pt x="9" y="509"/>
                    </a:lnTo>
                    <a:lnTo>
                      <a:pt x="3" y="515"/>
                    </a:lnTo>
                    <a:lnTo>
                      <a:pt x="0" y="522"/>
                    </a:lnTo>
                    <a:lnTo>
                      <a:pt x="0" y="576"/>
                    </a:lnTo>
                    <a:lnTo>
                      <a:pt x="0" y="667"/>
                    </a:lnTo>
                    <a:lnTo>
                      <a:pt x="3" y="674"/>
                    </a:lnTo>
                    <a:lnTo>
                      <a:pt x="9" y="681"/>
                    </a:lnTo>
                    <a:lnTo>
                      <a:pt x="18" y="687"/>
                    </a:lnTo>
                    <a:lnTo>
                      <a:pt x="32" y="692"/>
                    </a:lnTo>
                    <a:lnTo>
                      <a:pt x="49" y="697"/>
                    </a:lnTo>
                    <a:lnTo>
                      <a:pt x="67" y="701"/>
                    </a:lnTo>
                    <a:lnTo>
                      <a:pt x="87" y="702"/>
                    </a:lnTo>
                    <a:lnTo>
                      <a:pt x="109" y="703"/>
                    </a:lnTo>
                    <a:lnTo>
                      <a:pt x="380" y="703"/>
                    </a:lnTo>
                    <a:lnTo>
                      <a:pt x="543" y="703"/>
                    </a:lnTo>
                    <a:lnTo>
                      <a:pt x="565" y="702"/>
                    </a:lnTo>
                    <a:lnTo>
                      <a:pt x="585" y="701"/>
                    </a:lnTo>
                    <a:lnTo>
                      <a:pt x="603" y="697"/>
                    </a:lnTo>
                    <a:lnTo>
                      <a:pt x="619" y="692"/>
                    </a:lnTo>
                    <a:lnTo>
                      <a:pt x="632" y="687"/>
                    </a:lnTo>
                    <a:lnTo>
                      <a:pt x="643" y="681"/>
                    </a:lnTo>
                    <a:lnTo>
                      <a:pt x="649" y="674"/>
                    </a:lnTo>
                    <a:lnTo>
                      <a:pt x="651" y="667"/>
                    </a:lnTo>
                    <a:lnTo>
                      <a:pt x="651" y="576"/>
                    </a:lnTo>
                    <a:lnTo>
                      <a:pt x="651" y="522"/>
                    </a:lnTo>
                    <a:lnTo>
                      <a:pt x="649" y="515"/>
                    </a:lnTo>
                    <a:lnTo>
                      <a:pt x="643" y="509"/>
                    </a:lnTo>
                    <a:lnTo>
                      <a:pt x="632" y="503"/>
                    </a:lnTo>
                    <a:lnTo>
                      <a:pt x="619" y="497"/>
                    </a:lnTo>
                    <a:lnTo>
                      <a:pt x="603" y="492"/>
                    </a:lnTo>
                    <a:lnTo>
                      <a:pt x="585" y="488"/>
                    </a:lnTo>
                    <a:lnTo>
                      <a:pt x="565" y="487"/>
                    </a:lnTo>
                    <a:lnTo>
                      <a:pt x="543" y="486"/>
                    </a:lnTo>
                    <a:lnTo>
                      <a:pt x="606" y="0"/>
                    </a:lnTo>
                    <a:lnTo>
                      <a:pt x="380" y="486"/>
                    </a:lnTo>
                    <a:lnTo>
                      <a:pt x="109" y="486"/>
                    </a:lnTo>
                    <a:close/>
                  </a:path>
                </a:pathLst>
              </a:custGeom>
              <a:solidFill>
                <a:srgbClr val="FFCC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03" name="Freeform 124"/>
              <p:cNvSpPr>
                <a:spLocks noEditPoints="1"/>
              </p:cNvSpPr>
              <p:nvPr/>
            </p:nvSpPr>
            <p:spPr bwMode="auto">
              <a:xfrm>
                <a:off x="4495" y="3309"/>
                <a:ext cx="666" cy="748"/>
              </a:xfrm>
              <a:custGeom>
                <a:avLst/>
                <a:gdLst>
                  <a:gd name="T0" fmla="*/ 56 w 666"/>
                  <a:gd name="T1" fmla="*/ 528 h 753"/>
                  <a:gd name="T2" fmla="*/ 23 w 666"/>
                  <a:gd name="T3" fmla="*/ 539 h 753"/>
                  <a:gd name="T4" fmla="*/ 4 w 666"/>
                  <a:gd name="T5" fmla="*/ 553 h 753"/>
                  <a:gd name="T6" fmla="*/ 0 w 666"/>
                  <a:gd name="T7" fmla="*/ 619 h 753"/>
                  <a:gd name="T8" fmla="*/ 4 w 666"/>
                  <a:gd name="T9" fmla="*/ 723 h 753"/>
                  <a:gd name="T10" fmla="*/ 23 w 666"/>
                  <a:gd name="T11" fmla="*/ 736 h 753"/>
                  <a:gd name="T12" fmla="*/ 56 w 666"/>
                  <a:gd name="T13" fmla="*/ 747 h 753"/>
                  <a:gd name="T14" fmla="*/ 116 w 666"/>
                  <a:gd name="T15" fmla="*/ 753 h 753"/>
                  <a:gd name="T16" fmla="*/ 572 w 666"/>
                  <a:gd name="T17" fmla="*/ 752 h 753"/>
                  <a:gd name="T18" fmla="*/ 614 w 666"/>
                  <a:gd name="T19" fmla="*/ 747 h 753"/>
                  <a:gd name="T20" fmla="*/ 652 w 666"/>
                  <a:gd name="T21" fmla="*/ 730 h 753"/>
                  <a:gd name="T22" fmla="*/ 663 w 666"/>
                  <a:gd name="T23" fmla="*/ 717 h 753"/>
                  <a:gd name="T24" fmla="*/ 666 w 666"/>
                  <a:gd name="T25" fmla="*/ 565 h 753"/>
                  <a:gd name="T26" fmla="*/ 655 w 666"/>
                  <a:gd name="T27" fmla="*/ 546 h 753"/>
                  <a:gd name="T28" fmla="*/ 629 w 666"/>
                  <a:gd name="T29" fmla="*/ 534 h 753"/>
                  <a:gd name="T30" fmla="*/ 592 w 666"/>
                  <a:gd name="T31" fmla="*/ 524 h 753"/>
                  <a:gd name="T32" fmla="*/ 550 w 666"/>
                  <a:gd name="T33" fmla="*/ 529 h 753"/>
                  <a:gd name="T34" fmla="*/ 625 w 666"/>
                  <a:gd name="T35" fmla="*/ 0 h 753"/>
                  <a:gd name="T36" fmla="*/ 387 w 666"/>
                  <a:gd name="T37" fmla="*/ 529 h 753"/>
                  <a:gd name="T38" fmla="*/ 94 w 666"/>
                  <a:gd name="T39" fmla="*/ 523 h 753"/>
                  <a:gd name="T40" fmla="*/ 392 w 666"/>
                  <a:gd name="T41" fmla="*/ 536 h 753"/>
                  <a:gd name="T42" fmla="*/ 613 w 666"/>
                  <a:gd name="T43" fmla="*/ 43 h 753"/>
                  <a:gd name="T44" fmla="*/ 543 w 666"/>
                  <a:gd name="T45" fmla="*/ 536 h 753"/>
                  <a:gd name="T46" fmla="*/ 592 w 666"/>
                  <a:gd name="T47" fmla="*/ 539 h 753"/>
                  <a:gd name="T48" fmla="*/ 608 w 666"/>
                  <a:gd name="T49" fmla="*/ 542 h 753"/>
                  <a:gd name="T50" fmla="*/ 646 w 666"/>
                  <a:gd name="T51" fmla="*/ 558 h 753"/>
                  <a:gd name="T52" fmla="*/ 651 w 666"/>
                  <a:gd name="T53" fmla="*/ 564 h 753"/>
                  <a:gd name="T54" fmla="*/ 651 w 666"/>
                  <a:gd name="T55" fmla="*/ 565 h 753"/>
                  <a:gd name="T56" fmla="*/ 649 w 666"/>
                  <a:gd name="T57" fmla="*/ 717 h 753"/>
                  <a:gd name="T58" fmla="*/ 644 w 666"/>
                  <a:gd name="T59" fmla="*/ 718 h 753"/>
                  <a:gd name="T60" fmla="*/ 637 w 666"/>
                  <a:gd name="T61" fmla="*/ 723 h 753"/>
                  <a:gd name="T62" fmla="*/ 610 w 666"/>
                  <a:gd name="T63" fmla="*/ 740 h 753"/>
                  <a:gd name="T64" fmla="*/ 572 w 666"/>
                  <a:gd name="T65" fmla="*/ 737 h 753"/>
                  <a:gd name="T66" fmla="*/ 116 w 666"/>
                  <a:gd name="T67" fmla="*/ 739 h 753"/>
                  <a:gd name="T68" fmla="*/ 56 w 666"/>
                  <a:gd name="T69" fmla="*/ 733 h 753"/>
                  <a:gd name="T70" fmla="*/ 42 w 666"/>
                  <a:gd name="T71" fmla="*/ 729 h 753"/>
                  <a:gd name="T72" fmla="*/ 16 w 666"/>
                  <a:gd name="T73" fmla="*/ 724 h 753"/>
                  <a:gd name="T74" fmla="*/ 10 w 666"/>
                  <a:gd name="T75" fmla="*/ 717 h 753"/>
                  <a:gd name="T76" fmla="*/ 15 w 666"/>
                  <a:gd name="T77" fmla="*/ 619 h 753"/>
                  <a:gd name="T78" fmla="*/ 10 w 666"/>
                  <a:gd name="T79" fmla="*/ 558 h 753"/>
                  <a:gd name="T80" fmla="*/ 16 w 666"/>
                  <a:gd name="T81" fmla="*/ 552 h 753"/>
                  <a:gd name="T82" fmla="*/ 42 w 666"/>
                  <a:gd name="T83" fmla="*/ 547 h 753"/>
                  <a:gd name="T84" fmla="*/ 56 w 666"/>
                  <a:gd name="T85" fmla="*/ 542 h 753"/>
                  <a:gd name="T86" fmla="*/ 116 w 666"/>
                  <a:gd name="T87" fmla="*/ 536 h 753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666"/>
                  <a:gd name="T133" fmla="*/ 0 h 753"/>
                  <a:gd name="T134" fmla="*/ 666 w 666"/>
                  <a:gd name="T135" fmla="*/ 753 h 753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666" h="753">
                    <a:moveTo>
                      <a:pt x="94" y="523"/>
                    </a:moveTo>
                    <a:lnTo>
                      <a:pt x="74" y="524"/>
                    </a:lnTo>
                    <a:lnTo>
                      <a:pt x="56" y="528"/>
                    </a:lnTo>
                    <a:lnTo>
                      <a:pt x="52" y="529"/>
                    </a:lnTo>
                    <a:lnTo>
                      <a:pt x="36" y="534"/>
                    </a:lnTo>
                    <a:lnTo>
                      <a:pt x="23" y="539"/>
                    </a:lnTo>
                    <a:lnTo>
                      <a:pt x="13" y="545"/>
                    </a:lnTo>
                    <a:lnTo>
                      <a:pt x="11" y="546"/>
                    </a:lnTo>
                    <a:lnTo>
                      <a:pt x="4" y="553"/>
                    </a:lnTo>
                    <a:lnTo>
                      <a:pt x="3" y="558"/>
                    </a:lnTo>
                    <a:lnTo>
                      <a:pt x="0" y="565"/>
                    </a:lnTo>
                    <a:lnTo>
                      <a:pt x="0" y="619"/>
                    </a:lnTo>
                    <a:lnTo>
                      <a:pt x="0" y="710"/>
                    </a:lnTo>
                    <a:lnTo>
                      <a:pt x="3" y="717"/>
                    </a:lnTo>
                    <a:lnTo>
                      <a:pt x="4" y="723"/>
                    </a:lnTo>
                    <a:lnTo>
                      <a:pt x="11" y="729"/>
                    </a:lnTo>
                    <a:lnTo>
                      <a:pt x="13" y="730"/>
                    </a:lnTo>
                    <a:lnTo>
                      <a:pt x="23" y="736"/>
                    </a:lnTo>
                    <a:lnTo>
                      <a:pt x="36" y="742"/>
                    </a:lnTo>
                    <a:lnTo>
                      <a:pt x="52" y="747"/>
                    </a:lnTo>
                    <a:lnTo>
                      <a:pt x="56" y="747"/>
                    </a:lnTo>
                    <a:lnTo>
                      <a:pt x="74" y="751"/>
                    </a:lnTo>
                    <a:lnTo>
                      <a:pt x="94" y="752"/>
                    </a:lnTo>
                    <a:lnTo>
                      <a:pt x="116" y="753"/>
                    </a:lnTo>
                    <a:lnTo>
                      <a:pt x="387" y="753"/>
                    </a:lnTo>
                    <a:lnTo>
                      <a:pt x="550" y="753"/>
                    </a:lnTo>
                    <a:lnTo>
                      <a:pt x="572" y="752"/>
                    </a:lnTo>
                    <a:lnTo>
                      <a:pt x="592" y="751"/>
                    </a:lnTo>
                    <a:lnTo>
                      <a:pt x="610" y="747"/>
                    </a:lnTo>
                    <a:lnTo>
                      <a:pt x="614" y="747"/>
                    </a:lnTo>
                    <a:lnTo>
                      <a:pt x="629" y="742"/>
                    </a:lnTo>
                    <a:lnTo>
                      <a:pt x="643" y="736"/>
                    </a:lnTo>
                    <a:lnTo>
                      <a:pt x="652" y="730"/>
                    </a:lnTo>
                    <a:lnTo>
                      <a:pt x="655" y="729"/>
                    </a:lnTo>
                    <a:lnTo>
                      <a:pt x="662" y="723"/>
                    </a:lnTo>
                    <a:lnTo>
                      <a:pt x="663" y="717"/>
                    </a:lnTo>
                    <a:lnTo>
                      <a:pt x="666" y="710"/>
                    </a:lnTo>
                    <a:lnTo>
                      <a:pt x="666" y="619"/>
                    </a:lnTo>
                    <a:lnTo>
                      <a:pt x="666" y="565"/>
                    </a:lnTo>
                    <a:lnTo>
                      <a:pt x="663" y="558"/>
                    </a:lnTo>
                    <a:lnTo>
                      <a:pt x="662" y="553"/>
                    </a:lnTo>
                    <a:lnTo>
                      <a:pt x="655" y="546"/>
                    </a:lnTo>
                    <a:lnTo>
                      <a:pt x="652" y="545"/>
                    </a:lnTo>
                    <a:lnTo>
                      <a:pt x="643" y="539"/>
                    </a:lnTo>
                    <a:lnTo>
                      <a:pt x="629" y="534"/>
                    </a:lnTo>
                    <a:lnTo>
                      <a:pt x="614" y="529"/>
                    </a:lnTo>
                    <a:lnTo>
                      <a:pt x="610" y="528"/>
                    </a:lnTo>
                    <a:lnTo>
                      <a:pt x="592" y="524"/>
                    </a:lnTo>
                    <a:lnTo>
                      <a:pt x="572" y="523"/>
                    </a:lnTo>
                    <a:lnTo>
                      <a:pt x="550" y="522"/>
                    </a:lnTo>
                    <a:lnTo>
                      <a:pt x="550" y="529"/>
                    </a:lnTo>
                    <a:lnTo>
                      <a:pt x="557" y="530"/>
                    </a:lnTo>
                    <a:lnTo>
                      <a:pt x="620" y="44"/>
                    </a:lnTo>
                    <a:lnTo>
                      <a:pt x="625" y="0"/>
                    </a:lnTo>
                    <a:lnTo>
                      <a:pt x="607" y="39"/>
                    </a:lnTo>
                    <a:lnTo>
                      <a:pt x="381" y="525"/>
                    </a:lnTo>
                    <a:lnTo>
                      <a:pt x="387" y="529"/>
                    </a:lnTo>
                    <a:lnTo>
                      <a:pt x="387" y="522"/>
                    </a:lnTo>
                    <a:lnTo>
                      <a:pt x="116" y="522"/>
                    </a:lnTo>
                    <a:lnTo>
                      <a:pt x="94" y="523"/>
                    </a:lnTo>
                    <a:close/>
                    <a:moveTo>
                      <a:pt x="116" y="536"/>
                    </a:moveTo>
                    <a:lnTo>
                      <a:pt x="387" y="536"/>
                    </a:lnTo>
                    <a:lnTo>
                      <a:pt x="392" y="536"/>
                    </a:lnTo>
                    <a:lnTo>
                      <a:pt x="393" y="533"/>
                    </a:lnTo>
                    <a:lnTo>
                      <a:pt x="619" y="47"/>
                    </a:lnTo>
                    <a:lnTo>
                      <a:pt x="613" y="43"/>
                    </a:lnTo>
                    <a:lnTo>
                      <a:pt x="607" y="43"/>
                    </a:lnTo>
                    <a:lnTo>
                      <a:pt x="544" y="529"/>
                    </a:lnTo>
                    <a:lnTo>
                      <a:pt x="543" y="536"/>
                    </a:lnTo>
                    <a:lnTo>
                      <a:pt x="550" y="536"/>
                    </a:lnTo>
                    <a:lnTo>
                      <a:pt x="572" y="537"/>
                    </a:lnTo>
                    <a:lnTo>
                      <a:pt x="592" y="539"/>
                    </a:lnTo>
                    <a:lnTo>
                      <a:pt x="610" y="542"/>
                    </a:lnTo>
                    <a:lnTo>
                      <a:pt x="610" y="535"/>
                    </a:lnTo>
                    <a:lnTo>
                      <a:pt x="608" y="542"/>
                    </a:lnTo>
                    <a:lnTo>
                      <a:pt x="623" y="547"/>
                    </a:lnTo>
                    <a:lnTo>
                      <a:pt x="637" y="552"/>
                    </a:lnTo>
                    <a:lnTo>
                      <a:pt x="646" y="558"/>
                    </a:lnTo>
                    <a:lnTo>
                      <a:pt x="650" y="552"/>
                    </a:lnTo>
                    <a:lnTo>
                      <a:pt x="644" y="557"/>
                    </a:lnTo>
                    <a:lnTo>
                      <a:pt x="651" y="564"/>
                    </a:lnTo>
                    <a:lnTo>
                      <a:pt x="656" y="558"/>
                    </a:lnTo>
                    <a:lnTo>
                      <a:pt x="649" y="558"/>
                    </a:lnTo>
                    <a:lnTo>
                      <a:pt x="651" y="565"/>
                    </a:lnTo>
                    <a:lnTo>
                      <a:pt x="651" y="619"/>
                    </a:lnTo>
                    <a:lnTo>
                      <a:pt x="651" y="710"/>
                    </a:lnTo>
                    <a:lnTo>
                      <a:pt x="649" y="717"/>
                    </a:lnTo>
                    <a:lnTo>
                      <a:pt x="656" y="717"/>
                    </a:lnTo>
                    <a:lnTo>
                      <a:pt x="651" y="712"/>
                    </a:lnTo>
                    <a:lnTo>
                      <a:pt x="644" y="718"/>
                    </a:lnTo>
                    <a:lnTo>
                      <a:pt x="650" y="724"/>
                    </a:lnTo>
                    <a:lnTo>
                      <a:pt x="646" y="717"/>
                    </a:lnTo>
                    <a:lnTo>
                      <a:pt x="637" y="723"/>
                    </a:lnTo>
                    <a:lnTo>
                      <a:pt x="623" y="729"/>
                    </a:lnTo>
                    <a:lnTo>
                      <a:pt x="608" y="734"/>
                    </a:lnTo>
                    <a:lnTo>
                      <a:pt x="610" y="740"/>
                    </a:lnTo>
                    <a:lnTo>
                      <a:pt x="610" y="733"/>
                    </a:lnTo>
                    <a:lnTo>
                      <a:pt x="592" y="736"/>
                    </a:lnTo>
                    <a:lnTo>
                      <a:pt x="572" y="737"/>
                    </a:lnTo>
                    <a:lnTo>
                      <a:pt x="550" y="739"/>
                    </a:lnTo>
                    <a:lnTo>
                      <a:pt x="387" y="739"/>
                    </a:lnTo>
                    <a:lnTo>
                      <a:pt x="116" y="739"/>
                    </a:lnTo>
                    <a:lnTo>
                      <a:pt x="94" y="737"/>
                    </a:lnTo>
                    <a:lnTo>
                      <a:pt x="74" y="736"/>
                    </a:lnTo>
                    <a:lnTo>
                      <a:pt x="56" y="733"/>
                    </a:lnTo>
                    <a:lnTo>
                      <a:pt x="56" y="740"/>
                    </a:lnTo>
                    <a:lnTo>
                      <a:pt x="58" y="734"/>
                    </a:lnTo>
                    <a:lnTo>
                      <a:pt x="42" y="729"/>
                    </a:lnTo>
                    <a:lnTo>
                      <a:pt x="29" y="723"/>
                    </a:lnTo>
                    <a:lnTo>
                      <a:pt x="19" y="717"/>
                    </a:lnTo>
                    <a:lnTo>
                      <a:pt x="16" y="724"/>
                    </a:lnTo>
                    <a:lnTo>
                      <a:pt x="22" y="718"/>
                    </a:lnTo>
                    <a:lnTo>
                      <a:pt x="15" y="712"/>
                    </a:lnTo>
                    <a:lnTo>
                      <a:pt x="10" y="717"/>
                    </a:lnTo>
                    <a:lnTo>
                      <a:pt x="17" y="717"/>
                    </a:lnTo>
                    <a:lnTo>
                      <a:pt x="15" y="710"/>
                    </a:lnTo>
                    <a:lnTo>
                      <a:pt x="15" y="619"/>
                    </a:lnTo>
                    <a:lnTo>
                      <a:pt x="15" y="565"/>
                    </a:lnTo>
                    <a:lnTo>
                      <a:pt x="17" y="558"/>
                    </a:lnTo>
                    <a:lnTo>
                      <a:pt x="10" y="558"/>
                    </a:lnTo>
                    <a:lnTo>
                      <a:pt x="15" y="564"/>
                    </a:lnTo>
                    <a:lnTo>
                      <a:pt x="22" y="557"/>
                    </a:lnTo>
                    <a:lnTo>
                      <a:pt x="16" y="552"/>
                    </a:lnTo>
                    <a:lnTo>
                      <a:pt x="19" y="558"/>
                    </a:lnTo>
                    <a:lnTo>
                      <a:pt x="29" y="552"/>
                    </a:lnTo>
                    <a:lnTo>
                      <a:pt x="42" y="547"/>
                    </a:lnTo>
                    <a:lnTo>
                      <a:pt x="58" y="542"/>
                    </a:lnTo>
                    <a:lnTo>
                      <a:pt x="56" y="535"/>
                    </a:lnTo>
                    <a:lnTo>
                      <a:pt x="56" y="542"/>
                    </a:lnTo>
                    <a:lnTo>
                      <a:pt x="74" y="539"/>
                    </a:lnTo>
                    <a:lnTo>
                      <a:pt x="94" y="537"/>
                    </a:lnTo>
                    <a:lnTo>
                      <a:pt x="116" y="536"/>
                    </a:lnTo>
                    <a:close/>
                  </a:path>
                </a:pathLst>
              </a:custGeom>
              <a:solidFill>
                <a:srgbClr val="0000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74" name="Rectangle 125"/>
            <p:cNvSpPr>
              <a:spLocks noChangeArrowheads="1"/>
            </p:cNvSpPr>
            <p:nvPr/>
          </p:nvSpPr>
          <p:spPr bwMode="auto">
            <a:xfrm>
              <a:off x="4601" y="3890"/>
              <a:ext cx="60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>
                  <a:solidFill>
                    <a:srgbClr val="0000FF"/>
                  </a:solidFill>
                  <a:cs typeface="+mn-cs"/>
                </a:rPr>
                <a:t>"</a:t>
              </a:r>
              <a:endParaRPr kumimoji="1" lang="ru-RU" sz="2900" kern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75" name="Rectangle 126"/>
            <p:cNvSpPr>
              <a:spLocks noChangeArrowheads="1"/>
            </p:cNvSpPr>
            <p:nvPr/>
          </p:nvSpPr>
          <p:spPr bwMode="auto">
            <a:xfrm>
              <a:off x="4659" y="3890"/>
              <a:ext cx="483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1" lang="ru-RU" sz="1300" kern="0" dirty="0">
                  <a:solidFill>
                    <a:srgbClr val="0000FF"/>
                  </a:solidFill>
                  <a:cs typeface="+mn-cs"/>
                </a:rPr>
                <a:t>Выход"</a:t>
              </a:r>
              <a:endParaRPr kumimoji="1" lang="ru-RU" sz="2900" kern="0" dirty="0">
                <a:solidFill>
                  <a:srgbClr val="000000"/>
                </a:solidFill>
                <a:cs typeface="+mn-cs"/>
              </a:endParaRPr>
            </a:p>
          </p:txBody>
        </p:sp>
        <p:grpSp>
          <p:nvGrpSpPr>
            <p:cNvPr id="16458" name="Group 127"/>
            <p:cNvGrpSpPr>
              <a:grpSpLocks/>
            </p:cNvGrpSpPr>
            <p:nvPr/>
          </p:nvGrpSpPr>
          <p:grpSpPr bwMode="auto">
            <a:xfrm>
              <a:off x="1320" y="4266"/>
              <a:ext cx="578" cy="98"/>
              <a:chOff x="1320" y="4266"/>
              <a:chExt cx="578" cy="98"/>
            </a:xfrm>
          </p:grpSpPr>
          <p:sp>
            <p:nvSpPr>
              <p:cNvPr id="100" name="Rectangle 128"/>
              <p:cNvSpPr>
                <a:spLocks noChangeArrowheads="1"/>
              </p:cNvSpPr>
              <p:nvPr/>
            </p:nvSpPr>
            <p:spPr bwMode="auto">
              <a:xfrm>
                <a:off x="1320" y="4307"/>
                <a:ext cx="483" cy="14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101" name="Freeform 129"/>
              <p:cNvSpPr>
                <a:spLocks/>
              </p:cNvSpPr>
              <p:nvPr/>
            </p:nvSpPr>
            <p:spPr bwMode="auto">
              <a:xfrm>
                <a:off x="1802" y="4266"/>
                <a:ext cx="100" cy="93"/>
              </a:xfrm>
              <a:custGeom>
                <a:avLst/>
                <a:gdLst>
                  <a:gd name="T0" fmla="*/ 0 w 97"/>
                  <a:gd name="T1" fmla="*/ 98 h 98"/>
                  <a:gd name="T2" fmla="*/ 97 w 97"/>
                  <a:gd name="T3" fmla="*/ 48 h 98"/>
                  <a:gd name="T4" fmla="*/ 0 w 97"/>
                  <a:gd name="T5" fmla="*/ 0 h 98"/>
                  <a:gd name="T6" fmla="*/ 0 w 97"/>
                  <a:gd name="T7" fmla="*/ 98 h 9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7"/>
                  <a:gd name="T13" fmla="*/ 0 h 98"/>
                  <a:gd name="T14" fmla="*/ 97 w 97"/>
                  <a:gd name="T15" fmla="*/ 98 h 9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7" h="98">
                    <a:moveTo>
                      <a:pt x="0" y="98"/>
                    </a:moveTo>
                    <a:lnTo>
                      <a:pt x="97" y="48"/>
                    </a:lnTo>
                    <a:lnTo>
                      <a:pt x="0" y="0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grpSp>
          <p:nvGrpSpPr>
            <p:cNvPr id="16459" name="Group 130"/>
            <p:cNvGrpSpPr>
              <a:grpSpLocks/>
            </p:cNvGrpSpPr>
            <p:nvPr/>
          </p:nvGrpSpPr>
          <p:grpSpPr bwMode="auto">
            <a:xfrm>
              <a:off x="1320" y="4459"/>
              <a:ext cx="578" cy="97"/>
              <a:chOff x="1320" y="4459"/>
              <a:chExt cx="578" cy="97"/>
            </a:xfrm>
          </p:grpSpPr>
          <p:sp>
            <p:nvSpPr>
              <p:cNvPr id="82" name="Rectangle 131"/>
              <p:cNvSpPr>
                <a:spLocks noChangeArrowheads="1"/>
              </p:cNvSpPr>
              <p:nvPr/>
            </p:nvSpPr>
            <p:spPr bwMode="auto">
              <a:xfrm>
                <a:off x="1320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3" name="Rectangle 132"/>
              <p:cNvSpPr>
                <a:spLocks noChangeArrowheads="1"/>
              </p:cNvSpPr>
              <p:nvPr/>
            </p:nvSpPr>
            <p:spPr bwMode="auto">
              <a:xfrm>
                <a:off x="1347" y="4500"/>
                <a:ext cx="13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4" name="Rectangle 133"/>
              <p:cNvSpPr>
                <a:spLocks noChangeArrowheads="1"/>
              </p:cNvSpPr>
              <p:nvPr/>
            </p:nvSpPr>
            <p:spPr bwMode="auto">
              <a:xfrm>
                <a:off x="1378" y="4500"/>
                <a:ext cx="13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5" name="Rectangle 134"/>
              <p:cNvSpPr>
                <a:spLocks noChangeArrowheads="1"/>
              </p:cNvSpPr>
              <p:nvPr/>
            </p:nvSpPr>
            <p:spPr bwMode="auto">
              <a:xfrm>
                <a:off x="1406" y="4500"/>
                <a:ext cx="17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6" name="Rectangle 135"/>
              <p:cNvSpPr>
                <a:spLocks noChangeArrowheads="1"/>
              </p:cNvSpPr>
              <p:nvPr/>
            </p:nvSpPr>
            <p:spPr bwMode="auto">
              <a:xfrm>
                <a:off x="1434" y="4500"/>
                <a:ext cx="16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7" name="Rectangle 136"/>
              <p:cNvSpPr>
                <a:spLocks noChangeArrowheads="1"/>
              </p:cNvSpPr>
              <p:nvPr/>
            </p:nvSpPr>
            <p:spPr bwMode="auto">
              <a:xfrm>
                <a:off x="1464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8" name="Rectangle 137"/>
              <p:cNvSpPr>
                <a:spLocks noChangeArrowheads="1"/>
              </p:cNvSpPr>
              <p:nvPr/>
            </p:nvSpPr>
            <p:spPr bwMode="auto">
              <a:xfrm>
                <a:off x="1493" y="4500"/>
                <a:ext cx="17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89" name="Rectangle 138"/>
              <p:cNvSpPr>
                <a:spLocks noChangeArrowheads="1"/>
              </p:cNvSpPr>
              <p:nvPr/>
            </p:nvSpPr>
            <p:spPr bwMode="auto">
              <a:xfrm>
                <a:off x="1521" y="4500"/>
                <a:ext cx="16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0" name="Rectangle 139"/>
              <p:cNvSpPr>
                <a:spLocks noChangeArrowheads="1"/>
              </p:cNvSpPr>
              <p:nvPr/>
            </p:nvSpPr>
            <p:spPr bwMode="auto">
              <a:xfrm>
                <a:off x="1551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1" name="Rectangle 140"/>
              <p:cNvSpPr>
                <a:spLocks noChangeArrowheads="1"/>
              </p:cNvSpPr>
              <p:nvPr/>
            </p:nvSpPr>
            <p:spPr bwMode="auto">
              <a:xfrm>
                <a:off x="1580" y="4500"/>
                <a:ext cx="17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2" name="Rectangle 141"/>
              <p:cNvSpPr>
                <a:spLocks noChangeArrowheads="1"/>
              </p:cNvSpPr>
              <p:nvPr/>
            </p:nvSpPr>
            <p:spPr bwMode="auto">
              <a:xfrm>
                <a:off x="1610" y="4500"/>
                <a:ext cx="13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3" name="Rectangle 142"/>
              <p:cNvSpPr>
                <a:spLocks noChangeArrowheads="1"/>
              </p:cNvSpPr>
              <p:nvPr/>
            </p:nvSpPr>
            <p:spPr bwMode="auto">
              <a:xfrm>
                <a:off x="1638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4" name="Rectangle 143"/>
              <p:cNvSpPr>
                <a:spLocks noChangeArrowheads="1"/>
              </p:cNvSpPr>
              <p:nvPr/>
            </p:nvSpPr>
            <p:spPr bwMode="auto">
              <a:xfrm>
                <a:off x="1667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5" name="Rectangle 144"/>
              <p:cNvSpPr>
                <a:spLocks noChangeArrowheads="1"/>
              </p:cNvSpPr>
              <p:nvPr/>
            </p:nvSpPr>
            <p:spPr bwMode="auto">
              <a:xfrm>
                <a:off x="1697" y="4500"/>
                <a:ext cx="13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6" name="Rectangle 145"/>
              <p:cNvSpPr>
                <a:spLocks noChangeArrowheads="1"/>
              </p:cNvSpPr>
              <p:nvPr/>
            </p:nvSpPr>
            <p:spPr bwMode="auto">
              <a:xfrm>
                <a:off x="1725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7" name="Rectangle 146"/>
              <p:cNvSpPr>
                <a:spLocks noChangeArrowheads="1"/>
              </p:cNvSpPr>
              <p:nvPr/>
            </p:nvSpPr>
            <p:spPr bwMode="auto">
              <a:xfrm>
                <a:off x="1754" y="4500"/>
                <a:ext cx="14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8" name="Rectangle 147"/>
              <p:cNvSpPr>
                <a:spLocks noChangeArrowheads="1"/>
              </p:cNvSpPr>
              <p:nvPr/>
            </p:nvSpPr>
            <p:spPr bwMode="auto">
              <a:xfrm>
                <a:off x="1784" y="4500"/>
                <a:ext cx="13" cy="17"/>
              </a:xfrm>
              <a:prstGeom prst="rect">
                <a:avLst/>
              </a:pr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  <p:sp>
            <p:nvSpPr>
              <p:cNvPr id="99" name="Freeform 148"/>
              <p:cNvSpPr>
                <a:spLocks/>
              </p:cNvSpPr>
              <p:nvPr/>
            </p:nvSpPr>
            <p:spPr bwMode="auto">
              <a:xfrm>
                <a:off x="1802" y="4459"/>
                <a:ext cx="100" cy="97"/>
              </a:xfrm>
              <a:custGeom>
                <a:avLst/>
                <a:gdLst>
                  <a:gd name="T0" fmla="*/ 0 w 97"/>
                  <a:gd name="T1" fmla="*/ 97 h 97"/>
                  <a:gd name="T2" fmla="*/ 97 w 97"/>
                  <a:gd name="T3" fmla="*/ 48 h 97"/>
                  <a:gd name="T4" fmla="*/ 0 w 97"/>
                  <a:gd name="T5" fmla="*/ 0 h 97"/>
                  <a:gd name="T6" fmla="*/ 0 w 97"/>
                  <a:gd name="T7" fmla="*/ 97 h 9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7"/>
                  <a:gd name="T13" fmla="*/ 0 h 97"/>
                  <a:gd name="T14" fmla="*/ 97 w 97"/>
                  <a:gd name="T15" fmla="*/ 97 h 9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7" h="97">
                    <a:moveTo>
                      <a:pt x="0" y="97"/>
                    </a:moveTo>
                    <a:lnTo>
                      <a:pt x="97" y="48"/>
                    </a:lnTo>
                    <a:lnTo>
                      <a:pt x="0" y="0"/>
                    </a:lnTo>
                    <a:lnTo>
                      <a:pt x="0" y="97"/>
                    </a:lnTo>
                    <a:close/>
                  </a:path>
                </a:pathLst>
              </a:custGeom>
              <a:solidFill>
                <a:srgbClr val="000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912949" eaLnBrk="0" fontAlgn="auto" hangingPunct="0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1" lang="ru-RU" sz="2900" kern="0">
                  <a:solidFill>
                    <a:srgbClr val="000000"/>
                  </a:solidFill>
                  <a:latin typeface="Arial Black" pitchFamily="34" charset="0"/>
                  <a:cs typeface="+mn-cs"/>
                </a:endParaRPr>
              </a:p>
            </p:txBody>
          </p:sp>
        </p:grpSp>
        <p:sp>
          <p:nvSpPr>
            <p:cNvPr id="78" name="AutoShape 149"/>
            <p:cNvSpPr>
              <a:spLocks noChangeArrowheads="1"/>
            </p:cNvSpPr>
            <p:nvPr/>
          </p:nvSpPr>
          <p:spPr bwMode="auto">
            <a:xfrm rot="2712544">
              <a:off x="4017" y="2020"/>
              <a:ext cx="386" cy="160"/>
            </a:xfrm>
            <a:prstGeom prst="leftArrow">
              <a:avLst>
                <a:gd name="adj1" fmla="val 49370"/>
                <a:gd name="adj2" fmla="val 98111"/>
              </a:avLst>
            </a:prstGeom>
            <a:solidFill>
              <a:srgbClr val="993300"/>
            </a:solidFill>
            <a:ln w="12700" cap="sq">
              <a:solidFill>
                <a:srgbClr val="00009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79" name="AutoShape 150"/>
            <p:cNvSpPr>
              <a:spLocks noChangeArrowheads="1"/>
            </p:cNvSpPr>
            <p:nvPr/>
          </p:nvSpPr>
          <p:spPr bwMode="auto">
            <a:xfrm rot="18887456" flipV="1">
              <a:off x="2541" y="2080"/>
              <a:ext cx="386" cy="160"/>
            </a:xfrm>
            <a:prstGeom prst="leftArrow">
              <a:avLst>
                <a:gd name="adj1" fmla="val 49370"/>
                <a:gd name="adj2" fmla="val 98111"/>
              </a:avLst>
            </a:prstGeom>
            <a:solidFill>
              <a:srgbClr val="993300"/>
            </a:solidFill>
            <a:ln w="12700" cap="sq">
              <a:solidFill>
                <a:srgbClr val="00009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80" name="AutoShape 151"/>
            <p:cNvSpPr>
              <a:spLocks noChangeArrowheads="1"/>
            </p:cNvSpPr>
            <p:nvPr/>
          </p:nvSpPr>
          <p:spPr bwMode="auto">
            <a:xfrm rot="18887456" flipH="1">
              <a:off x="3984" y="2821"/>
              <a:ext cx="388" cy="160"/>
            </a:xfrm>
            <a:prstGeom prst="leftArrow">
              <a:avLst>
                <a:gd name="adj1" fmla="val 49370"/>
                <a:gd name="adj2" fmla="val 98732"/>
              </a:avLst>
            </a:prstGeom>
            <a:solidFill>
              <a:srgbClr val="993300"/>
            </a:solidFill>
            <a:ln w="12700" cap="sq">
              <a:solidFill>
                <a:srgbClr val="00009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  <p:sp>
          <p:nvSpPr>
            <p:cNvPr id="81" name="AutoShape 152"/>
            <p:cNvSpPr>
              <a:spLocks noChangeArrowheads="1"/>
            </p:cNvSpPr>
            <p:nvPr/>
          </p:nvSpPr>
          <p:spPr bwMode="auto">
            <a:xfrm rot="2712544" flipH="1" flipV="1">
              <a:off x="2634" y="2814"/>
              <a:ext cx="386" cy="157"/>
            </a:xfrm>
            <a:prstGeom prst="leftArrow">
              <a:avLst>
                <a:gd name="adj1" fmla="val 49370"/>
                <a:gd name="adj2" fmla="val 98732"/>
              </a:avLst>
            </a:prstGeom>
            <a:solidFill>
              <a:srgbClr val="993300"/>
            </a:solidFill>
            <a:ln w="12700" cap="sq">
              <a:solidFill>
                <a:srgbClr val="00009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defTabSz="912949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ru-RU" sz="2900" kern="0">
                <a:solidFill>
                  <a:srgbClr val="000000"/>
                </a:solidFill>
                <a:latin typeface="Arial Black" pitchFamily="34" charset="0"/>
                <a:cs typeface="+mn-cs"/>
              </a:endParaRPr>
            </a:p>
          </p:txBody>
        </p:sp>
      </p:grpSp>
      <p:sp>
        <p:nvSpPr>
          <p:cNvPr id="16391" name="Прямоугольник 153"/>
          <p:cNvSpPr>
            <a:spLocks noChangeArrowheads="1"/>
          </p:cNvSpPr>
          <p:nvPr/>
        </p:nvSpPr>
        <p:spPr bwMode="auto">
          <a:xfrm>
            <a:off x="1763713" y="200025"/>
            <a:ext cx="7777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>
                <a:solidFill>
                  <a:srgbClr val="0C2D82"/>
                </a:solidFill>
                <a:latin typeface="Tahoma" pitchFamily="34" charset="0"/>
                <a:cs typeface="Tahoma" pitchFamily="34" charset="0"/>
              </a:rPr>
              <a:t>МОДЕЛЬ СИСТЕМЫ МЕНЕДЖМЕНТА КАЧЕСТВА (СМК)</a:t>
            </a:r>
            <a:endParaRPr lang="ru-RU" altLang="ru-RU" sz="120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642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1976438" y="188913"/>
            <a:ext cx="5881687" cy="369887"/>
          </a:xfrm>
        </p:spPr>
        <p:txBody>
          <a:bodyPr/>
          <a:lstStyle/>
          <a:p>
            <a:r>
              <a:rPr lang="ru-RU" altLang="ru-RU" sz="2800" smtClean="0">
                <a:latin typeface="Tahoma" pitchFamily="34" charset="0"/>
                <a:cs typeface="Tahoma" pitchFamily="34" charset="0"/>
              </a:rPr>
              <a:t>ПРЕИМУЩЕСТВА ОТ СМК</a:t>
            </a:r>
          </a:p>
        </p:txBody>
      </p:sp>
      <p:sp>
        <p:nvSpPr>
          <p:cNvPr id="17411" name="Oval 2"/>
          <p:cNvSpPr>
            <a:spLocks noChangeArrowheads="1"/>
          </p:cNvSpPr>
          <p:nvPr/>
        </p:nvSpPr>
        <p:spPr bwMode="auto">
          <a:xfrm>
            <a:off x="495300" y="3516313"/>
            <a:ext cx="1989138" cy="727075"/>
          </a:xfrm>
          <a:prstGeom prst="ellipse">
            <a:avLst/>
          </a:prstGeom>
          <a:solidFill>
            <a:srgbClr val="AAFD9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91296" tIns="45648" rIns="91296" bIns="45648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200">
              <a:latin typeface="Franklin Gothic Book" pitchFamily="34" charset="0"/>
            </a:endParaRPr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550863" y="3716338"/>
            <a:ext cx="19335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latin typeface="Arial" charset="0"/>
              </a:rPr>
              <a:t>МЕНЕДЖМЕНТ</a:t>
            </a:r>
            <a:r>
              <a:rPr lang="ru-RU" altLang="ru-RU" sz="2200">
                <a:latin typeface="Arial" charset="0"/>
              </a:rPr>
              <a:t> </a:t>
            </a:r>
          </a:p>
        </p:txBody>
      </p:sp>
      <p:sp>
        <p:nvSpPr>
          <p:cNvPr id="17413" name="AutoShape 4"/>
          <p:cNvSpPr>
            <a:spLocks noChangeArrowheads="1"/>
          </p:cNvSpPr>
          <p:nvPr/>
        </p:nvSpPr>
        <p:spPr bwMode="auto">
          <a:xfrm rot="-5400000">
            <a:off x="671513" y="4570413"/>
            <a:ext cx="508000" cy="387350"/>
          </a:xfrm>
          <a:prstGeom prst="notchedRightArrow">
            <a:avLst>
              <a:gd name="adj1" fmla="val 50000"/>
              <a:gd name="adj2" fmla="val 24991"/>
            </a:avLst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296" tIns="45648" rIns="91296" bIns="45648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200">
              <a:latin typeface="Franklin Gothic Book" pitchFamily="34" charset="0"/>
            </a:endParaRPr>
          </a:p>
        </p:txBody>
      </p:sp>
      <p:sp>
        <p:nvSpPr>
          <p:cNvPr id="17414" name="Text Box 5"/>
          <p:cNvSpPr txBox="1">
            <a:spLocks noChangeArrowheads="1"/>
          </p:cNvSpPr>
          <p:nvPr/>
        </p:nvSpPr>
        <p:spPr bwMode="auto">
          <a:xfrm>
            <a:off x="3938588" y="3060700"/>
            <a:ext cx="1879600" cy="12319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Выявление, исправление и предупреждение отклонений (несоответствий)</a:t>
            </a:r>
          </a:p>
        </p:txBody>
      </p:sp>
      <p:sp>
        <p:nvSpPr>
          <p:cNvPr id="17415" name="Text Box 6"/>
          <p:cNvSpPr txBox="1">
            <a:spLocks noChangeArrowheads="1"/>
          </p:cNvSpPr>
          <p:nvPr/>
        </p:nvSpPr>
        <p:spPr bwMode="auto">
          <a:xfrm>
            <a:off x="3938588" y="3943350"/>
            <a:ext cx="1879600" cy="7858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Оптимизация  </a:t>
            </a:r>
            <a:r>
              <a:rPr lang="en-US" altLang="ru-RU" sz="1400">
                <a:latin typeface="Arial" charset="0"/>
              </a:rPr>
              <a:t> </a:t>
            </a:r>
            <a:r>
              <a:rPr lang="ru-RU" altLang="ru-RU" sz="1400">
                <a:latin typeface="Arial" charset="0"/>
              </a:rPr>
              <a:t>функций и ответственности</a:t>
            </a:r>
          </a:p>
        </p:txBody>
      </p:sp>
      <p:sp>
        <p:nvSpPr>
          <p:cNvPr id="17416" name="Text Box 7"/>
          <p:cNvSpPr txBox="1">
            <a:spLocks noChangeArrowheads="1"/>
          </p:cNvSpPr>
          <p:nvPr/>
        </p:nvSpPr>
        <p:spPr bwMode="auto">
          <a:xfrm>
            <a:off x="3946525" y="6178550"/>
            <a:ext cx="1879600" cy="665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200">
                <a:latin typeface="Arial" charset="0"/>
              </a:rPr>
              <a:t>Планирование и улучшение качества оказания услуг</a:t>
            </a:r>
          </a:p>
        </p:txBody>
      </p:sp>
      <p:sp>
        <p:nvSpPr>
          <p:cNvPr id="17417" name="Text Box 8"/>
          <p:cNvSpPr txBox="1">
            <a:spLocks noChangeArrowheads="1"/>
          </p:cNvSpPr>
          <p:nvPr/>
        </p:nvSpPr>
        <p:spPr bwMode="auto">
          <a:xfrm>
            <a:off x="3946525" y="5399088"/>
            <a:ext cx="1879600" cy="785812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Оценка результативности процессов</a:t>
            </a:r>
          </a:p>
        </p:txBody>
      </p:sp>
      <p:sp>
        <p:nvSpPr>
          <p:cNvPr id="17418" name="Text Box 9"/>
          <p:cNvSpPr txBox="1">
            <a:spLocks noChangeArrowheads="1"/>
          </p:cNvSpPr>
          <p:nvPr/>
        </p:nvSpPr>
        <p:spPr bwMode="auto">
          <a:xfrm>
            <a:off x="3938588" y="4672013"/>
            <a:ext cx="1879600" cy="784225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Регламентация и оптимизация </a:t>
            </a:r>
            <a:r>
              <a:rPr lang="en-US" altLang="ru-RU" sz="1400">
                <a:latin typeface="Arial" charset="0"/>
              </a:rPr>
              <a:t> </a:t>
            </a:r>
            <a:r>
              <a:rPr lang="ru-RU" altLang="ru-RU" sz="1400">
                <a:latin typeface="Arial" charset="0"/>
              </a:rPr>
              <a:t> </a:t>
            </a:r>
            <a:r>
              <a:rPr lang="en-US" altLang="ru-RU" sz="1400">
                <a:latin typeface="Arial" charset="0"/>
              </a:rPr>
              <a:t> </a:t>
            </a:r>
            <a:r>
              <a:rPr lang="ru-RU" altLang="ru-RU" sz="1400">
                <a:latin typeface="Arial" charset="0"/>
              </a:rPr>
              <a:t>процессов</a:t>
            </a:r>
          </a:p>
        </p:txBody>
      </p:sp>
      <p:sp>
        <p:nvSpPr>
          <p:cNvPr id="17419" name="Text Box 10"/>
          <p:cNvSpPr txBox="1">
            <a:spLocks noChangeArrowheads="1"/>
          </p:cNvSpPr>
          <p:nvPr/>
        </p:nvSpPr>
        <p:spPr bwMode="auto">
          <a:xfrm>
            <a:off x="3941763" y="2398713"/>
            <a:ext cx="1879600" cy="785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Оптимизация  </a:t>
            </a:r>
            <a:r>
              <a:rPr lang="en-US" altLang="ru-RU" sz="1400">
                <a:latin typeface="Arial" charset="0"/>
              </a:rPr>
              <a:t> </a:t>
            </a:r>
            <a:r>
              <a:rPr lang="ru-RU" altLang="ru-RU" sz="1400">
                <a:latin typeface="Arial" charset="0"/>
              </a:rPr>
              <a:t> действий при отклонениях</a:t>
            </a:r>
          </a:p>
        </p:txBody>
      </p:sp>
      <p:sp>
        <p:nvSpPr>
          <p:cNvPr id="17420" name="Text Box 11"/>
          <p:cNvSpPr txBox="1">
            <a:spLocks noChangeArrowheads="1"/>
          </p:cNvSpPr>
          <p:nvPr/>
        </p:nvSpPr>
        <p:spPr bwMode="auto">
          <a:xfrm>
            <a:off x="3938588" y="873125"/>
            <a:ext cx="1879600" cy="7858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>
                <a:latin typeface="Arial" charset="0"/>
              </a:rPr>
              <a:t>Поиск  и реализация  улучшений</a:t>
            </a:r>
          </a:p>
        </p:txBody>
      </p:sp>
      <p:sp>
        <p:nvSpPr>
          <p:cNvPr id="17421" name="AutoShape 12"/>
          <p:cNvSpPr>
            <a:spLocks noChangeArrowheads="1"/>
          </p:cNvSpPr>
          <p:nvPr/>
        </p:nvSpPr>
        <p:spPr bwMode="auto">
          <a:xfrm>
            <a:off x="5851525" y="981075"/>
            <a:ext cx="3113088" cy="582771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296" tIns="45648" rIns="91296" bIns="45648" anchor="ctr"/>
          <a:lstStyle/>
          <a:p>
            <a:endParaRPr lang="ru-RU"/>
          </a:p>
        </p:txBody>
      </p:sp>
      <p:sp>
        <p:nvSpPr>
          <p:cNvPr id="17422" name="Text Box 13"/>
          <p:cNvSpPr txBox="1">
            <a:spLocks noChangeArrowheads="1"/>
          </p:cNvSpPr>
          <p:nvPr/>
        </p:nvSpPr>
        <p:spPr bwMode="auto">
          <a:xfrm>
            <a:off x="6948488" y="4991100"/>
            <a:ext cx="1601787" cy="1370013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>
                <a:latin typeface="Arial" charset="0"/>
              </a:rPr>
              <a:t>Выполнение требований к качеству оказания услуг</a:t>
            </a:r>
          </a:p>
        </p:txBody>
      </p:sp>
      <p:sp>
        <p:nvSpPr>
          <p:cNvPr id="17423" name="Text Box 14"/>
          <p:cNvSpPr txBox="1">
            <a:spLocks noChangeArrowheads="1"/>
          </p:cNvSpPr>
          <p:nvPr/>
        </p:nvSpPr>
        <p:spPr bwMode="auto">
          <a:xfrm>
            <a:off x="6948488" y="3219450"/>
            <a:ext cx="1601787" cy="646113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700">
                <a:latin typeface="Arial" charset="0"/>
              </a:rPr>
              <a:t>Снижение затрат</a:t>
            </a:r>
          </a:p>
        </p:txBody>
      </p:sp>
      <p:sp>
        <p:nvSpPr>
          <p:cNvPr id="17424" name="Text Box 15"/>
          <p:cNvSpPr txBox="1">
            <a:spLocks noChangeArrowheads="1"/>
          </p:cNvSpPr>
          <p:nvPr/>
        </p:nvSpPr>
        <p:spPr bwMode="auto">
          <a:xfrm>
            <a:off x="6948488" y="2322513"/>
            <a:ext cx="1601787" cy="869950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>
                <a:latin typeface="Arial" charset="0"/>
              </a:rPr>
              <a:t>Повышение производите-льности</a:t>
            </a:r>
          </a:p>
        </p:txBody>
      </p:sp>
      <p:sp>
        <p:nvSpPr>
          <p:cNvPr id="17425" name="Text Box 16"/>
          <p:cNvSpPr txBox="1">
            <a:spLocks noChangeArrowheads="1"/>
          </p:cNvSpPr>
          <p:nvPr/>
        </p:nvSpPr>
        <p:spPr bwMode="auto">
          <a:xfrm>
            <a:off x="6948488" y="3854450"/>
            <a:ext cx="1601787" cy="1119188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>
                <a:latin typeface="Arial" charset="0"/>
              </a:rPr>
              <a:t>Уменьшение количества несоответст-вий</a:t>
            </a:r>
          </a:p>
        </p:txBody>
      </p:sp>
      <p:sp>
        <p:nvSpPr>
          <p:cNvPr id="17426" name="Text Box 17"/>
          <p:cNvSpPr txBox="1">
            <a:spLocks noChangeArrowheads="1"/>
          </p:cNvSpPr>
          <p:nvPr/>
        </p:nvSpPr>
        <p:spPr bwMode="auto">
          <a:xfrm>
            <a:off x="406400" y="5157788"/>
            <a:ext cx="1933575" cy="9890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10186" tIns="55093" rIns="110186" bIns="55093">
            <a:spAutoFit/>
          </a:bodyPr>
          <a:lstStyle>
            <a:lvl1pPr defTabSz="1103313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1103313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1103313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1103313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1103313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1103313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900">
                <a:latin typeface="Arial" charset="0"/>
              </a:rPr>
              <a:t>Требования стандартов ИСО 9000</a:t>
            </a:r>
          </a:p>
        </p:txBody>
      </p:sp>
      <p:sp>
        <p:nvSpPr>
          <p:cNvPr id="17427" name="Line 18"/>
          <p:cNvSpPr>
            <a:spLocks noChangeShapeType="1"/>
          </p:cNvSpPr>
          <p:nvPr/>
        </p:nvSpPr>
        <p:spPr bwMode="auto">
          <a:xfrm flipV="1">
            <a:off x="2543175" y="2105025"/>
            <a:ext cx="717550" cy="13827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28" name="Line 19"/>
          <p:cNvSpPr>
            <a:spLocks noChangeShapeType="1"/>
          </p:cNvSpPr>
          <p:nvPr/>
        </p:nvSpPr>
        <p:spPr bwMode="auto">
          <a:xfrm>
            <a:off x="2630488" y="4432300"/>
            <a:ext cx="698500" cy="1781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29" name="Line 20"/>
          <p:cNvSpPr>
            <a:spLocks noChangeShapeType="1"/>
          </p:cNvSpPr>
          <p:nvPr/>
        </p:nvSpPr>
        <p:spPr bwMode="auto">
          <a:xfrm flipV="1">
            <a:off x="2898775" y="2770188"/>
            <a:ext cx="496888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30" name="Line 21"/>
          <p:cNvSpPr>
            <a:spLocks noChangeShapeType="1"/>
          </p:cNvSpPr>
          <p:nvPr/>
        </p:nvSpPr>
        <p:spPr bwMode="auto">
          <a:xfrm flipV="1">
            <a:off x="3165475" y="3436938"/>
            <a:ext cx="331788" cy="2206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31" name="Line 22"/>
          <p:cNvSpPr>
            <a:spLocks noChangeShapeType="1"/>
          </p:cNvSpPr>
          <p:nvPr/>
        </p:nvSpPr>
        <p:spPr bwMode="auto">
          <a:xfrm>
            <a:off x="3165475" y="4003675"/>
            <a:ext cx="331788" cy="714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32" name="Line 23"/>
          <p:cNvSpPr>
            <a:spLocks noChangeShapeType="1"/>
          </p:cNvSpPr>
          <p:nvPr/>
        </p:nvSpPr>
        <p:spPr bwMode="auto">
          <a:xfrm>
            <a:off x="2965450" y="4214813"/>
            <a:ext cx="498475" cy="582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33" name="Line 25"/>
          <p:cNvSpPr>
            <a:spLocks noChangeShapeType="1"/>
          </p:cNvSpPr>
          <p:nvPr/>
        </p:nvSpPr>
        <p:spPr bwMode="auto">
          <a:xfrm>
            <a:off x="2809875" y="4327525"/>
            <a:ext cx="552450" cy="1092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296" tIns="45648" rIns="91296" bIns="45648"/>
          <a:lstStyle/>
          <a:p>
            <a:endParaRPr lang="ru-RU"/>
          </a:p>
        </p:txBody>
      </p:sp>
      <p:sp>
        <p:nvSpPr>
          <p:cNvPr id="17434" name="TextBox 27"/>
          <p:cNvSpPr txBox="1">
            <a:spLocks noChangeArrowheads="1"/>
          </p:cNvSpPr>
          <p:nvPr/>
        </p:nvSpPr>
        <p:spPr bwMode="auto">
          <a:xfrm>
            <a:off x="3933825" y="554038"/>
            <a:ext cx="4238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ahoma" pitchFamily="34" charset="0"/>
                <a:cs typeface="Tahoma" pitchFamily="34" charset="0"/>
              </a:rPr>
              <a:t>ВНУТРЕННИЕ ПРЕИМУЩЕСТВА</a:t>
            </a:r>
          </a:p>
        </p:txBody>
      </p:sp>
      <p:sp>
        <p:nvSpPr>
          <p:cNvPr id="17435" name="TextBox 28"/>
          <p:cNvSpPr txBox="1">
            <a:spLocks noChangeArrowheads="1"/>
          </p:cNvSpPr>
          <p:nvPr/>
        </p:nvSpPr>
        <p:spPr bwMode="auto">
          <a:xfrm>
            <a:off x="447675" y="1354138"/>
            <a:ext cx="25177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ahoma" pitchFamily="34" charset="0"/>
                <a:cs typeface="Tahoma" pitchFamily="34" charset="0"/>
              </a:rPr>
              <a:t>ВНЕШНИЕ ПРЕИМУЩЕСТВА (от сертификации)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3938588" y="1631950"/>
            <a:ext cx="1879600" cy="838200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37" name="TextBox 31"/>
          <p:cNvSpPr txBox="1">
            <a:spLocks noChangeArrowheads="1"/>
          </p:cNvSpPr>
          <p:nvPr/>
        </p:nvSpPr>
        <p:spPr bwMode="auto">
          <a:xfrm>
            <a:off x="3938588" y="1597025"/>
            <a:ext cx="187801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100">
                <a:latin typeface="Arial" charset="0"/>
              </a:rPr>
              <a:t>Четкое распределение полномочий и ответственности персонала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73025" y="1900238"/>
            <a:ext cx="1223963" cy="6477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1296988" y="1900238"/>
            <a:ext cx="1719262" cy="6477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440" name="TextBox 34"/>
          <p:cNvSpPr txBox="1">
            <a:spLocks noChangeArrowheads="1"/>
          </p:cNvSpPr>
          <p:nvPr/>
        </p:nvSpPr>
        <p:spPr bwMode="auto">
          <a:xfrm>
            <a:off x="217488" y="1976438"/>
            <a:ext cx="1368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ahoma" pitchFamily="34" charset="0"/>
                <a:cs typeface="Tahoma" pitchFamily="34" charset="0"/>
              </a:rPr>
              <a:t>Повышение имиджа</a:t>
            </a:r>
          </a:p>
        </p:txBody>
      </p:sp>
      <p:sp>
        <p:nvSpPr>
          <p:cNvPr id="17441" name="TextBox 35"/>
          <p:cNvSpPr txBox="1">
            <a:spLocks noChangeArrowheads="1"/>
          </p:cNvSpPr>
          <p:nvPr/>
        </p:nvSpPr>
        <p:spPr bwMode="auto">
          <a:xfrm>
            <a:off x="1296988" y="1941513"/>
            <a:ext cx="1825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Tahoma" pitchFamily="34" charset="0"/>
                <a:cs typeface="Tahoma" pitchFamily="34" charset="0"/>
              </a:rPr>
              <a:t>Повышение конкурентоспособ-ности</a:t>
            </a:r>
          </a:p>
        </p:txBody>
      </p:sp>
    </p:spTree>
    <p:extLst>
      <p:ext uri="{BB962C8B-B14F-4D97-AF65-F5344CB8AC3E}">
        <p14:creationId xmlns:p14="http://schemas.microsoft.com/office/powerpoint/2010/main" val="3997879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3500438" y="3429000"/>
            <a:ext cx="3152775" cy="914400"/>
          </a:xfrm>
          <a:prstGeom prst="rect">
            <a:avLst/>
          </a:prstGeom>
          <a:solidFill>
            <a:srgbClr val="703D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2)ОПИСАНИЕ ПРОЦЕССОВ, </a:t>
            </a:r>
          </a:p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РАЗРАБОТКА </a:t>
            </a:r>
          </a:p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 ДОКУМЕНТОВ</a:t>
            </a:r>
          </a:p>
        </p:txBody>
      </p:sp>
      <p:sp>
        <p:nvSpPr>
          <p:cNvPr id="18435" name="AutoShape 4"/>
          <p:cNvSpPr>
            <a:spLocks noChangeArrowheads="1"/>
          </p:cNvSpPr>
          <p:nvPr/>
        </p:nvSpPr>
        <p:spPr bwMode="auto">
          <a:xfrm>
            <a:off x="1571625" y="5214938"/>
            <a:ext cx="7215188" cy="555625"/>
          </a:xfrm>
          <a:prstGeom prst="rightArrow">
            <a:avLst>
              <a:gd name="adj1" fmla="val 69231"/>
              <a:gd name="adj2" fmla="val 84588"/>
            </a:avLst>
          </a:prstGeom>
          <a:solidFill>
            <a:srgbClr val="703D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СОВЕРШЕНСТВОВАНИЕ</a:t>
            </a:r>
          </a:p>
        </p:txBody>
      </p:sp>
      <p:sp>
        <p:nvSpPr>
          <p:cNvPr id="18436" name="AutoShape 9"/>
          <p:cNvSpPr>
            <a:spLocks noChangeArrowheads="1"/>
          </p:cNvSpPr>
          <p:nvPr/>
        </p:nvSpPr>
        <p:spPr bwMode="auto">
          <a:xfrm>
            <a:off x="4214813" y="2643188"/>
            <a:ext cx="814387" cy="762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EF66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1571625" y="4429125"/>
            <a:ext cx="1981200" cy="730250"/>
          </a:xfrm>
          <a:prstGeom prst="rect">
            <a:avLst/>
          </a:prstGeom>
          <a:solidFill>
            <a:srgbClr val="703D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endParaRPr lang="ru-RU" altLang="ru-RU" sz="1200">
              <a:solidFill>
                <a:srgbClr val="FFFFFF"/>
              </a:solidFill>
              <a:latin typeface="Arial" charset="0"/>
              <a:ea typeface="Arial Unicode MS" pitchFamily="34" charset="-128"/>
            </a:endParaRPr>
          </a:p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1) ОБУЧЕНИЕ </a:t>
            </a:r>
          </a:p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endParaRPr lang="ru-RU" altLang="ru-RU" sz="1200">
              <a:solidFill>
                <a:srgbClr val="FFFFFF"/>
              </a:solidFill>
              <a:latin typeface="Arial" charset="0"/>
              <a:ea typeface="Arial Unicode MS" pitchFamily="34" charset="-128"/>
            </a:endParaRPr>
          </a:p>
        </p:txBody>
      </p:sp>
      <p:sp>
        <p:nvSpPr>
          <p:cNvPr id="18438" name="Rectangle 11"/>
          <p:cNvSpPr>
            <a:spLocks noChangeArrowheads="1"/>
          </p:cNvSpPr>
          <p:nvPr/>
        </p:nvSpPr>
        <p:spPr bwMode="auto">
          <a:xfrm>
            <a:off x="5000625" y="2286000"/>
            <a:ext cx="1676400" cy="762000"/>
          </a:xfrm>
          <a:prstGeom prst="rect">
            <a:avLst/>
          </a:prstGeom>
          <a:solidFill>
            <a:srgbClr val="703D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3) ВНЕДРЕНИЕ</a:t>
            </a:r>
          </a:p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 ДОКУМЕНТОВ</a:t>
            </a:r>
          </a:p>
        </p:txBody>
      </p:sp>
      <p:sp>
        <p:nvSpPr>
          <p:cNvPr id="18439" name="AutoShape 12"/>
          <p:cNvSpPr>
            <a:spLocks noChangeArrowheads="1"/>
          </p:cNvSpPr>
          <p:nvPr/>
        </p:nvSpPr>
        <p:spPr bwMode="auto">
          <a:xfrm>
            <a:off x="2643188" y="3786188"/>
            <a:ext cx="814387" cy="6381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EF66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40" name="Line 13"/>
          <p:cNvSpPr>
            <a:spLocks noChangeShapeType="1"/>
          </p:cNvSpPr>
          <p:nvPr/>
        </p:nvSpPr>
        <p:spPr bwMode="auto">
          <a:xfrm>
            <a:off x="2514600" y="5867400"/>
            <a:ext cx="6248400" cy="1588"/>
          </a:xfrm>
          <a:prstGeom prst="line">
            <a:avLst/>
          </a:prstGeom>
          <a:noFill/>
          <a:ln w="25560">
            <a:solidFill>
              <a:srgbClr val="00B2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1" name="Line 14"/>
          <p:cNvSpPr>
            <a:spLocks noChangeShapeType="1"/>
          </p:cNvSpPr>
          <p:nvPr/>
        </p:nvSpPr>
        <p:spPr bwMode="auto">
          <a:xfrm>
            <a:off x="8763000" y="1676400"/>
            <a:ext cx="1588" cy="4191000"/>
          </a:xfrm>
          <a:prstGeom prst="line">
            <a:avLst/>
          </a:prstGeom>
          <a:noFill/>
          <a:ln w="19080">
            <a:solidFill>
              <a:srgbClr val="00B2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2" name="Rectangle 11"/>
          <p:cNvSpPr>
            <a:spLocks noChangeArrowheads="1"/>
          </p:cNvSpPr>
          <p:nvPr/>
        </p:nvSpPr>
        <p:spPr bwMode="auto">
          <a:xfrm>
            <a:off x="6357938" y="1214438"/>
            <a:ext cx="2357437" cy="762000"/>
          </a:xfrm>
          <a:prstGeom prst="rect">
            <a:avLst/>
          </a:prstGeom>
          <a:solidFill>
            <a:srgbClr val="703D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FFFFFF"/>
              </a:buClr>
              <a:buFontTx/>
              <a:buNone/>
            </a:pPr>
            <a:r>
              <a:rPr lang="ru-RU" altLang="ru-RU" sz="1200">
                <a:solidFill>
                  <a:srgbClr val="FFFFFF"/>
                </a:solidFill>
                <a:latin typeface="Arial" charset="0"/>
                <a:ea typeface="Arial Unicode MS" pitchFamily="34" charset="-128"/>
              </a:rPr>
              <a:t>4) СЕРТИФИКАЦИЯ</a:t>
            </a: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5572125" y="1500188"/>
            <a:ext cx="814388" cy="7620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EF66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1350963" y="260350"/>
            <a:ext cx="65770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Этапы внедрения СМК в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28083572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B5C75-3CD1-47E3-822F-A3659A41D521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68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7619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4 Diagrama"/>
          <p:cNvGraphicFramePr/>
          <p:nvPr>
            <p:extLst>
              <p:ext uri="{D42A27DB-BD31-4B8C-83A1-F6EECF244321}">
                <p14:modId xmlns:p14="http://schemas.microsoft.com/office/powerpoint/2010/main" val="4194116160"/>
              </p:ext>
            </p:extLst>
          </p:nvPr>
        </p:nvGraphicFramePr>
        <p:xfrm>
          <a:off x="3857620" y="207964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5 Diagrama"/>
          <p:cNvGraphicFramePr/>
          <p:nvPr>
            <p:extLst>
              <p:ext uri="{D42A27DB-BD31-4B8C-83A1-F6EECF244321}">
                <p14:modId xmlns:p14="http://schemas.microsoft.com/office/powerpoint/2010/main" val="2606389504"/>
              </p:ext>
            </p:extLst>
          </p:nvPr>
        </p:nvGraphicFramePr>
        <p:xfrm>
          <a:off x="-928725" y="2071678"/>
          <a:ext cx="676875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0836" name="Прямоугольник 5"/>
          <p:cNvSpPr>
            <a:spLocks noChangeArrowheads="1"/>
          </p:cNvSpPr>
          <p:nvPr/>
        </p:nvSpPr>
        <p:spPr bwMode="auto">
          <a:xfrm>
            <a:off x="2033588" y="1196975"/>
            <a:ext cx="5162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24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СВЯЗЬ </a:t>
            </a:r>
            <a:r>
              <a:rPr lang="en-US" altLang="ru-RU" sz="24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IQNet SR 10</a:t>
            </a:r>
            <a:r>
              <a:rPr lang="ru-RU" altLang="ru-RU" sz="24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 и</a:t>
            </a:r>
            <a:r>
              <a:rPr lang="en-US" altLang="ru-RU" sz="24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 ISO 9001</a:t>
            </a:r>
            <a:r>
              <a:rPr lang="ru-RU" altLang="ru-RU" sz="24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altLang="ru-RU" sz="24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20837" name="Picture 2" descr="http://globalreklame.ru/galochk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2166938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8" name="Picture 2" descr="http://globalreklame.ru/galochk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786188"/>
            <a:ext cx="547688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9" name="Picture 2" descr="http://globalreklame.ru/galochk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3000375"/>
            <a:ext cx="5476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0" name="Picture 2" descr="http://globalreklame.ru/galochka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5667375"/>
            <a:ext cx="5476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41" name="Picture 4" descr="http://static.freepik.com/free-photo/attention-sign-exclamation-clip-art_430212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4572000"/>
            <a:ext cx="9525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12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Заголовок 1"/>
          <p:cNvSpPr>
            <a:spLocks noGrp="1"/>
          </p:cNvSpPr>
          <p:nvPr>
            <p:ph type="title"/>
          </p:nvPr>
        </p:nvSpPr>
        <p:spPr>
          <a:xfrm>
            <a:off x="892175" y="981075"/>
            <a:ext cx="8229600" cy="576263"/>
          </a:xfrm>
        </p:spPr>
        <p:txBody>
          <a:bodyPr/>
          <a:lstStyle/>
          <a:p>
            <a:pPr eaLnBrk="1" hangingPunct="1"/>
            <a:r>
              <a:rPr lang="ru-RU" altLang="ru-RU" sz="2000" b="1" smtClean="0">
                <a:solidFill>
                  <a:srgbClr val="01559B"/>
                </a:solidFill>
                <a:latin typeface="Tahoma" pitchFamily="34" charset="0"/>
                <a:cs typeface="Tahoma" pitchFamily="34" charset="0"/>
              </a:rPr>
              <a:t>ОСНОВНЫЕ ТЕРМИНЫ И ОПРЕДЕЛЕНИЯ</a:t>
            </a:r>
          </a:p>
        </p:txBody>
      </p:sp>
      <p:sp>
        <p:nvSpPr>
          <p:cNvPr id="59395" name="Содержимое 2"/>
          <p:cNvSpPr>
            <a:spLocks noGrp="1"/>
          </p:cNvSpPr>
          <p:nvPr>
            <p:ph idx="1"/>
          </p:nvPr>
        </p:nvSpPr>
        <p:spPr>
          <a:xfrm>
            <a:off x="323850" y="1951038"/>
            <a:ext cx="8820150" cy="4525962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20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СОЦИАЛЬНАЯ ОТВЕТСТВЕННОСТЬ ОРГАНИЗАЦИИ </a:t>
            </a:r>
            <a:r>
              <a:rPr lang="ru-RU" sz="2000" dirty="0">
                <a:solidFill>
                  <a:srgbClr val="7242F8"/>
                </a:solidFill>
                <a:latin typeface="Tahoma" pitchFamily="34" charset="0"/>
                <a:cs typeface="Tahoma" pitchFamily="34" charset="0"/>
              </a:rPr>
              <a:t>- </a:t>
            </a:r>
            <a:r>
              <a:rPr lang="ru-RU" sz="2000" b="1" dirty="0">
                <a:solidFill>
                  <a:srgbClr val="7242F8"/>
                </a:solidFill>
                <a:latin typeface="Tahoma" pitchFamily="34" charset="0"/>
                <a:cs typeface="Tahoma" pitchFamily="34" charset="0"/>
              </a:rPr>
              <a:t>это ответственность организации за воздействие её решений и деятельности на общество и окружающую среду через прозрачное и этичное поведение</a:t>
            </a:r>
            <a:r>
              <a:rPr lang="ru-RU" sz="2000" dirty="0">
                <a:latin typeface="Tahoma" pitchFamily="34" charset="0"/>
                <a:cs typeface="Tahoma" pitchFamily="34" charset="0"/>
              </a:rPr>
              <a:t>, которое: </a:t>
            </a:r>
          </a:p>
          <a:p>
            <a:pPr marL="342355" indent="-342355" eaLnBrk="1" hangingPunct="1">
              <a:defRPr/>
            </a:pPr>
            <a:r>
              <a:rPr lang="ru-RU" sz="2000" b="1" dirty="0">
                <a:solidFill>
                  <a:srgbClr val="A84508"/>
                </a:solidFill>
                <a:latin typeface="Tahoma" pitchFamily="34" charset="0"/>
                <a:cs typeface="Tahoma" pitchFamily="34" charset="0"/>
              </a:rPr>
              <a:t>способствует устойчивому развитию, включая здоровье и благосостояние </a:t>
            </a:r>
            <a:r>
              <a:rPr lang="ru-RU" sz="2000" b="1" dirty="0" smtClean="0">
                <a:solidFill>
                  <a:srgbClr val="A84508"/>
                </a:solidFill>
                <a:latin typeface="Tahoma" pitchFamily="34" charset="0"/>
                <a:cs typeface="Tahoma" pitchFamily="34" charset="0"/>
              </a:rPr>
              <a:t>общества;</a:t>
            </a:r>
            <a:endParaRPr lang="ru-RU" sz="2000" b="1" dirty="0">
              <a:solidFill>
                <a:srgbClr val="A84508"/>
              </a:solidFill>
              <a:latin typeface="Tahoma" pitchFamily="34" charset="0"/>
              <a:cs typeface="Tahoma" pitchFamily="34" charset="0"/>
            </a:endParaRPr>
          </a:p>
          <a:p>
            <a:pPr marL="342355" indent="-342355" eaLnBrk="1" hangingPunct="1">
              <a:defRPr/>
            </a:pPr>
            <a:r>
              <a:rPr lang="ru-RU" sz="2000" b="1" dirty="0">
                <a:solidFill>
                  <a:srgbClr val="00B050"/>
                </a:solidFill>
                <a:latin typeface="Tahoma" pitchFamily="34" charset="0"/>
                <a:cs typeface="Tahoma" pitchFamily="34" charset="0"/>
              </a:rPr>
              <a:t>учитывает ожидания заинтересованных сторон</a:t>
            </a:r>
            <a:r>
              <a:rPr lang="ru-RU" sz="2000" dirty="0">
                <a:latin typeface="Tahoma" pitchFamily="34" charset="0"/>
                <a:cs typeface="Tahoma" pitchFamily="34" charset="0"/>
              </a:rPr>
              <a:t>;</a:t>
            </a:r>
          </a:p>
          <a:p>
            <a:pPr marL="342355" indent="-342355" eaLnBrk="1" hangingPunct="1">
              <a:defRPr/>
            </a:pPr>
            <a:r>
              <a:rPr lang="ru-RU" sz="20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соответствует</a:t>
            </a:r>
            <a:r>
              <a:rPr lang="ru-RU" sz="2000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>
                <a:latin typeface="Tahoma" pitchFamily="34" charset="0"/>
                <a:cs typeface="Tahoma" pitchFamily="34" charset="0"/>
              </a:rPr>
              <a:t>применяемому </a:t>
            </a:r>
            <a:r>
              <a:rPr lang="ru-RU" sz="2000" b="1" dirty="0">
                <a:solidFill>
                  <a:srgbClr val="7030A0"/>
                </a:solidFill>
                <a:latin typeface="Tahoma" pitchFamily="34" charset="0"/>
                <a:cs typeface="Tahoma" pitchFamily="34" charset="0"/>
              </a:rPr>
              <a:t>законодательству</a:t>
            </a:r>
            <a:r>
              <a:rPr lang="ru-RU" sz="20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sz="2000" dirty="0">
                <a:latin typeface="Tahoma" pitchFamily="34" charset="0"/>
                <a:cs typeface="Tahoma" pitchFamily="34" charset="0"/>
              </a:rPr>
              <a:t>и согласуется с международными нормами поведения;</a:t>
            </a:r>
          </a:p>
          <a:p>
            <a:pPr marL="342355" indent="-342355" eaLnBrk="1" hangingPunct="1">
              <a:defRPr/>
            </a:pPr>
            <a:r>
              <a:rPr lang="ru-RU" sz="2000" dirty="0">
                <a:latin typeface="Tahoma" pitchFamily="34" charset="0"/>
                <a:cs typeface="Tahoma" pitchFamily="34" charset="0"/>
              </a:rPr>
              <a:t>и </a:t>
            </a:r>
            <a:r>
              <a:rPr lang="ru-RU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интегрируется</a:t>
            </a:r>
            <a:r>
              <a:rPr lang="ru-RU" sz="2000" dirty="0">
                <a:latin typeface="Tahoma" pitchFamily="34" charset="0"/>
                <a:cs typeface="Tahoma" pitchFamily="34" charset="0"/>
              </a:rPr>
              <a:t> в деятельность всей </a:t>
            </a:r>
            <a:r>
              <a:rPr lang="ru-RU" sz="2000" dirty="0" smtClean="0">
                <a:latin typeface="Tahoma" pitchFamily="34" charset="0"/>
                <a:cs typeface="Tahoma" pitchFamily="34" charset="0"/>
              </a:rPr>
              <a:t>организации.</a:t>
            </a:r>
            <a:endParaRPr lang="ru-RU" dirty="0" smtClean="0"/>
          </a:p>
        </p:txBody>
      </p:sp>
      <p:pic>
        <p:nvPicPr>
          <p:cNvPr id="121860" name="Picture 7" descr="http://www.aenor.es/aenor/imgs/certificacion/img_respsoci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5300663"/>
            <a:ext cx="3756025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1" name="TextBox 1"/>
          <p:cNvSpPr txBox="1">
            <a:spLocks noChangeArrowheads="1"/>
          </p:cNvSpPr>
          <p:nvPr/>
        </p:nvSpPr>
        <p:spPr bwMode="auto">
          <a:xfrm>
            <a:off x="19050" y="5653088"/>
            <a:ext cx="5184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200" b="1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Система менеджмента социальной ответственности (СМ СО) – система менеджмента для руководства и управлением организацией применительно к социальной ответственности.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1073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4 Marcador de texto"/>
          <p:cNvSpPr txBox="1">
            <a:spLocks/>
          </p:cNvSpPr>
          <p:nvPr/>
        </p:nvSpPr>
        <p:spPr bwMode="auto">
          <a:xfrm>
            <a:off x="1214438" y="1785938"/>
            <a:ext cx="3427412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/>
          <a:lstStyle>
            <a:lvl1pPr marL="342900" indent="-3429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ru-RU" altLang="ru-RU" b="1">
                <a:solidFill>
                  <a:srgbClr val="990099"/>
                </a:solidFill>
              </a:rPr>
              <a:t>Управление воздействием на заинтересованные стороны</a:t>
            </a:r>
            <a:endParaRPr lang="en-GB" altLang="ru-RU" b="1">
              <a:solidFill>
                <a:srgbClr val="990099"/>
              </a:solidFill>
            </a:endParaRPr>
          </a:p>
        </p:txBody>
      </p:sp>
      <p:sp>
        <p:nvSpPr>
          <p:cNvPr id="123907" name="Прямоугольник 8"/>
          <p:cNvSpPr>
            <a:spLocks noChangeArrowheads="1"/>
          </p:cNvSpPr>
          <p:nvPr/>
        </p:nvSpPr>
        <p:spPr bwMode="auto">
          <a:xfrm>
            <a:off x="1331913" y="1414463"/>
            <a:ext cx="6175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ОСНОВА   МОДЕЛИ   СТАНДАРТА   </a:t>
            </a:r>
            <a:r>
              <a:rPr lang="en-US" altLang="ru-RU" sz="18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IQNet </a:t>
            </a:r>
            <a:r>
              <a:rPr lang="ru-RU" altLang="ru-RU" sz="18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en-US" altLang="ru-RU" sz="18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SR 10</a:t>
            </a:r>
            <a:endParaRPr lang="ru-RU" altLang="ru-RU" sz="18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</p:nvPr>
        </p:nvGraphicFramePr>
        <p:xfrm>
          <a:off x="-1188640" y="2319340"/>
          <a:ext cx="7584677" cy="4422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3909" name="Прямоугольник 20"/>
          <p:cNvSpPr>
            <a:spLocks noChangeArrowheads="1"/>
          </p:cNvSpPr>
          <p:nvPr/>
        </p:nvSpPr>
        <p:spPr bwMode="auto">
          <a:xfrm>
            <a:off x="5184775" y="1989138"/>
            <a:ext cx="3959225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C00000"/>
                </a:solidFill>
                <a:latin typeface="Calibri" pitchFamily="34" charset="0"/>
              </a:rPr>
              <a:t>Заинтересованная сторона </a:t>
            </a:r>
            <a:r>
              <a:rPr lang="ru-RU" altLang="ru-RU" sz="1600" b="1">
                <a:solidFill>
                  <a:srgbClr val="1F497D"/>
                </a:solidFill>
                <a:latin typeface="Calibri" pitchFamily="34" charset="0"/>
              </a:rPr>
              <a:t>– это любое лицо (физическое и/или юридическое), или группа  лиц, которые имеют интерес в любом решении, принимаемом организацией.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>
              <a:solidFill>
                <a:srgbClr val="1F497D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>
              <a:solidFill>
                <a:srgbClr val="1F497D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>
              <a:solidFill>
                <a:srgbClr val="1F497D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 sz="1600" b="1">
              <a:solidFill>
                <a:srgbClr val="1F497D"/>
              </a:solidFill>
              <a:latin typeface="Calibri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F497D"/>
                </a:solidFill>
                <a:latin typeface="Calibri" pitchFamily="34" charset="0"/>
              </a:rPr>
              <a:t>Выявление заинтересованных сторон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F497D"/>
                </a:solidFill>
                <a:latin typeface="Calibri" pitchFamily="34" charset="0"/>
              </a:rPr>
              <a:t>и взаимодействие с ними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F497D"/>
                </a:solidFill>
                <a:latin typeface="Calibri" pitchFamily="34" charset="0"/>
              </a:rPr>
              <a:t>являются основным элементом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F497D"/>
                </a:solidFill>
                <a:latin typeface="Calibri" pitchFamily="34" charset="0"/>
              </a:rPr>
              <a:t>реализации социальной ответственности организации.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23910" name="Picture 7" descr="Vista previa de la image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288" y="265113"/>
            <a:ext cx="164941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911" name="Прямоугольник 8"/>
          <p:cNvSpPr>
            <a:spLocks noChangeArrowheads="1"/>
          </p:cNvSpPr>
          <p:nvPr/>
        </p:nvSpPr>
        <p:spPr bwMode="auto">
          <a:xfrm>
            <a:off x="1484313" y="1031875"/>
            <a:ext cx="6175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8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ОСНОВНЫЕ ТЕРМИНЫ И ОПРЕДЕЛЕНИЯ</a:t>
            </a:r>
            <a:endParaRPr lang="ru-RU" altLang="ru-RU" sz="18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9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Заголовок 1"/>
          <p:cNvSpPr>
            <a:spLocks noGrp="1"/>
          </p:cNvSpPr>
          <p:nvPr>
            <p:ph type="title"/>
          </p:nvPr>
        </p:nvSpPr>
        <p:spPr>
          <a:xfrm>
            <a:off x="1331913" y="692150"/>
            <a:ext cx="7343775" cy="1008063"/>
          </a:xfrm>
        </p:spPr>
        <p:txBody>
          <a:bodyPr/>
          <a:lstStyle/>
          <a:p>
            <a:pPr algn="r" eaLnBrk="1" hangingPunct="1"/>
            <a:r>
              <a:rPr lang="ru-RU" altLang="ru-RU" sz="2000" b="1" smtClean="0">
                <a:solidFill>
                  <a:srgbClr val="01559B"/>
                </a:solidFill>
                <a:latin typeface="Tahoma" pitchFamily="34" charset="0"/>
                <a:cs typeface="Tahoma" pitchFamily="34" charset="0"/>
              </a:rPr>
              <a:t>ПРИНЦИПЫ СОЦИАЛЬНОЙ ОТВЕТСТВЕННОСТИ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28800"/>
          <a:ext cx="8382000" cy="2057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/>
        </p:nvGraphicFramePr>
        <p:xfrm>
          <a:off x="457200" y="3657604"/>
          <a:ext cx="8382000" cy="205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4933" name="Скругленный прямоугольник 5"/>
          <p:cNvSpPr>
            <a:spLocks noChangeArrowheads="1"/>
          </p:cNvSpPr>
          <p:nvPr/>
        </p:nvSpPr>
        <p:spPr bwMode="auto">
          <a:xfrm>
            <a:off x="1219200" y="5715000"/>
            <a:ext cx="6781800" cy="990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91296" tIns="45648" rIns="91296" bIns="45648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2D2D8A"/>
                </a:solidFill>
                <a:latin typeface="Times New Roman" pitchFamily="18" charset="0"/>
                <a:cs typeface="Times New Roman" pitchFamily="18" charset="0"/>
              </a:rPr>
              <a:t>Соблюдение прав человека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161645"/>
                </a:solidFill>
                <a:latin typeface="Times New Roman" pitchFamily="18" charset="0"/>
                <a:cs typeface="Times New Roman" pitchFamily="18" charset="0"/>
              </a:rPr>
              <a:t>организации следует соблюдать права человека и признавать их важность и всеобщность</a:t>
            </a:r>
          </a:p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64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954" name="9 Grupo"/>
          <p:cNvGrpSpPr>
            <a:grpSpLocks/>
          </p:cNvGrpSpPr>
          <p:nvPr/>
        </p:nvGrpSpPr>
        <p:grpSpPr bwMode="auto">
          <a:xfrm>
            <a:off x="5429250" y="1785938"/>
            <a:ext cx="2736850" cy="936625"/>
            <a:chOff x="6051515" y="3949"/>
            <a:chExt cx="2175148" cy="1652949"/>
          </a:xfrm>
        </p:grpSpPr>
        <p:sp>
          <p:nvSpPr>
            <p:cNvPr id="5" name="4 Rectángulo redondeado"/>
            <p:cNvSpPr/>
            <p:nvPr/>
          </p:nvSpPr>
          <p:spPr>
            <a:xfrm>
              <a:off x="6051515" y="3949"/>
              <a:ext cx="2175148" cy="1652949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</p:sp>
        <p:sp>
          <p:nvSpPr>
            <p:cNvPr id="6" name="5 Rectángulo"/>
            <p:cNvSpPr/>
            <p:nvPr/>
          </p:nvSpPr>
          <p:spPr>
            <a:xfrm>
              <a:off x="6099459" y="54378"/>
              <a:ext cx="2079260" cy="1552091"/>
            </a:xfrm>
            <a:prstGeom prst="rect">
              <a:avLst/>
            </a:prstGeom>
            <a:solidFill>
              <a:srgbClr val="FF000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0960" tIns="60960" rIns="60960" bIns="60960" anchor="ctr"/>
            <a:lstStyle/>
            <a:p>
              <a:pPr algn="ctr">
                <a:defRPr/>
              </a:pPr>
              <a:r>
                <a:rPr lang="ru-RU" sz="900" dirty="0">
                  <a:solidFill>
                    <a:prstClr val="black"/>
                  </a:solidFill>
                  <a:latin typeface="Verdana" pitchFamily="34" charset="0"/>
                </a:rPr>
                <a:t>ЗАИНТЕРЕСОВАННЫЕ СТОРОНЫ</a:t>
              </a:r>
              <a:endParaRPr lang="en-GB" sz="900" dirty="0">
                <a:solidFill>
                  <a:prstClr val="black"/>
                </a:solidFill>
                <a:latin typeface="Verdana" pitchFamily="34" charset="0"/>
              </a:endParaRPr>
            </a:p>
          </p:txBody>
        </p:sp>
      </p:grpSp>
      <p:grpSp>
        <p:nvGrpSpPr>
          <p:cNvPr id="3" name="12 Grupo"/>
          <p:cNvGrpSpPr/>
          <p:nvPr/>
        </p:nvGrpSpPr>
        <p:grpSpPr>
          <a:xfrm>
            <a:off x="2285984" y="1857364"/>
            <a:ext cx="2736304" cy="1080120"/>
            <a:chOff x="2459642" y="3949"/>
            <a:chExt cx="3367844" cy="1652949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8" name="7 Rectángulo redondeado"/>
            <p:cNvSpPr/>
            <p:nvPr/>
          </p:nvSpPr>
          <p:spPr>
            <a:xfrm>
              <a:off x="2459642" y="3949"/>
              <a:ext cx="3367844" cy="1652949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8 Rectángulo"/>
            <p:cNvSpPr/>
            <p:nvPr/>
          </p:nvSpPr>
          <p:spPr>
            <a:xfrm>
              <a:off x="2508056" y="224342"/>
              <a:ext cx="3271018" cy="138414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8580" tIns="68580" rIns="68580" bIns="685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s-ES" sz="900" dirty="0">
                  <a:solidFill>
                    <a:prstClr val="black"/>
                  </a:solidFill>
                </a:rPr>
                <a:t>    </a:t>
              </a:r>
            </a:p>
          </p:txBody>
        </p:sp>
      </p:grpSp>
      <p:grpSp>
        <p:nvGrpSpPr>
          <p:cNvPr id="125956" name="27 Grupo"/>
          <p:cNvGrpSpPr>
            <a:grpSpLocks/>
          </p:cNvGrpSpPr>
          <p:nvPr/>
        </p:nvGrpSpPr>
        <p:grpSpPr bwMode="auto">
          <a:xfrm>
            <a:off x="1357313" y="5429250"/>
            <a:ext cx="2206625" cy="1023938"/>
            <a:chOff x="129341" y="3599684"/>
            <a:chExt cx="1979868" cy="1652949"/>
          </a:xfrm>
        </p:grpSpPr>
        <p:sp>
          <p:nvSpPr>
            <p:cNvPr id="11" name="10 Rectángulo redondeado"/>
            <p:cNvSpPr/>
            <p:nvPr/>
          </p:nvSpPr>
          <p:spPr>
            <a:xfrm>
              <a:off x="129341" y="3599684"/>
              <a:ext cx="1979868" cy="165294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11 Rectángulo"/>
            <p:cNvSpPr/>
            <p:nvPr/>
          </p:nvSpPr>
          <p:spPr>
            <a:xfrm>
              <a:off x="177769" y="3648376"/>
              <a:ext cx="1883011" cy="1555564"/>
            </a:xfrm>
            <a:prstGeom prst="rect">
              <a:avLst/>
            </a:prstGeom>
            <a:solidFill>
              <a:srgbClr val="00B0F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8580" tIns="68580" rIns="68580" bIns="68580" anchor="ctr"/>
            <a:lstStyle/>
            <a:p>
              <a:pPr algn="ctr">
                <a:defRPr/>
              </a:pPr>
              <a:r>
                <a:rPr lang="ru-RU" sz="900" dirty="0">
                  <a:solidFill>
                    <a:prstClr val="black"/>
                  </a:solidFill>
                  <a:latin typeface="Verdana" pitchFamily="34" charset="0"/>
                </a:rPr>
                <a:t>Анализ системы менеджмента и действия по улучшению</a:t>
              </a:r>
              <a:endParaRPr lang="en-GB" sz="900" dirty="0">
                <a:solidFill>
                  <a:prstClr val="black"/>
                </a:solidFill>
                <a:latin typeface="Verdana" pitchFamily="34" charset="0"/>
              </a:endParaRPr>
            </a:p>
          </p:txBody>
        </p:sp>
      </p:grpSp>
      <p:grpSp>
        <p:nvGrpSpPr>
          <p:cNvPr id="7" name="30 Grupo"/>
          <p:cNvGrpSpPr/>
          <p:nvPr/>
        </p:nvGrpSpPr>
        <p:grpSpPr>
          <a:xfrm>
            <a:off x="500034" y="4572010"/>
            <a:ext cx="4320480" cy="432048"/>
            <a:chOff x="2780735" y="3599684"/>
            <a:chExt cx="1334799" cy="1652949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4" name="13 Rectángulo redondeado"/>
            <p:cNvSpPr/>
            <p:nvPr/>
          </p:nvSpPr>
          <p:spPr>
            <a:xfrm>
              <a:off x="2780735" y="3599684"/>
              <a:ext cx="1334799" cy="1652949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14 Rectángulo"/>
            <p:cNvSpPr/>
            <p:nvPr/>
          </p:nvSpPr>
          <p:spPr>
            <a:xfrm>
              <a:off x="2819830" y="3638779"/>
              <a:ext cx="1256609" cy="1574759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ru-RU" sz="900" dirty="0">
                  <a:solidFill>
                    <a:prstClr val="white"/>
                  </a:solidFill>
                </a:rPr>
                <a:t>Мониторинг, измерение, анализ </a:t>
              </a:r>
              <a:endParaRPr lang="en-GB" sz="9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25958" name="33 Grupo"/>
          <p:cNvGrpSpPr>
            <a:grpSpLocks/>
          </p:cNvGrpSpPr>
          <p:nvPr/>
        </p:nvGrpSpPr>
        <p:grpSpPr bwMode="auto">
          <a:xfrm>
            <a:off x="4214813" y="5357813"/>
            <a:ext cx="755650" cy="735012"/>
            <a:chOff x="4171596" y="3599684"/>
            <a:chExt cx="1334799" cy="1652949"/>
          </a:xfrm>
        </p:grpSpPr>
        <p:sp>
          <p:nvSpPr>
            <p:cNvPr id="17" name="16 Rectángulo redondeado"/>
            <p:cNvSpPr/>
            <p:nvPr/>
          </p:nvSpPr>
          <p:spPr>
            <a:xfrm>
              <a:off x="4171596" y="3599684"/>
              <a:ext cx="1334799" cy="1652949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sp>
        <p:sp>
          <p:nvSpPr>
            <p:cNvPr id="18" name="17 Rectángulo"/>
            <p:cNvSpPr/>
            <p:nvPr/>
          </p:nvSpPr>
          <p:spPr>
            <a:xfrm>
              <a:off x="4210855" y="3638954"/>
              <a:ext cx="1256281" cy="1574409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lIns="34290" tIns="34290" rIns="34290" bIns="34290" anchor="ctr"/>
            <a:lstStyle/>
            <a:p>
              <a:pPr algn="ctr">
                <a:defRPr/>
              </a:pPr>
              <a:r>
                <a:rPr lang="ru-RU" sz="900" dirty="0">
                  <a:solidFill>
                    <a:srgbClr val="000000"/>
                  </a:solidFill>
                </a:rPr>
                <a:t>Внутренние аудиты</a:t>
              </a:r>
              <a:endParaRPr lang="en-GB" sz="9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25959" name="36 Grupo"/>
          <p:cNvGrpSpPr>
            <a:grpSpLocks/>
          </p:cNvGrpSpPr>
          <p:nvPr/>
        </p:nvGrpSpPr>
        <p:grpSpPr bwMode="auto">
          <a:xfrm>
            <a:off x="5214938" y="5013325"/>
            <a:ext cx="1157287" cy="935038"/>
            <a:chOff x="6052577" y="3599684"/>
            <a:chExt cx="958332" cy="1652949"/>
          </a:xfrm>
        </p:grpSpPr>
        <p:sp>
          <p:nvSpPr>
            <p:cNvPr id="20" name="19 Rectángulo redondeado"/>
            <p:cNvSpPr/>
            <p:nvPr/>
          </p:nvSpPr>
          <p:spPr>
            <a:xfrm>
              <a:off x="6052577" y="3599684"/>
              <a:ext cx="958332" cy="1652949"/>
            </a:xfrm>
            <a:prstGeom prst="roundRect">
              <a:avLst>
                <a:gd name="adj" fmla="val 1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21" name="20 Rectángulo"/>
            <p:cNvSpPr/>
            <p:nvPr/>
          </p:nvSpPr>
          <p:spPr>
            <a:xfrm>
              <a:off x="6170890" y="3829806"/>
              <a:ext cx="812413" cy="13947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34290" tIns="34290" rIns="34290" bIns="34290" anchor="ctr"/>
            <a:lstStyle/>
            <a:p>
              <a:pPr algn="ctr" defTabSz="39941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900" dirty="0">
                  <a:solidFill>
                    <a:srgbClr val="000000"/>
                  </a:solidFill>
                </a:rPr>
                <a:t>Оценка соответствия законодательным требованиям</a:t>
              </a:r>
              <a:endParaRPr lang="en-GB" sz="9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16" name="39 Grupo"/>
          <p:cNvGrpSpPr>
            <a:grpSpLocks/>
          </p:cNvGrpSpPr>
          <p:nvPr/>
        </p:nvGrpSpPr>
        <p:grpSpPr bwMode="auto">
          <a:xfrm>
            <a:off x="6786579" y="5286391"/>
            <a:ext cx="1357322" cy="1093774"/>
            <a:chOff x="7041029" y="3631980"/>
            <a:chExt cx="1152279" cy="1652949"/>
          </a:xfrm>
          <a:solidFill>
            <a:srgbClr val="00B0F0"/>
          </a:solidFill>
        </p:grpSpPr>
        <p:sp>
          <p:nvSpPr>
            <p:cNvPr id="23" name="22 Rectángulo redondeado"/>
            <p:cNvSpPr/>
            <p:nvPr/>
          </p:nvSpPr>
          <p:spPr>
            <a:xfrm>
              <a:off x="7041029" y="3631980"/>
              <a:ext cx="1103219" cy="1652949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</p:sp>
        <p:sp>
          <p:nvSpPr>
            <p:cNvPr id="24" name="23 Rectángulo"/>
            <p:cNvSpPr/>
            <p:nvPr/>
          </p:nvSpPr>
          <p:spPr>
            <a:xfrm>
              <a:off x="7041029" y="3631980"/>
              <a:ext cx="1152279" cy="1587676"/>
            </a:xfrm>
            <a:prstGeom prst="rect">
              <a:avLst/>
            </a:prstGeom>
            <a:grpFill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lIns="34290" tIns="34290" rIns="34290" bIns="34290" spcCol="1270" anchor="ctr"/>
            <a:lstStyle/>
            <a:p>
              <a:pPr algn="ctr" defTabSz="39941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900" dirty="0">
                  <a:solidFill>
                    <a:prstClr val="black"/>
                  </a:solidFill>
                  <a:latin typeface="Verdana" pitchFamily="34" charset="0"/>
                </a:rPr>
                <a:t>Удовлетворенность заинтересованных сторон</a:t>
              </a:r>
              <a:endParaRPr lang="en-GB" sz="900" dirty="0">
                <a:solidFill>
                  <a:prstClr val="black"/>
                </a:solidFill>
                <a:latin typeface="Verdana" pitchFamily="34" charset="0"/>
              </a:endParaRPr>
            </a:p>
          </p:txBody>
        </p:sp>
      </p:grpSp>
      <p:sp>
        <p:nvSpPr>
          <p:cNvPr id="25" name="24 Pergamino vertical"/>
          <p:cNvSpPr/>
          <p:nvPr/>
        </p:nvSpPr>
        <p:spPr>
          <a:xfrm>
            <a:off x="428625" y="2071688"/>
            <a:ext cx="1512888" cy="935037"/>
          </a:xfrm>
          <a:prstGeom prst="verticalScroll">
            <a:avLst/>
          </a:prstGeom>
          <a:solidFill>
            <a:srgbClr val="00B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prstClr val="black"/>
                </a:solidFill>
                <a:latin typeface="Verdana" pitchFamily="34" charset="0"/>
              </a:rPr>
              <a:t>Политика в области СО и Кодекс поведения</a:t>
            </a:r>
            <a:endParaRPr lang="en-GB" sz="900" dirty="0">
              <a:solidFill>
                <a:prstClr val="black"/>
              </a:solidFill>
              <a:latin typeface="Verdana" pitchFamily="34" charset="0"/>
            </a:endParaRPr>
          </a:p>
        </p:txBody>
      </p:sp>
      <p:sp>
        <p:nvSpPr>
          <p:cNvPr id="26" name="25 Pentágono"/>
          <p:cNvSpPr/>
          <p:nvPr/>
        </p:nvSpPr>
        <p:spPr>
          <a:xfrm rot="5400000">
            <a:off x="6813551" y="3544887"/>
            <a:ext cx="2093912" cy="576263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prstClr val="black"/>
                </a:solidFill>
              </a:rPr>
              <a:t>Взаимодействие, информирование, обратная связь</a:t>
            </a:r>
            <a:endParaRPr lang="en-GB" sz="900" dirty="0">
              <a:solidFill>
                <a:prstClr val="black"/>
              </a:solidFill>
            </a:endParaRPr>
          </a:p>
        </p:txBody>
      </p:sp>
      <p:sp>
        <p:nvSpPr>
          <p:cNvPr id="27" name="26 Pentágono"/>
          <p:cNvSpPr/>
          <p:nvPr/>
        </p:nvSpPr>
        <p:spPr>
          <a:xfrm rot="5400000">
            <a:off x="4958556" y="3971132"/>
            <a:ext cx="1303337" cy="361950"/>
          </a:xfrm>
          <a:prstGeom prst="homePlate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prstClr val="black"/>
                </a:solidFill>
              </a:rPr>
              <a:t>Законодательные и обязательные</a:t>
            </a:r>
            <a:endParaRPr lang="en-GB" sz="900" dirty="0">
              <a:solidFill>
                <a:prstClr val="black"/>
              </a:solidFill>
            </a:endParaRPr>
          </a:p>
        </p:txBody>
      </p:sp>
      <p:sp>
        <p:nvSpPr>
          <p:cNvPr id="28" name="27 Pentágono"/>
          <p:cNvSpPr/>
          <p:nvPr/>
        </p:nvSpPr>
        <p:spPr>
          <a:xfrm rot="5400000">
            <a:off x="5887244" y="3971132"/>
            <a:ext cx="1303337" cy="361950"/>
          </a:xfrm>
          <a:prstGeom prst="homePlate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srgbClr val="000000"/>
                </a:solidFill>
              </a:rPr>
              <a:t>Заинтересованных сторон</a:t>
            </a:r>
            <a:endParaRPr lang="en-GB" sz="900" dirty="0">
              <a:solidFill>
                <a:srgbClr val="000000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5429250" y="3071813"/>
            <a:ext cx="1944688" cy="28892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srgbClr val="FFFFFF"/>
                </a:solidFill>
              </a:rPr>
              <a:t>ТРЕБОВАНИЯ</a:t>
            </a:r>
            <a:endParaRPr lang="en-GB" sz="900" dirty="0">
              <a:solidFill>
                <a:srgbClr val="FFFFFF"/>
              </a:solidFill>
            </a:endParaRPr>
          </a:p>
        </p:txBody>
      </p:sp>
      <p:sp>
        <p:nvSpPr>
          <p:cNvPr id="30" name="29 Pentágono"/>
          <p:cNvSpPr/>
          <p:nvPr/>
        </p:nvSpPr>
        <p:spPr>
          <a:xfrm rot="5400000">
            <a:off x="6458744" y="3899694"/>
            <a:ext cx="1303337" cy="504825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r>
              <a:rPr lang="ru-RU" sz="900" dirty="0">
                <a:solidFill>
                  <a:prstClr val="black"/>
                </a:solidFill>
              </a:rPr>
              <a:t>Добровольные</a:t>
            </a:r>
            <a:endParaRPr lang="en-GB" sz="900" dirty="0">
              <a:solidFill>
                <a:prstClr val="black"/>
              </a:solidFill>
            </a:endParaRPr>
          </a:p>
        </p:txBody>
      </p:sp>
      <p:sp>
        <p:nvSpPr>
          <p:cNvPr id="31" name="30 Flecha derecha"/>
          <p:cNvSpPr/>
          <p:nvPr/>
        </p:nvSpPr>
        <p:spPr>
          <a:xfrm rot="5400000">
            <a:off x="2346325" y="4297363"/>
            <a:ext cx="290513" cy="268287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es-ES" sz="900">
              <a:solidFill>
                <a:prstClr val="white"/>
              </a:solidFill>
            </a:endParaRPr>
          </a:p>
        </p:txBody>
      </p:sp>
      <p:sp>
        <p:nvSpPr>
          <p:cNvPr id="32" name="31 Flecha derecha"/>
          <p:cNvSpPr/>
          <p:nvPr/>
        </p:nvSpPr>
        <p:spPr>
          <a:xfrm rot="10800000">
            <a:off x="3635375" y="6092825"/>
            <a:ext cx="2808288" cy="287338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es-ES" sz="900">
              <a:solidFill>
                <a:prstClr val="white"/>
              </a:solidFill>
            </a:endParaRPr>
          </a:p>
        </p:txBody>
      </p:sp>
      <p:sp>
        <p:nvSpPr>
          <p:cNvPr id="33" name="32 Flecha derecha"/>
          <p:cNvSpPr/>
          <p:nvPr/>
        </p:nvSpPr>
        <p:spPr>
          <a:xfrm rot="5400000">
            <a:off x="2239962" y="5046663"/>
            <a:ext cx="360363" cy="268288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96" tIns="45648" rIns="91296" bIns="45648" anchor="ctr"/>
          <a:lstStyle/>
          <a:p>
            <a:pPr algn="ctr">
              <a:defRPr/>
            </a:pPr>
            <a:endParaRPr lang="es-ES" sz="900">
              <a:solidFill>
                <a:prstClr val="white"/>
              </a:solidFill>
            </a:endParaRPr>
          </a:p>
        </p:txBody>
      </p:sp>
      <p:grpSp>
        <p:nvGrpSpPr>
          <p:cNvPr id="125970" name="27 Grupo"/>
          <p:cNvGrpSpPr>
            <a:grpSpLocks/>
          </p:cNvGrpSpPr>
          <p:nvPr/>
        </p:nvGrpSpPr>
        <p:grpSpPr bwMode="auto">
          <a:xfrm>
            <a:off x="357188" y="3214688"/>
            <a:ext cx="4248150" cy="1082675"/>
            <a:chOff x="129341" y="3599683"/>
            <a:chExt cx="1979868" cy="1652949"/>
          </a:xfrm>
        </p:grpSpPr>
        <p:sp>
          <p:nvSpPr>
            <p:cNvPr id="35" name="34 Rectángulo redondeado"/>
            <p:cNvSpPr/>
            <p:nvPr/>
          </p:nvSpPr>
          <p:spPr>
            <a:xfrm>
              <a:off x="129341" y="3599683"/>
              <a:ext cx="1979868" cy="1652949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35 Rectángulo"/>
            <p:cNvSpPr/>
            <p:nvPr/>
          </p:nvSpPr>
          <p:spPr>
            <a:xfrm>
              <a:off x="178172" y="3648157"/>
              <a:ext cx="1882206" cy="1556002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8580" tIns="68580" rIns="68580" bIns="68580" anchor="ctr"/>
            <a:lstStyle/>
            <a:p>
              <a:pPr algn="ctr" defTabSz="710072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900" dirty="0">
                  <a:solidFill>
                    <a:srgbClr val="FFFFFF"/>
                  </a:solidFill>
                  <a:latin typeface="Verdana" pitchFamily="34" charset="0"/>
                </a:rPr>
                <a:t>Планирование  и разработка программ социальной ответственности</a:t>
              </a:r>
            </a:p>
            <a:p>
              <a:pPr algn="ctr" defTabSz="710072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ru-RU" sz="900" dirty="0">
                <a:solidFill>
                  <a:srgbClr val="FFFFFF"/>
                </a:solidFill>
                <a:latin typeface="Verdana" pitchFamily="34" charset="0"/>
              </a:endParaRPr>
            </a:p>
            <a:p>
              <a:pPr algn="ctr" defTabSz="710072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ru-RU" sz="900" dirty="0">
                  <a:solidFill>
                    <a:srgbClr val="FFFFFF"/>
                  </a:solidFill>
                  <a:latin typeface="Verdana" pitchFamily="34" charset="0"/>
                </a:rPr>
                <a:t>Цели, целевые показатели, ответственность, мероприятия</a:t>
              </a:r>
            </a:p>
          </p:txBody>
        </p:sp>
      </p:grpSp>
      <p:sp>
        <p:nvSpPr>
          <p:cNvPr id="125971" name="Text Box 34"/>
          <p:cNvSpPr txBox="1">
            <a:spLocks noChangeArrowheads="1"/>
          </p:cNvSpPr>
          <p:nvPr/>
        </p:nvSpPr>
        <p:spPr bwMode="auto">
          <a:xfrm>
            <a:off x="2428875" y="2214563"/>
            <a:ext cx="259080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ru-RU" altLang="ru-RU" sz="900">
                <a:solidFill>
                  <a:srgbClr val="000000"/>
                </a:solidFill>
                <a:latin typeface="Verdana" pitchFamily="34" charset="0"/>
              </a:rPr>
              <a:t>Воздействие на общество и окружающую среду</a:t>
            </a:r>
            <a:endParaRPr lang="en-GB" altLang="ru-RU" sz="900">
              <a:solidFill>
                <a:srgbClr val="000000"/>
              </a:solidFill>
              <a:latin typeface="Verdana" pitchFamily="34" charset="0"/>
            </a:endParaRPr>
          </a:p>
        </p:txBody>
      </p:sp>
      <p:sp>
        <p:nvSpPr>
          <p:cNvPr id="125972" name="Прямоугольник 37"/>
          <p:cNvSpPr>
            <a:spLocks noChangeArrowheads="1"/>
          </p:cNvSpPr>
          <p:nvPr/>
        </p:nvSpPr>
        <p:spPr bwMode="auto">
          <a:xfrm>
            <a:off x="1333500" y="1277938"/>
            <a:ext cx="77358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296" tIns="45648" rIns="91296" bIns="45648">
            <a:spAutoFit/>
          </a:bodyPr>
          <a:lstStyle>
            <a:lvl1pPr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4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–"/>
              <a:defRPr sz="13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0099"/>
              </a:buClr>
              <a:buFont typeface="AcademyACTT" pitchFamily="2" charset="0"/>
              <a:buChar char="•"/>
              <a:defRPr sz="12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cademyACTT" pitchFamily="2" charset="0"/>
              <a:buChar char="–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cademyACTT" pitchFamily="2" charset="0"/>
              <a:buChar char="»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>
                <a:solidFill>
                  <a:srgbClr val="1F497D"/>
                </a:solidFill>
                <a:latin typeface="Tahoma" pitchFamily="34" charset="0"/>
                <a:cs typeface="Tahoma" pitchFamily="34" charset="0"/>
              </a:rPr>
              <a:t>МОДЕЛЬ СИСТЕМЫ МЕНЕДЖМЕНТА СОЦИАЛЬНОЙ ОТВЕТСТВЕННОСТИ</a:t>
            </a:r>
            <a:endParaRPr lang="ru-RU" altLang="ru-RU" sz="160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86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5" t="10916" r="14897" b="9982"/>
          <a:stretch>
            <a:fillRect/>
          </a:stretch>
        </p:blipFill>
        <p:spPr bwMode="auto">
          <a:xfrm>
            <a:off x="107950" y="332656"/>
            <a:ext cx="8907463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40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B5C75-3CD1-47E3-822F-A3659A41D521}" type="slidenum">
              <a:rPr lang="ru-RU" smtClean="0"/>
              <a:pPr/>
              <a:t>30</a:t>
            </a:fld>
            <a:endParaRPr lang="ru-RU"/>
          </a:p>
        </p:txBody>
      </p:sp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0" y="0"/>
          <a:ext cx="9015979" cy="6161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Документ" r:id="rId3" imgW="10135059" imgH="7159118" progId="Word.Document.12">
                  <p:embed/>
                </p:oleObj>
              </mc:Choice>
              <mc:Fallback>
                <p:oleObj name="Документ" r:id="rId3" imgW="10135059" imgH="7159118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015979" cy="61615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315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Надпись 2"/>
          <p:cNvSpPr txBox="1">
            <a:spLocks noChangeArrowheads="1"/>
          </p:cNvSpPr>
          <p:nvPr/>
        </p:nvSpPr>
        <p:spPr bwMode="auto">
          <a:xfrm>
            <a:off x="0" y="116632"/>
            <a:ext cx="9144000" cy="7294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70C0"/>
                </a:solidFill>
              </a:rPr>
              <a:t>Модель </a:t>
            </a:r>
            <a:r>
              <a:rPr lang="ru-RU" b="1" dirty="0" smtClean="0">
                <a:solidFill>
                  <a:srgbClr val="0070C0"/>
                </a:solidFill>
              </a:rPr>
              <a:t>системы </a:t>
            </a:r>
            <a:r>
              <a:rPr lang="ru-RU" b="1" dirty="0">
                <a:solidFill>
                  <a:srgbClr val="0070C0"/>
                </a:solidFill>
              </a:rPr>
              <a:t>менеджмента социальной ответственности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70C0"/>
                </a:solidFill>
              </a:rPr>
              <a:t>у</a:t>
            </a:r>
            <a:r>
              <a:rPr lang="ru-RU" b="1" dirty="0" smtClean="0">
                <a:solidFill>
                  <a:srgbClr val="0070C0"/>
                </a:solidFill>
              </a:rPr>
              <a:t>чреждения (на примере Центра «Малахит»)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" y="837778"/>
            <a:ext cx="9020175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5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98078" y="277813"/>
            <a:ext cx="7210426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Функциональная модель </a:t>
            </a: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организации региональной системы управления качеством </a:t>
            </a:r>
            <a:endParaRPr lang="ru-RU" sz="20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 rot="5400000">
            <a:off x="2796381" y="2536044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1" name="Скругленный прямоугольник 10"/>
          <p:cNvSpPr/>
          <p:nvPr/>
        </p:nvSpPr>
        <p:spPr>
          <a:xfrm>
            <a:off x="314325" y="3050479"/>
            <a:ext cx="5410200" cy="81057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Обработка данных по унифицированным алгоритмам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Скругленный прямоугольник 10"/>
          <p:cNvSpPr/>
          <p:nvPr/>
        </p:nvSpPr>
        <p:spPr>
          <a:xfrm>
            <a:off x="6228184" y="1340768"/>
            <a:ext cx="2736303" cy="170971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Технологическое сопровождение</a:t>
            </a:r>
            <a:r>
              <a:rPr lang="ru-RU" sz="1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(формирование справочников, анкет и т.д.)</a:t>
            </a:r>
          </a:p>
        </p:txBody>
      </p:sp>
      <p:sp>
        <p:nvSpPr>
          <p:cNvPr id="25" name="Скругленный прямоугольник 24"/>
          <p:cNvSpPr>
            <a:spLocks noChangeArrowheads="1"/>
          </p:cNvSpPr>
          <p:nvPr/>
        </p:nvSpPr>
        <p:spPr bwMode="auto">
          <a:xfrm>
            <a:off x="314325" y="1340768"/>
            <a:ext cx="5410200" cy="1070669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Сервисы взаимодействия с получателями услуг и независимыми экспертами – сервисы «сбора исходных данных»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 rot="5400000">
            <a:off x="1004566" y="4700854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9" name="Скругленный прямоугольник 10"/>
          <p:cNvSpPr/>
          <p:nvPr/>
        </p:nvSpPr>
        <p:spPr>
          <a:xfrm>
            <a:off x="331494" y="5301208"/>
            <a:ext cx="5393032" cy="117412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Достижение непрерывного улучшения качества, выполнение нормативных требований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5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253" y="5887867"/>
            <a:ext cx="925509" cy="92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Картинка 17 из 120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51520" y="188864"/>
            <a:ext cx="1368152" cy="70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331493" y="3918755"/>
            <a:ext cx="1792235" cy="619886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СМКСО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2339752" y="3918755"/>
            <a:ext cx="1573788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НСО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4139952" y="3910611"/>
            <a:ext cx="1584573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KPI</a:t>
            </a: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1" name="Стрелка вправо 30"/>
          <p:cNvSpPr>
            <a:spLocks noChangeArrowheads="1"/>
          </p:cNvSpPr>
          <p:nvPr/>
        </p:nvSpPr>
        <p:spPr bwMode="auto">
          <a:xfrm rot="5400000">
            <a:off x="2908673" y="4732288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3" name="Стрелка вправо 32"/>
          <p:cNvSpPr>
            <a:spLocks noChangeArrowheads="1"/>
          </p:cNvSpPr>
          <p:nvPr/>
        </p:nvSpPr>
        <p:spPr bwMode="auto">
          <a:xfrm rot="5400000">
            <a:off x="4709120" y="4660280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4" name="Скругленный прямоугольник 10"/>
          <p:cNvSpPr/>
          <p:nvPr/>
        </p:nvSpPr>
        <p:spPr>
          <a:xfrm>
            <a:off x="6228184" y="3212976"/>
            <a:ext cx="2736303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Библиотеки</a:t>
            </a:r>
          </a:p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м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атериалов по СМК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35" name="Скругленный прямоугольник 10"/>
          <p:cNvSpPr/>
          <p:nvPr/>
        </p:nvSpPr>
        <p:spPr>
          <a:xfrm>
            <a:off x="6228184" y="4869159"/>
            <a:ext cx="2736303" cy="16061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Автоматизированные процессы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организации предоставления услуг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12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6988" y="0"/>
            <a:ext cx="9144000" cy="720725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b="1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Область автоматизации в рамках проекта</a:t>
            </a:r>
            <a:endParaRPr lang="ru-RU" sz="2400" b="1" dirty="0">
              <a:solidFill>
                <a:srgbClr val="00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" name="Скругленный прямоугольник 10"/>
          <p:cNvSpPr/>
          <p:nvPr/>
        </p:nvSpPr>
        <p:spPr>
          <a:xfrm>
            <a:off x="405708" y="1060395"/>
            <a:ext cx="4022276" cy="294466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Модуль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Система менеджмента </a:t>
            </a:r>
            <a:r>
              <a:rPr lang="ru-RU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качества и социальной ответственности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сфере социального обслуживания (в соответствии со стандартом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ISO 9001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)»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00A276-A794-4995-8000-ED3342581BEF}" type="slidenum">
              <a:rPr lang="ru-RU" smtClean="0"/>
              <a:pPr>
                <a:defRPr/>
              </a:pPr>
              <a:t>33</a:t>
            </a:fld>
            <a:endParaRPr lang="ru-RU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5184775" y="2808288"/>
            <a:ext cx="3638550" cy="1735137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Типовой пакет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документации </a:t>
            </a:r>
            <a:r>
              <a:rPr lang="ru-RU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СМКСО учреждения</a:t>
            </a:r>
            <a:endParaRPr lang="ru-RU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41" name="Скругленный прямоугольник 4"/>
          <p:cNvSpPr/>
          <p:nvPr/>
        </p:nvSpPr>
        <p:spPr>
          <a:xfrm>
            <a:off x="5218113" y="949325"/>
            <a:ext cx="3571875" cy="175895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 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автоматизированных процессов создания продукции (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оказания социальных услуг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) 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81600" y="4645025"/>
            <a:ext cx="3638550" cy="1376363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Автоматизированная процедура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Текущий процесс СМК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»</a:t>
            </a:r>
          </a:p>
        </p:txBody>
      </p:sp>
      <p:sp>
        <p:nvSpPr>
          <p:cNvPr id="4" name="Левая фигурная скобка 3"/>
          <p:cNvSpPr/>
          <p:nvPr/>
        </p:nvSpPr>
        <p:spPr>
          <a:xfrm>
            <a:off x="4572000" y="1196975"/>
            <a:ext cx="647700" cy="42481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331493" y="4149080"/>
            <a:ext cx="4240507" cy="79208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Планирование и учет результатов внутренних аудитов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31492" y="5136336"/>
            <a:ext cx="4240507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Ведение библиотек документов СМКСО</a:t>
            </a: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331493" y="5877272"/>
            <a:ext cx="4240507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Формирование и консолидация отчетности</a:t>
            </a:r>
            <a:endParaRPr lang="ru-RU" sz="2000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0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2483768" y="1268760"/>
          <a:ext cx="6984776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350963" y="260350"/>
            <a:ext cx="65770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Функционал информационной системы</a:t>
            </a:r>
          </a:p>
        </p:txBody>
      </p:sp>
      <p:sp>
        <p:nvSpPr>
          <p:cNvPr id="10" name="Скругленный прямоугольник 4"/>
          <p:cNvSpPr/>
          <p:nvPr/>
        </p:nvSpPr>
        <p:spPr>
          <a:xfrm>
            <a:off x="468313" y="1223963"/>
            <a:ext cx="2519362" cy="360045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10 </a:t>
            </a:r>
          </a:p>
          <a:p>
            <a:pPr algn="ctr">
              <a:defRPr/>
            </a:pPr>
            <a:r>
              <a:rPr lang="ru-RU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автоматизи-рованных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 процессов создания продукции (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оказания социальных услуг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) 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509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188913"/>
            <a:ext cx="1111250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01689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388F55-5750-491B-8C8E-D7481E836A28}" type="slidenum">
              <a:rPr lang="ru-RU" smtClean="0"/>
              <a:pPr>
                <a:defRPr/>
              </a:pPr>
              <a:t>35</a:t>
            </a:fld>
            <a:endParaRPr lang="ru-RU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350963" y="260350"/>
            <a:ext cx="6577012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Функционал информационной системы</a:t>
            </a:r>
          </a:p>
        </p:txBody>
      </p:sp>
      <p:pic>
        <p:nvPicPr>
          <p:cNvPr id="25604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-26988"/>
            <a:ext cx="1111250" cy="111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250825" y="1052513"/>
            <a:ext cx="3640138" cy="1376362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Автоматизированная процедура «</a:t>
            </a:r>
            <a:r>
              <a:rPr lang="ru-RU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Текущий процесс СМК</a:t>
            </a:r>
            <a:r>
              <a:rPr lang="ru-RU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»</a:t>
            </a:r>
          </a:p>
        </p:txBody>
      </p:sp>
      <p:sp>
        <p:nvSpPr>
          <p:cNvPr id="25606" name="Скругленный прямоугольник 4"/>
          <p:cNvSpPr>
            <a:spLocks noChangeArrowheads="1"/>
          </p:cNvSpPr>
          <p:nvPr/>
        </p:nvSpPr>
        <p:spPr bwMode="auto">
          <a:xfrm>
            <a:off x="395288" y="4941888"/>
            <a:ext cx="8497887" cy="1081087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/>
          </a:gradFill>
          <a:ln w="9525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>
                <a:latin typeface="Arial" charset="0"/>
              </a:rPr>
              <a:t>Автоматизированное формирование текущих показателей состояния по заложенным в систему 10 процессам создания продукции (оказания социальных услуг)</a:t>
            </a:r>
            <a:endParaRPr lang="ru-RU" altLang="ru-RU" sz="2000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395536" y="2780928"/>
            <a:ext cx="2267119" cy="172060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Выявление отклонений от «эталонных» значений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098954" y="2780928"/>
            <a:ext cx="3417262" cy="172060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Исследование причин отклонений, первичное реагирование в рамках матрицы ответственности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4283968" y="1268760"/>
            <a:ext cx="4248472" cy="1108538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Обобщение информации и реагирование на уровне руководства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6876256" y="2780928"/>
            <a:ext cx="2088232" cy="172060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Мониторинг исправления отклонений</a:t>
            </a:r>
            <a:endParaRPr lang="ru-RU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трелка вправо 61"/>
          <p:cNvSpPr>
            <a:spLocks noChangeArrowheads="1"/>
          </p:cNvSpPr>
          <p:nvPr/>
        </p:nvSpPr>
        <p:spPr bwMode="auto">
          <a:xfrm rot="16200000">
            <a:off x="1305719" y="4455319"/>
            <a:ext cx="446087" cy="498475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трелка вправо 61"/>
          <p:cNvSpPr>
            <a:spLocks noChangeArrowheads="1"/>
          </p:cNvSpPr>
          <p:nvPr/>
        </p:nvSpPr>
        <p:spPr bwMode="auto">
          <a:xfrm rot="10800000" flipH="1">
            <a:off x="2667000" y="3389313"/>
            <a:ext cx="431800" cy="503237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7" name="Стрелка вправо 61"/>
          <p:cNvSpPr>
            <a:spLocks noChangeArrowheads="1"/>
          </p:cNvSpPr>
          <p:nvPr/>
        </p:nvSpPr>
        <p:spPr bwMode="auto">
          <a:xfrm rot="16200000">
            <a:off x="5322094" y="2351881"/>
            <a:ext cx="446088" cy="498475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трелка вправо 61"/>
          <p:cNvSpPr>
            <a:spLocks noChangeArrowheads="1"/>
          </p:cNvSpPr>
          <p:nvPr/>
        </p:nvSpPr>
        <p:spPr bwMode="auto">
          <a:xfrm rot="5400000">
            <a:off x="7555707" y="2380456"/>
            <a:ext cx="446088" cy="498475"/>
          </a:xfrm>
          <a:prstGeom prst="rightArrow">
            <a:avLst>
              <a:gd name="adj1" fmla="val 50000"/>
              <a:gd name="adj2" fmla="val 20861"/>
            </a:avLst>
          </a:prstGeom>
          <a:solidFill>
            <a:srgbClr val="FF4549"/>
          </a:solidFill>
          <a:ln w="0" algn="ctr">
            <a:solidFill>
              <a:schemeClr val="hlink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ru-RU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2358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98078" y="277813"/>
            <a:ext cx="7210426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Функциональная модель </a:t>
            </a: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организации региональной системы управления качеством </a:t>
            </a:r>
            <a:endParaRPr lang="ru-RU" sz="20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 rot="5400000">
            <a:off x="2796381" y="2536044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1" name="Скругленный прямоугольник 10"/>
          <p:cNvSpPr/>
          <p:nvPr/>
        </p:nvSpPr>
        <p:spPr>
          <a:xfrm>
            <a:off x="314325" y="3050479"/>
            <a:ext cx="5410200" cy="81057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Обработка данных по унифицированным алгоритмам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4" name="Скругленный прямоугольник 10"/>
          <p:cNvSpPr/>
          <p:nvPr/>
        </p:nvSpPr>
        <p:spPr>
          <a:xfrm>
            <a:off x="6228184" y="1340768"/>
            <a:ext cx="2736303" cy="1709711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Технологическое сопровождение</a:t>
            </a:r>
            <a:r>
              <a:rPr lang="ru-RU" sz="1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(формирование справочников, анкет и т.д.)</a:t>
            </a:r>
          </a:p>
        </p:txBody>
      </p:sp>
      <p:sp>
        <p:nvSpPr>
          <p:cNvPr id="25" name="Скругленный прямоугольник 24"/>
          <p:cNvSpPr>
            <a:spLocks noChangeArrowheads="1"/>
          </p:cNvSpPr>
          <p:nvPr/>
        </p:nvSpPr>
        <p:spPr bwMode="auto">
          <a:xfrm>
            <a:off x="314325" y="1340768"/>
            <a:ext cx="5410200" cy="1070669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Сервисы взаимодействия с получателями услуг и независимыми экспертами – сервисы «сбора исходных данных»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 rot="5400000">
            <a:off x="1004566" y="4700854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9" name="Скругленный прямоугольник 10"/>
          <p:cNvSpPr/>
          <p:nvPr/>
        </p:nvSpPr>
        <p:spPr>
          <a:xfrm>
            <a:off x="331494" y="5301208"/>
            <a:ext cx="5393032" cy="117412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Достижение непрерывного улучшения качества, выполнение нормативных требований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5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253" y="5887867"/>
            <a:ext cx="925509" cy="92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Картинка 17 из 120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51520" y="188864"/>
            <a:ext cx="1368152" cy="70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331493" y="3918755"/>
            <a:ext cx="1792235" cy="619886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СМКСО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2339752" y="3918755"/>
            <a:ext cx="1573788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НСО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4139952" y="3910611"/>
            <a:ext cx="1584573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KPI</a:t>
            </a: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1" name="Стрелка вправо 30"/>
          <p:cNvSpPr>
            <a:spLocks noChangeArrowheads="1"/>
          </p:cNvSpPr>
          <p:nvPr/>
        </p:nvSpPr>
        <p:spPr bwMode="auto">
          <a:xfrm rot="5400000">
            <a:off x="2908673" y="4732288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3" name="Стрелка вправо 32"/>
          <p:cNvSpPr>
            <a:spLocks noChangeArrowheads="1"/>
          </p:cNvSpPr>
          <p:nvPr/>
        </p:nvSpPr>
        <p:spPr bwMode="auto">
          <a:xfrm rot="5400000">
            <a:off x="4709120" y="4660280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4" name="Скругленный прямоугольник 10"/>
          <p:cNvSpPr/>
          <p:nvPr/>
        </p:nvSpPr>
        <p:spPr>
          <a:xfrm>
            <a:off x="6228184" y="3212976"/>
            <a:ext cx="2736303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Библиотеки</a:t>
            </a:r>
          </a:p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м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атериалов по СМК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35" name="Скругленный прямоугольник 10"/>
          <p:cNvSpPr/>
          <p:nvPr/>
        </p:nvSpPr>
        <p:spPr>
          <a:xfrm>
            <a:off x="6228184" y="4869159"/>
            <a:ext cx="2736303" cy="16061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Автоматизированные процессы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организации предоставления услуг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11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98078" y="277813"/>
            <a:ext cx="5986043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Функциональные возможности. Сервисы сбора исходных данных </a:t>
            </a:r>
            <a:endParaRPr lang="ru-RU" sz="20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 rot="5400000">
            <a:off x="1580821" y="3047205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741243" y="5013176"/>
            <a:ext cx="2174573" cy="1765300"/>
            <a:chOff x="5493771" y="2492896"/>
            <a:chExt cx="2174573" cy="1765300"/>
          </a:xfrm>
        </p:grpSpPr>
        <p:pic>
          <p:nvPicPr>
            <p:cNvPr id="18" name="Picture 4" descr="http://time56.ru/userfiles/news/large/20175_346_thumb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9014" y="2706212"/>
              <a:ext cx="1199330" cy="799553"/>
            </a:xfrm>
            <a:prstGeom prst="rect">
              <a:avLst/>
            </a:prstGeom>
            <a:noFill/>
            <a:effectLst>
              <a:glow>
                <a:schemeClr val="accent1"/>
              </a:glo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51" name="Picture 16" descr="bomzh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1959" y="3421583"/>
              <a:ext cx="836612" cy="836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76200" cmpd="tri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38" t="3394" r="20058" b="-241"/>
            <a:stretch>
              <a:fillRect/>
            </a:stretch>
          </p:blipFill>
          <p:spPr bwMode="auto">
            <a:xfrm>
              <a:off x="5493771" y="2492896"/>
              <a:ext cx="955675" cy="12271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FF3F"/>
              </a:solidFill>
              <a:miter lim="800000"/>
              <a:headEnd/>
              <a:tailEnd/>
            </a:ln>
          </p:spPr>
        </p:pic>
      </p:grpSp>
      <p:sp>
        <p:nvSpPr>
          <p:cNvPr id="28" name="Стрелка вправо 27"/>
          <p:cNvSpPr>
            <a:spLocks noChangeArrowheads="1"/>
          </p:cNvSpPr>
          <p:nvPr/>
        </p:nvSpPr>
        <p:spPr bwMode="auto">
          <a:xfrm rot="5400000">
            <a:off x="4682236" y="3069729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9" name="Скругленный прямоугольник 10"/>
          <p:cNvSpPr/>
          <p:nvPr/>
        </p:nvSpPr>
        <p:spPr>
          <a:xfrm>
            <a:off x="3635896" y="3672320"/>
            <a:ext cx="2460622" cy="135352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Авторизованное заполнение отчета эксперта (анкеты)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65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121" y="-26987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Картинка 17 из 120000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51520" y="188864"/>
            <a:ext cx="1368152" cy="70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130874" y="1296946"/>
            <a:ext cx="3216990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Для 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граждан, нуждающихся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/>
            </a:r>
            <a:b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 социальных  услугах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3491880" y="1299254"/>
            <a:ext cx="2724334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Для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независимых экспертов 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6372200" y="1268760"/>
            <a:ext cx="2703560" cy="1643074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Для 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поставщиков 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социальных услуг</a:t>
            </a:r>
          </a:p>
        </p:txBody>
      </p:sp>
      <p:sp>
        <p:nvSpPr>
          <p:cNvPr id="31" name="Скругленный прямоугольник 10"/>
          <p:cNvSpPr/>
          <p:nvPr/>
        </p:nvSpPr>
        <p:spPr>
          <a:xfrm>
            <a:off x="377825" y="3662116"/>
            <a:ext cx="2826023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Анкетирование </a:t>
            </a:r>
          </a:p>
        </p:txBody>
      </p:sp>
      <p:sp>
        <p:nvSpPr>
          <p:cNvPr id="33" name="Скругленный прямоугольник 10"/>
          <p:cNvSpPr/>
          <p:nvPr/>
        </p:nvSpPr>
        <p:spPr>
          <a:xfrm>
            <a:off x="378444" y="4365104"/>
            <a:ext cx="2825292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Учет и рассмотрение жалоб </a:t>
            </a:r>
          </a:p>
        </p:txBody>
      </p:sp>
      <p:sp>
        <p:nvSpPr>
          <p:cNvPr id="34" name="Стрелка вправо 33"/>
          <p:cNvSpPr>
            <a:spLocks noChangeArrowheads="1"/>
          </p:cNvSpPr>
          <p:nvPr/>
        </p:nvSpPr>
        <p:spPr bwMode="auto">
          <a:xfrm rot="5400000">
            <a:off x="7445177" y="3004096"/>
            <a:ext cx="446087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5" name="Скругленный прямоугольник 10"/>
          <p:cNvSpPr/>
          <p:nvPr/>
        </p:nvSpPr>
        <p:spPr>
          <a:xfrm>
            <a:off x="6431858" y="3690718"/>
            <a:ext cx="2460622" cy="135352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Формирование отчетности в информационной системе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085183"/>
            <a:ext cx="2355223" cy="115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 descr="C:\Users\maksimova\Desktop\Видео+фото\3D\Fotolia_9747350_Subscription_XL(1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82493" y="5266835"/>
            <a:ext cx="2245571" cy="1265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156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единительная линия 12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898078" y="277813"/>
            <a:ext cx="5986043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Функциональные возможности. Обработка данных </a:t>
            </a:r>
            <a:endParaRPr lang="ru-RU" sz="20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12" name="Стрелка вправо 11"/>
          <p:cNvSpPr>
            <a:spLocks noChangeArrowheads="1"/>
          </p:cNvSpPr>
          <p:nvPr/>
        </p:nvSpPr>
        <p:spPr bwMode="auto">
          <a:xfrm rot="5400000">
            <a:off x="1681080" y="1938187"/>
            <a:ext cx="245569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pic>
        <p:nvPicPr>
          <p:cNvPr id="10265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121" y="-26987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 descr="Картинка 17 из 120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30000"/>
          </a:blip>
          <a:srcRect/>
          <a:stretch>
            <a:fillRect/>
          </a:stretch>
        </p:blipFill>
        <p:spPr bwMode="auto">
          <a:xfrm>
            <a:off x="251520" y="188864"/>
            <a:ext cx="1368152" cy="7054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2" name="Блок-схема: альтернативный процесс 21"/>
          <p:cNvSpPr/>
          <p:nvPr/>
        </p:nvSpPr>
        <p:spPr>
          <a:xfrm>
            <a:off x="130874" y="1296946"/>
            <a:ext cx="3216990" cy="619886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СМКСО</a:t>
            </a:r>
          </a:p>
        </p:txBody>
      </p:sp>
      <p:sp>
        <p:nvSpPr>
          <p:cNvPr id="23" name="Блок-схема: альтернативный процесс 22"/>
          <p:cNvSpPr/>
          <p:nvPr/>
        </p:nvSpPr>
        <p:spPr>
          <a:xfrm>
            <a:off x="3491880" y="1299254"/>
            <a:ext cx="2724334" cy="617578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НСО</a:t>
            </a:r>
          </a:p>
        </p:txBody>
      </p:sp>
      <p:sp>
        <p:nvSpPr>
          <p:cNvPr id="27" name="Блок-схема: альтернативный процесс 26"/>
          <p:cNvSpPr/>
          <p:nvPr/>
        </p:nvSpPr>
        <p:spPr>
          <a:xfrm>
            <a:off x="6372200" y="1268760"/>
            <a:ext cx="2703560" cy="648072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en-US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KPI</a:t>
            </a: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4" name="Скругленный прямоугольник 23"/>
          <p:cNvSpPr>
            <a:spLocks noChangeArrowheads="1"/>
          </p:cNvSpPr>
          <p:nvPr/>
        </p:nvSpPr>
        <p:spPr bwMode="auto">
          <a:xfrm>
            <a:off x="134800" y="2420888"/>
            <a:ext cx="3213064" cy="3672408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Выявление и исправление отклонений от «эталонного» состояния по набору показателей в масштабе структурного  подразделения, организации, группы организаций, региональной системы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Стрелка вправо 24"/>
          <p:cNvSpPr>
            <a:spLocks noChangeArrowheads="1"/>
          </p:cNvSpPr>
          <p:nvPr/>
        </p:nvSpPr>
        <p:spPr bwMode="auto">
          <a:xfrm rot="5400000">
            <a:off x="4737124" y="1967733"/>
            <a:ext cx="245569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26" name="Скругленный прямоугольник 25"/>
          <p:cNvSpPr>
            <a:spLocks noChangeArrowheads="1"/>
          </p:cNvSpPr>
          <p:nvPr/>
        </p:nvSpPr>
        <p:spPr bwMode="auto">
          <a:xfrm>
            <a:off x="3491880" y="2420888"/>
            <a:ext cx="2724334" cy="2088232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Оценка эффективности руководителей организаций по балльной системе через набор показателей</a:t>
            </a:r>
          </a:p>
        </p:txBody>
      </p:sp>
      <p:sp>
        <p:nvSpPr>
          <p:cNvPr id="30" name="Скругленный прямоугольник 29"/>
          <p:cNvSpPr>
            <a:spLocks noChangeArrowheads="1"/>
          </p:cNvSpPr>
          <p:nvPr/>
        </p:nvSpPr>
        <p:spPr bwMode="auto">
          <a:xfrm>
            <a:off x="6384170" y="2420888"/>
            <a:ext cx="2691590" cy="2088232"/>
          </a:xfrm>
          <a:prstGeom prst="roundRect">
            <a:avLst>
              <a:gd name="adj" fmla="val 16667"/>
            </a:avLst>
          </a:prstGeom>
          <a:solidFill>
            <a:srgbClr val="47FF61"/>
          </a:solidFill>
          <a:ln w="9525" algn="ctr">
            <a:solidFill>
              <a:srgbClr val="008000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Оценка эффективности руководителей </a:t>
            </a: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организаций по балльной системе </a:t>
            </a:r>
            <a:r>
              <a:rPr lang="ru-RU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Tahoma" pitchFamily="34" charset="0"/>
              </a:rPr>
              <a:t>через набор показателей</a:t>
            </a:r>
            <a:endParaRPr lang="ru-RU" b="1" dirty="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38" name="Стрелка вправо 37"/>
          <p:cNvSpPr>
            <a:spLocks noChangeArrowheads="1"/>
          </p:cNvSpPr>
          <p:nvPr/>
        </p:nvSpPr>
        <p:spPr bwMode="auto">
          <a:xfrm rot="5400000">
            <a:off x="7617691" y="1967733"/>
            <a:ext cx="245569" cy="431800"/>
          </a:xfrm>
          <a:prstGeom prst="rightArrow">
            <a:avLst>
              <a:gd name="adj1" fmla="val 50000"/>
              <a:gd name="adj2" fmla="val 21551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dk1"/>
              </a:solidFill>
              <a:latin typeface="+mn-lt"/>
            </a:endParaRPr>
          </a:p>
        </p:txBody>
      </p:sp>
      <p:sp>
        <p:nvSpPr>
          <p:cNvPr id="39" name="Скругленный прямоугольник 4"/>
          <p:cNvSpPr/>
          <p:nvPr/>
        </p:nvSpPr>
        <p:spPr>
          <a:xfrm>
            <a:off x="5770189" y="5331787"/>
            <a:ext cx="3193431" cy="122749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Непрерывное улучшение качества</a:t>
            </a:r>
            <a:endParaRPr lang="ru-RU" sz="1400" b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0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085184"/>
            <a:ext cx="652214" cy="652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Группа 40"/>
          <p:cNvGrpSpPr/>
          <p:nvPr/>
        </p:nvGrpSpPr>
        <p:grpSpPr>
          <a:xfrm>
            <a:off x="3635897" y="4869160"/>
            <a:ext cx="1951672" cy="1764273"/>
            <a:chOff x="5493771" y="2492896"/>
            <a:chExt cx="2174573" cy="1765300"/>
          </a:xfrm>
        </p:grpSpPr>
        <p:pic>
          <p:nvPicPr>
            <p:cNvPr id="42" name="Picture 4" descr="http://time56.ru/userfiles/news/large/20175_346_thumb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9014" y="2706212"/>
              <a:ext cx="1199330" cy="799553"/>
            </a:xfrm>
            <a:prstGeom prst="rect">
              <a:avLst/>
            </a:prstGeom>
            <a:noFill/>
            <a:effectLst>
              <a:glow>
                <a:schemeClr val="accent1"/>
              </a:glow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16" descr="bomzh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1959" y="3421583"/>
              <a:ext cx="836612" cy="836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76200" cmpd="tri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6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738" t="3394" r="20058" b="-241"/>
            <a:stretch>
              <a:fillRect/>
            </a:stretch>
          </p:blipFill>
          <p:spPr bwMode="auto">
            <a:xfrm>
              <a:off x="5493771" y="2492896"/>
              <a:ext cx="955675" cy="12271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FFFF3F"/>
              </a:solidFill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9504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430" y="548680"/>
            <a:ext cx="8229600" cy="5832648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sz="2200" dirty="0"/>
              <a:t>	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менеджмента качества и система менеджмента социальной ответственности: </a:t>
            </a:r>
          </a:p>
          <a:p>
            <a:pPr algn="just"/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включаются (интегрируются, внедряются) в систему управления системой социального обслуживания населения;</a:t>
            </a:r>
          </a:p>
          <a:p>
            <a:pPr algn="just"/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разрабатываются и внедряются в каждом учреждении на основе разработанных типовых документов  для системы менеджмента качества и системы менеджмента социальной ответственности учреждений;</a:t>
            </a:r>
          </a:p>
          <a:p>
            <a:pPr algn="just"/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интегрируются (совместно функционируют, совместно применяются) друг с другом, а также с информационной системой социального обслуживания населения и в дальнейшем автоматизируются;</a:t>
            </a:r>
          </a:p>
          <a:p>
            <a:pPr algn="just"/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внедрении системы менеджмента качества и системы менеджмента социальной ответственности учитываются ожидаемые изменения в федеральном и областном законодательствах и изменения в стандартах 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ISO 9001 </a:t>
            </a:r>
            <a:r>
              <a:rPr lang="ru-RU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en-US" sz="3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IQNet</a:t>
            </a:r>
            <a:r>
              <a:rPr lang="en-US" sz="3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SR </a:t>
            </a:r>
            <a:r>
              <a:rPr lang="en-US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ru-RU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endParaRPr lang="ru-RU" sz="3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B5C75-3CD1-47E3-822F-A3659A41D521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7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4"/>
          <p:cNvSpPr>
            <a:spLocks noChangeArrowheads="1"/>
          </p:cNvSpPr>
          <p:nvPr/>
        </p:nvSpPr>
        <p:spPr bwMode="auto">
          <a:xfrm>
            <a:off x="3745728" y="2343974"/>
            <a:ext cx="4129076" cy="718773"/>
          </a:xfrm>
          <a:prstGeom prst="roundRect">
            <a:avLst>
              <a:gd name="adj" fmla="val 16667"/>
            </a:avLst>
          </a:prstGeom>
          <a:solidFill>
            <a:srgbClr val="15FF3C"/>
          </a:solidFill>
          <a:ln w="9525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Методическое обеспечение деятельности учреждений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Скругленный прямоугольник 10"/>
          <p:cNvSpPr/>
          <p:nvPr/>
        </p:nvSpPr>
        <p:spPr>
          <a:xfrm>
            <a:off x="6811861" y="3496102"/>
            <a:ext cx="2046435" cy="7187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Методические группы</a:t>
            </a:r>
            <a:endParaRPr lang="ru-RU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7" name="Скругленный прямоугольник 10"/>
          <p:cNvSpPr/>
          <p:nvPr/>
        </p:nvSpPr>
        <p:spPr>
          <a:xfrm>
            <a:off x="4701343" y="3496102"/>
            <a:ext cx="2030898" cy="7187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Совет директоров</a:t>
            </a:r>
            <a:endParaRPr lang="ru-RU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8" name="Скругленный прямоугольник 10"/>
          <p:cNvSpPr/>
          <p:nvPr/>
        </p:nvSpPr>
        <p:spPr>
          <a:xfrm>
            <a:off x="2534112" y="3496101"/>
            <a:ext cx="2046434" cy="71877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Методические советы</a:t>
            </a:r>
            <a:endParaRPr lang="ru-RU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2525565" y="4363797"/>
            <a:ext cx="2046435" cy="1801507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1600" b="1" dirty="0" smtClean="0">
                <a:latin typeface="Arial Narrow" pitchFamily="34" charset="0"/>
              </a:rPr>
              <a:t>Методические рекомендации по прикладным социальным технологиям</a:t>
            </a:r>
            <a:endParaRPr lang="ru-RU" sz="1600" dirty="0" smtClean="0">
              <a:latin typeface="Arial" charset="0"/>
            </a:endParaRPr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4685805" y="4363797"/>
            <a:ext cx="2046435" cy="1801507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1600" b="1" dirty="0" smtClean="0">
                <a:latin typeface="Arial Narrow" pitchFamily="34" charset="0"/>
              </a:rPr>
              <a:t>Формирование достоверного экспертного мнения по вопросам развития системы социального обслуживания</a:t>
            </a:r>
            <a:endParaRPr lang="ru-RU" sz="1600" dirty="0" smtClean="0">
              <a:latin typeface="Arial" charset="0"/>
            </a:endParaRP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6846045" y="4363797"/>
            <a:ext cx="2046435" cy="1801507"/>
          </a:xfrm>
          <a:prstGeom prst="flowChartAlternateProcess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>
              <a:defRPr/>
            </a:pPr>
            <a:r>
              <a:rPr lang="ru-RU" sz="1600" b="1" dirty="0" smtClean="0">
                <a:latin typeface="Arial Narrow" pitchFamily="34" charset="0"/>
              </a:rPr>
              <a:t>Совершенство-</a:t>
            </a:r>
            <a:r>
              <a:rPr lang="ru-RU" sz="1600" b="1" dirty="0" err="1" smtClean="0">
                <a:latin typeface="Arial Narrow" pitchFamily="34" charset="0"/>
              </a:rPr>
              <a:t>вание</a:t>
            </a:r>
            <a:r>
              <a:rPr lang="ru-RU" sz="1600" b="1" dirty="0" smtClean="0">
                <a:latin typeface="Arial Narrow" pitchFamily="34" charset="0"/>
              </a:rPr>
              <a:t> стандартов социальных услуг, функционала ИС СОН</a:t>
            </a:r>
            <a:endParaRPr lang="ru-RU" sz="1600" dirty="0" smtClean="0">
              <a:latin typeface="Arial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3745728" y="3187338"/>
            <a:ext cx="4089350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3745729" y="3184590"/>
            <a:ext cx="1" cy="295232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833959" y="3183778"/>
            <a:ext cx="1" cy="295232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трелка вправо 61"/>
          <p:cNvSpPr>
            <a:spLocks noChangeArrowheads="1"/>
          </p:cNvSpPr>
          <p:nvPr/>
        </p:nvSpPr>
        <p:spPr bwMode="auto">
          <a:xfrm rot="16201877" flipH="1">
            <a:off x="2559883" y="4046528"/>
            <a:ext cx="303690" cy="355161"/>
          </a:xfrm>
          <a:prstGeom prst="rightArrow">
            <a:avLst>
              <a:gd name="adj1" fmla="val 50000"/>
              <a:gd name="adj2" fmla="val 20860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H="1">
            <a:off x="7841557" y="3189536"/>
            <a:ext cx="1" cy="295232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трелка вправо 61"/>
          <p:cNvSpPr>
            <a:spLocks noChangeArrowheads="1"/>
          </p:cNvSpPr>
          <p:nvPr/>
        </p:nvSpPr>
        <p:spPr bwMode="auto">
          <a:xfrm rot="16201877" flipH="1">
            <a:off x="4746867" y="4046528"/>
            <a:ext cx="303690" cy="355161"/>
          </a:xfrm>
          <a:prstGeom prst="rightArrow">
            <a:avLst>
              <a:gd name="adj1" fmla="val 50000"/>
              <a:gd name="adj2" fmla="val 20860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19" name="Стрелка вправо 61"/>
          <p:cNvSpPr>
            <a:spLocks noChangeArrowheads="1"/>
          </p:cNvSpPr>
          <p:nvPr/>
        </p:nvSpPr>
        <p:spPr bwMode="auto">
          <a:xfrm rot="16201877" flipH="1">
            <a:off x="6872603" y="4046528"/>
            <a:ext cx="303690" cy="355161"/>
          </a:xfrm>
          <a:prstGeom prst="rightArrow">
            <a:avLst>
              <a:gd name="adj1" fmla="val 50000"/>
              <a:gd name="adj2" fmla="val 20860"/>
            </a:avLst>
          </a:prstGeom>
          <a:gradFill rotWithShape="1">
            <a:gsLst>
              <a:gs pos="0">
                <a:srgbClr val="FF8D8F"/>
              </a:gs>
              <a:gs pos="64999">
                <a:srgbClr val="FFC2C3"/>
              </a:gs>
              <a:gs pos="100000">
                <a:srgbClr val="FFD0D1"/>
              </a:gs>
            </a:gsLst>
            <a:lin ang="16200000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dk1"/>
              </a:solidFill>
              <a:latin typeface="+mn-lt"/>
            </a:endParaRPr>
          </a:p>
        </p:txBody>
      </p:sp>
      <p:sp>
        <p:nvSpPr>
          <p:cNvPr id="20" name="Скругленный прямоугольник 4"/>
          <p:cNvSpPr/>
          <p:nvPr/>
        </p:nvSpPr>
        <p:spPr>
          <a:xfrm>
            <a:off x="467544" y="2492896"/>
            <a:ext cx="1872208" cy="11521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ОМЦ </a:t>
            </a:r>
            <a:endParaRPr lang="ru-RU" sz="2300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21" name="Скругленный прямоугольник 4"/>
          <p:cNvSpPr/>
          <p:nvPr/>
        </p:nvSpPr>
        <p:spPr>
          <a:xfrm>
            <a:off x="467544" y="3737284"/>
            <a:ext cx="1872208" cy="18519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Окружные и отраслевые базовые учреждения </a:t>
            </a:r>
            <a:endParaRPr lang="ru-RU" b="1" dirty="0">
              <a:solidFill>
                <a:schemeClr val="accent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79388" y="1125538"/>
            <a:ext cx="8643937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C:\Documents and Settings\akushnikov\Local Settings\Temporary Internet Files\Content.IE5\K5U3K1UN\MCj0433883000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445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457200" y="277813"/>
            <a:ext cx="8229600" cy="77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defRPr/>
            </a:pPr>
            <a:r>
              <a:rPr lang="ru-RU" sz="2000" b="1" dirty="0" smtClean="0">
                <a:solidFill>
                  <a:srgbClr val="0C3F8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Организационно-методическая работа в системе учреждений социального обслуживания</a:t>
            </a:r>
            <a:endParaRPr lang="ru-RU" sz="2000" b="1" dirty="0">
              <a:solidFill>
                <a:srgbClr val="0C3F8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  <p:sp>
        <p:nvSpPr>
          <p:cNvPr id="25" name="Скругленный прямоугольник 4"/>
          <p:cNvSpPr>
            <a:spLocks noChangeArrowheads="1"/>
          </p:cNvSpPr>
          <p:nvPr/>
        </p:nvSpPr>
        <p:spPr bwMode="auto">
          <a:xfrm>
            <a:off x="437333" y="1628800"/>
            <a:ext cx="7437471" cy="576064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</a:schemeClr>
          </a:solidFill>
          <a:ln w="9525" algn="ctr">
            <a:solidFill>
              <a:srgbClr val="008603"/>
            </a:solidFill>
            <a:round/>
            <a:headEnd/>
            <a:tailEnd/>
          </a:ln>
          <a:effectLst>
            <a:outerShdw dist="381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МСП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26" name="Picture 2" descr="C:\Documents and Settings\worm\Рабочий стол\111.t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98" y="1016433"/>
            <a:ext cx="763210" cy="1379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2158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825" y="692696"/>
            <a:ext cx="8642350" cy="576064"/>
          </a:xfrm>
          <a:ln w="28575"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задачи в сфере внедрения СМК СМ СО</a:t>
            </a:r>
            <a:endParaRPr lang="ru-RU" sz="2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824" y="1412776"/>
            <a:ext cx="871366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Обеспечить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эффективное функционирование в учреждениях социального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обслуживания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системы менеджмента качества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системы менеджмента социальной ответственности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соответствии с требованиями международных стандартов 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ISO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9001:2008 и  </a:t>
            </a:r>
            <a:r>
              <a:rPr lang="en-US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IQNet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SR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до 30 декабря 2016 года</a:t>
            </a:r>
          </a:p>
        </p:txBody>
      </p:sp>
      <p:sp>
        <p:nvSpPr>
          <p:cNvPr id="4" name="AutoShape 25"/>
          <p:cNvSpPr>
            <a:spLocks noChangeArrowheads="1"/>
          </p:cNvSpPr>
          <p:nvPr/>
        </p:nvSpPr>
        <p:spPr bwMode="auto">
          <a:xfrm>
            <a:off x="6035908" y="48984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5" name="AutoShape 26"/>
          <p:cNvSpPr>
            <a:spLocks noChangeArrowheads="1"/>
          </p:cNvSpPr>
          <p:nvPr/>
        </p:nvSpPr>
        <p:spPr bwMode="auto">
          <a:xfrm>
            <a:off x="6713771" y="5830318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6" name="AutoShape 27"/>
          <p:cNvSpPr>
            <a:spLocks noChangeArrowheads="1"/>
          </p:cNvSpPr>
          <p:nvPr/>
        </p:nvSpPr>
        <p:spPr bwMode="auto">
          <a:xfrm>
            <a:off x="7393221" y="603034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7" name="AutoShape 28"/>
          <p:cNvSpPr>
            <a:spLocks noChangeArrowheads="1"/>
          </p:cNvSpPr>
          <p:nvPr/>
        </p:nvSpPr>
        <p:spPr bwMode="auto">
          <a:xfrm>
            <a:off x="5951771" y="5365180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8" name="AutoShape 29"/>
          <p:cNvSpPr>
            <a:spLocks noChangeArrowheads="1"/>
          </p:cNvSpPr>
          <p:nvPr/>
        </p:nvSpPr>
        <p:spPr bwMode="auto">
          <a:xfrm>
            <a:off x="6459771" y="449840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" name="AutoShape 30"/>
          <p:cNvSpPr>
            <a:spLocks noChangeArrowheads="1"/>
          </p:cNvSpPr>
          <p:nvPr/>
        </p:nvSpPr>
        <p:spPr bwMode="auto">
          <a:xfrm>
            <a:off x="5697771" y="48317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0" name="AutoShape 31"/>
          <p:cNvSpPr>
            <a:spLocks noChangeArrowheads="1"/>
          </p:cNvSpPr>
          <p:nvPr/>
        </p:nvSpPr>
        <p:spPr bwMode="auto">
          <a:xfrm>
            <a:off x="5697771" y="45650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" name="AutoShape 32"/>
          <p:cNvSpPr>
            <a:spLocks noChangeArrowheads="1"/>
          </p:cNvSpPr>
          <p:nvPr/>
        </p:nvSpPr>
        <p:spPr bwMode="auto">
          <a:xfrm>
            <a:off x="5866046" y="5896993"/>
            <a:ext cx="255587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2" name="AutoShape 33"/>
          <p:cNvSpPr>
            <a:spLocks noChangeArrowheads="1"/>
          </p:cNvSpPr>
          <p:nvPr/>
        </p:nvSpPr>
        <p:spPr bwMode="auto">
          <a:xfrm>
            <a:off x="5612046" y="5630293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3" name="AutoShape 34"/>
          <p:cNvSpPr>
            <a:spLocks noChangeArrowheads="1"/>
          </p:cNvSpPr>
          <p:nvPr/>
        </p:nvSpPr>
        <p:spPr bwMode="auto">
          <a:xfrm>
            <a:off x="5443771" y="51651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4" name="Line 35"/>
          <p:cNvSpPr>
            <a:spLocks noChangeShapeType="1"/>
          </p:cNvSpPr>
          <p:nvPr/>
        </p:nvSpPr>
        <p:spPr bwMode="auto">
          <a:xfrm flipV="1">
            <a:off x="5781908" y="4698430"/>
            <a:ext cx="84138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5" name="Line 36"/>
          <p:cNvSpPr>
            <a:spLocks noChangeShapeType="1"/>
          </p:cNvSpPr>
          <p:nvPr/>
        </p:nvSpPr>
        <p:spPr bwMode="auto">
          <a:xfrm flipV="1">
            <a:off x="5951771" y="4765105"/>
            <a:ext cx="338137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6" name="Line 37"/>
          <p:cNvSpPr>
            <a:spLocks noChangeShapeType="1"/>
          </p:cNvSpPr>
          <p:nvPr/>
        </p:nvSpPr>
        <p:spPr bwMode="auto">
          <a:xfrm flipH="1">
            <a:off x="5527908" y="4965130"/>
            <a:ext cx="254000" cy="2000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7" name="Line 38"/>
          <p:cNvSpPr>
            <a:spLocks noChangeShapeType="1"/>
          </p:cNvSpPr>
          <p:nvPr/>
        </p:nvSpPr>
        <p:spPr bwMode="auto">
          <a:xfrm>
            <a:off x="5527908" y="5298505"/>
            <a:ext cx="423863" cy="1984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8" name="Line 39"/>
          <p:cNvSpPr>
            <a:spLocks noChangeShapeType="1"/>
          </p:cNvSpPr>
          <p:nvPr/>
        </p:nvSpPr>
        <p:spPr bwMode="auto">
          <a:xfrm>
            <a:off x="5527908" y="5298505"/>
            <a:ext cx="169863" cy="3317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19" name="Line 40"/>
          <p:cNvSpPr>
            <a:spLocks noChangeShapeType="1"/>
          </p:cNvSpPr>
          <p:nvPr/>
        </p:nvSpPr>
        <p:spPr bwMode="auto">
          <a:xfrm>
            <a:off x="5781908" y="5763643"/>
            <a:ext cx="254000" cy="1333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20" name="Line 41"/>
          <p:cNvSpPr>
            <a:spLocks noChangeShapeType="1"/>
          </p:cNvSpPr>
          <p:nvPr/>
        </p:nvSpPr>
        <p:spPr bwMode="auto">
          <a:xfrm flipV="1">
            <a:off x="5866046" y="5630293"/>
            <a:ext cx="593725" cy="6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sp>
        <p:nvSpPr>
          <p:cNvPr id="21" name="AutoShape 42"/>
          <p:cNvSpPr>
            <a:spLocks noChangeArrowheads="1"/>
          </p:cNvSpPr>
          <p:nvPr/>
        </p:nvSpPr>
        <p:spPr bwMode="auto">
          <a:xfrm>
            <a:off x="6205771" y="46317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2" name="AutoShape 43"/>
          <p:cNvSpPr>
            <a:spLocks noChangeArrowheads="1"/>
          </p:cNvSpPr>
          <p:nvPr/>
        </p:nvSpPr>
        <p:spPr bwMode="auto">
          <a:xfrm>
            <a:off x="6629633" y="46984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3" name="AutoShape 44"/>
          <p:cNvSpPr>
            <a:spLocks noChangeArrowheads="1"/>
          </p:cNvSpPr>
          <p:nvPr/>
        </p:nvSpPr>
        <p:spPr bwMode="auto">
          <a:xfrm>
            <a:off x="7223358" y="46984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4" name="AutoShape 45"/>
          <p:cNvSpPr>
            <a:spLocks noChangeArrowheads="1"/>
          </p:cNvSpPr>
          <p:nvPr/>
        </p:nvSpPr>
        <p:spPr bwMode="auto">
          <a:xfrm>
            <a:off x="6459771" y="5165155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5" name="AutoShape 46"/>
          <p:cNvSpPr>
            <a:spLocks noChangeArrowheads="1"/>
          </p:cNvSpPr>
          <p:nvPr/>
        </p:nvSpPr>
        <p:spPr bwMode="auto">
          <a:xfrm>
            <a:off x="7223358" y="5431855"/>
            <a:ext cx="254000" cy="131763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6" name="AutoShape 47"/>
          <p:cNvSpPr>
            <a:spLocks noChangeArrowheads="1"/>
          </p:cNvSpPr>
          <p:nvPr/>
        </p:nvSpPr>
        <p:spPr bwMode="auto">
          <a:xfrm>
            <a:off x="7647221" y="5431855"/>
            <a:ext cx="254000" cy="131763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7" name="AutoShape 48"/>
          <p:cNvSpPr>
            <a:spLocks noChangeArrowheads="1"/>
          </p:cNvSpPr>
          <p:nvPr/>
        </p:nvSpPr>
        <p:spPr bwMode="auto">
          <a:xfrm>
            <a:off x="6459771" y="556361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8" name="AutoShape 49"/>
          <p:cNvSpPr>
            <a:spLocks noChangeArrowheads="1"/>
          </p:cNvSpPr>
          <p:nvPr/>
        </p:nvSpPr>
        <p:spPr bwMode="auto">
          <a:xfrm>
            <a:off x="7561496" y="509848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9" name="AutoShape 50"/>
          <p:cNvSpPr>
            <a:spLocks noChangeArrowheads="1"/>
          </p:cNvSpPr>
          <p:nvPr/>
        </p:nvSpPr>
        <p:spPr bwMode="auto">
          <a:xfrm>
            <a:off x="7223358" y="4965130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0" name="AutoShape 51"/>
          <p:cNvSpPr>
            <a:spLocks noChangeArrowheads="1"/>
          </p:cNvSpPr>
          <p:nvPr/>
        </p:nvSpPr>
        <p:spPr bwMode="auto">
          <a:xfrm>
            <a:off x="7561496" y="5696968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1" name="AutoShape 52"/>
          <p:cNvSpPr>
            <a:spLocks noChangeArrowheads="1"/>
          </p:cNvSpPr>
          <p:nvPr/>
        </p:nvSpPr>
        <p:spPr bwMode="auto">
          <a:xfrm>
            <a:off x="6883633" y="5563618"/>
            <a:ext cx="254000" cy="133350"/>
          </a:xfrm>
          <a:prstGeom prst="flowChartProcess">
            <a:avLst/>
          </a:prstGeom>
          <a:solidFill>
            <a:srgbClr val="0033CC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2" name="AutoShape 53"/>
          <p:cNvSpPr>
            <a:spLocks noChangeArrowheads="1"/>
          </p:cNvSpPr>
          <p:nvPr/>
        </p:nvSpPr>
        <p:spPr bwMode="auto">
          <a:xfrm>
            <a:off x="6545496" y="48984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33" name="AutoShape 54"/>
          <p:cNvSpPr>
            <a:spLocks noChangeArrowheads="1"/>
          </p:cNvSpPr>
          <p:nvPr/>
        </p:nvSpPr>
        <p:spPr bwMode="auto">
          <a:xfrm>
            <a:off x="6883633" y="5165155"/>
            <a:ext cx="254000" cy="133350"/>
          </a:xfrm>
          <a:prstGeom prst="flowChartProcess">
            <a:avLst/>
          </a:prstGeom>
          <a:solidFill>
            <a:srgbClr val="FFFF00"/>
          </a:solidFill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cxnSp>
        <p:nvCxnSpPr>
          <p:cNvPr id="34" name="AutoShape 55"/>
          <p:cNvCxnSpPr>
            <a:cxnSpLocks noChangeShapeType="1"/>
            <a:stCxn id="21" idx="3"/>
            <a:endCxn id="32" idx="1"/>
          </p:cNvCxnSpPr>
          <p:nvPr/>
        </p:nvCxnSpPr>
        <p:spPr bwMode="auto">
          <a:xfrm>
            <a:off x="6459771" y="4698430"/>
            <a:ext cx="85725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AutoShape 56"/>
          <p:cNvCxnSpPr>
            <a:cxnSpLocks noChangeShapeType="1"/>
            <a:stCxn id="32" idx="3"/>
            <a:endCxn id="33" idx="1"/>
          </p:cNvCxnSpPr>
          <p:nvPr/>
        </p:nvCxnSpPr>
        <p:spPr bwMode="auto">
          <a:xfrm>
            <a:off x="6799496" y="4965130"/>
            <a:ext cx="84137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6" name="AutoShape 57"/>
          <p:cNvCxnSpPr>
            <a:cxnSpLocks noChangeShapeType="1"/>
            <a:stCxn id="33" idx="3"/>
            <a:endCxn id="25" idx="1"/>
          </p:cNvCxnSpPr>
          <p:nvPr/>
        </p:nvCxnSpPr>
        <p:spPr bwMode="auto">
          <a:xfrm>
            <a:off x="7137633" y="5231830"/>
            <a:ext cx="85725" cy="265113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7" name="AutoShape 58"/>
          <p:cNvCxnSpPr>
            <a:cxnSpLocks noChangeShapeType="1"/>
            <a:stCxn id="25" idx="3"/>
            <a:endCxn id="30" idx="1"/>
          </p:cNvCxnSpPr>
          <p:nvPr/>
        </p:nvCxnSpPr>
        <p:spPr bwMode="auto">
          <a:xfrm>
            <a:off x="7477358" y="5496943"/>
            <a:ext cx="84138" cy="2667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8" name="Line 59"/>
          <p:cNvSpPr>
            <a:spLocks noChangeShapeType="1"/>
          </p:cNvSpPr>
          <p:nvPr/>
        </p:nvSpPr>
        <p:spPr bwMode="auto">
          <a:xfrm>
            <a:off x="5866046" y="4965130"/>
            <a:ext cx="169862" cy="40005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ru-RU"/>
          </a:p>
        </p:txBody>
      </p:sp>
      <p:cxnSp>
        <p:nvCxnSpPr>
          <p:cNvPr id="39" name="AutoShape 60"/>
          <p:cNvCxnSpPr>
            <a:cxnSpLocks noChangeShapeType="1"/>
            <a:stCxn id="4" idx="3"/>
          </p:cNvCxnSpPr>
          <p:nvPr/>
        </p:nvCxnSpPr>
        <p:spPr bwMode="auto">
          <a:xfrm>
            <a:off x="6289908" y="4965130"/>
            <a:ext cx="169863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0" name="AutoShape 61"/>
          <p:cNvCxnSpPr>
            <a:cxnSpLocks noChangeShapeType="1"/>
            <a:stCxn id="7" idx="3"/>
            <a:endCxn id="27" idx="1"/>
          </p:cNvCxnSpPr>
          <p:nvPr/>
        </p:nvCxnSpPr>
        <p:spPr bwMode="auto">
          <a:xfrm>
            <a:off x="6205771" y="5431855"/>
            <a:ext cx="254000" cy="198438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1" name="AutoShape 62"/>
          <p:cNvCxnSpPr>
            <a:cxnSpLocks noChangeShapeType="1"/>
            <a:stCxn id="24" idx="2"/>
            <a:endCxn id="27" idx="0"/>
          </p:cNvCxnSpPr>
          <p:nvPr/>
        </p:nvCxnSpPr>
        <p:spPr bwMode="auto">
          <a:xfrm>
            <a:off x="6586771" y="529850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2" name="AutoShape 63"/>
          <p:cNvCxnSpPr>
            <a:cxnSpLocks noChangeShapeType="1"/>
            <a:stCxn id="11" idx="3"/>
            <a:endCxn id="5" idx="1"/>
          </p:cNvCxnSpPr>
          <p:nvPr/>
        </p:nvCxnSpPr>
        <p:spPr bwMode="auto">
          <a:xfrm flipV="1">
            <a:off x="6121633" y="5896993"/>
            <a:ext cx="592138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3" name="AutoShape 64"/>
          <p:cNvCxnSpPr>
            <a:cxnSpLocks noChangeShapeType="1"/>
            <a:stCxn id="20" idx="0"/>
            <a:endCxn id="5" idx="1"/>
          </p:cNvCxnSpPr>
          <p:nvPr/>
        </p:nvCxnSpPr>
        <p:spPr bwMode="auto">
          <a:xfrm>
            <a:off x="5866046" y="5696968"/>
            <a:ext cx="847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4" name="AutoShape 65"/>
          <p:cNvCxnSpPr>
            <a:cxnSpLocks noChangeShapeType="1"/>
            <a:stCxn id="27" idx="2"/>
            <a:endCxn id="5" idx="0"/>
          </p:cNvCxnSpPr>
          <p:nvPr/>
        </p:nvCxnSpPr>
        <p:spPr bwMode="auto">
          <a:xfrm>
            <a:off x="6586771" y="5696968"/>
            <a:ext cx="254000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5" name="AutoShape 66"/>
          <p:cNvCxnSpPr>
            <a:cxnSpLocks noChangeShapeType="1"/>
            <a:stCxn id="7" idx="2"/>
            <a:endCxn id="12" idx="0"/>
          </p:cNvCxnSpPr>
          <p:nvPr/>
        </p:nvCxnSpPr>
        <p:spPr bwMode="auto">
          <a:xfrm flipH="1">
            <a:off x="5739046" y="5496943"/>
            <a:ext cx="339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6" name="AutoShape 67"/>
          <p:cNvCxnSpPr>
            <a:cxnSpLocks noChangeShapeType="1"/>
            <a:stCxn id="11" idx="0"/>
            <a:endCxn id="7" idx="2"/>
          </p:cNvCxnSpPr>
          <p:nvPr/>
        </p:nvCxnSpPr>
        <p:spPr bwMode="auto">
          <a:xfrm flipV="1">
            <a:off x="5994633" y="5496943"/>
            <a:ext cx="84138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7" name="AutoShape 68"/>
          <p:cNvCxnSpPr>
            <a:cxnSpLocks noChangeShapeType="1"/>
            <a:stCxn id="24" idx="3"/>
            <a:endCxn id="31" idx="1"/>
          </p:cNvCxnSpPr>
          <p:nvPr/>
        </p:nvCxnSpPr>
        <p:spPr bwMode="auto">
          <a:xfrm>
            <a:off x="6713771" y="5231830"/>
            <a:ext cx="169862" cy="39846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8" name="AutoShape 69"/>
          <p:cNvCxnSpPr>
            <a:cxnSpLocks noChangeShapeType="1"/>
            <a:stCxn id="24" idx="1"/>
            <a:endCxn id="4" idx="2"/>
          </p:cNvCxnSpPr>
          <p:nvPr/>
        </p:nvCxnSpPr>
        <p:spPr bwMode="auto">
          <a:xfrm flipH="1" flipV="1">
            <a:off x="6162908" y="5031805"/>
            <a:ext cx="296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9" name="AutoShape 70"/>
          <p:cNvCxnSpPr>
            <a:cxnSpLocks noChangeShapeType="1"/>
            <a:stCxn id="13" idx="3"/>
            <a:endCxn id="4" idx="1"/>
          </p:cNvCxnSpPr>
          <p:nvPr/>
        </p:nvCxnSpPr>
        <p:spPr bwMode="auto">
          <a:xfrm flipV="1">
            <a:off x="5697771" y="4965130"/>
            <a:ext cx="338137" cy="26670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0" name="AutoShape 71"/>
          <p:cNvCxnSpPr>
            <a:cxnSpLocks noChangeShapeType="1"/>
            <a:stCxn id="4" idx="0"/>
            <a:endCxn id="21" idx="2"/>
          </p:cNvCxnSpPr>
          <p:nvPr/>
        </p:nvCxnSpPr>
        <p:spPr bwMode="auto">
          <a:xfrm flipV="1">
            <a:off x="6162908" y="4765105"/>
            <a:ext cx="169863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1" name="AutoShape 72"/>
          <p:cNvCxnSpPr>
            <a:cxnSpLocks noChangeShapeType="1"/>
            <a:stCxn id="4" idx="2"/>
            <a:endCxn id="7" idx="3"/>
          </p:cNvCxnSpPr>
          <p:nvPr/>
        </p:nvCxnSpPr>
        <p:spPr bwMode="auto">
          <a:xfrm>
            <a:off x="6162908" y="5031805"/>
            <a:ext cx="42863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2" name="AutoShape 73"/>
          <p:cNvCxnSpPr>
            <a:cxnSpLocks noChangeShapeType="1"/>
            <a:stCxn id="27" idx="0"/>
            <a:endCxn id="33" idx="2"/>
          </p:cNvCxnSpPr>
          <p:nvPr/>
        </p:nvCxnSpPr>
        <p:spPr bwMode="auto">
          <a:xfrm flipV="1">
            <a:off x="6586771" y="5298505"/>
            <a:ext cx="423862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3" name="AutoShape 74"/>
          <p:cNvCxnSpPr>
            <a:cxnSpLocks noChangeShapeType="1"/>
            <a:stCxn id="33" idx="2"/>
            <a:endCxn id="31" idx="0"/>
          </p:cNvCxnSpPr>
          <p:nvPr/>
        </p:nvCxnSpPr>
        <p:spPr bwMode="auto">
          <a:xfrm>
            <a:off x="7010633" y="5298505"/>
            <a:ext cx="0" cy="265113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4" name="AutoShape 75"/>
          <p:cNvCxnSpPr>
            <a:cxnSpLocks noChangeShapeType="1"/>
            <a:stCxn id="29" idx="2"/>
            <a:endCxn id="25" idx="0"/>
          </p:cNvCxnSpPr>
          <p:nvPr/>
        </p:nvCxnSpPr>
        <p:spPr bwMode="auto">
          <a:xfrm>
            <a:off x="7350358" y="5098480"/>
            <a:ext cx="0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" name="AutoShape 76"/>
          <p:cNvCxnSpPr>
            <a:cxnSpLocks noChangeShapeType="1"/>
            <a:stCxn id="22" idx="2"/>
            <a:endCxn id="32" idx="0"/>
          </p:cNvCxnSpPr>
          <p:nvPr/>
        </p:nvCxnSpPr>
        <p:spPr bwMode="auto">
          <a:xfrm flipH="1">
            <a:off x="6672496" y="4831780"/>
            <a:ext cx="84137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6" name="AutoShape 77"/>
          <p:cNvCxnSpPr>
            <a:cxnSpLocks noChangeShapeType="1"/>
            <a:stCxn id="21" idx="2"/>
            <a:endCxn id="24" idx="0"/>
          </p:cNvCxnSpPr>
          <p:nvPr/>
        </p:nvCxnSpPr>
        <p:spPr bwMode="auto">
          <a:xfrm>
            <a:off x="6332771" y="4765105"/>
            <a:ext cx="254000" cy="4000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7" name="AutoShape 78"/>
          <p:cNvCxnSpPr>
            <a:cxnSpLocks noChangeShapeType="1"/>
            <a:endCxn id="8" idx="1"/>
          </p:cNvCxnSpPr>
          <p:nvPr/>
        </p:nvCxnSpPr>
        <p:spPr bwMode="auto">
          <a:xfrm flipV="1">
            <a:off x="5951771" y="4565080"/>
            <a:ext cx="508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8" name="AutoShape 79"/>
          <p:cNvCxnSpPr>
            <a:cxnSpLocks noChangeShapeType="1"/>
            <a:stCxn id="23" idx="1"/>
            <a:endCxn id="22" idx="3"/>
          </p:cNvCxnSpPr>
          <p:nvPr/>
        </p:nvCxnSpPr>
        <p:spPr bwMode="auto">
          <a:xfrm flipH="1">
            <a:off x="6883633" y="4765105"/>
            <a:ext cx="339725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9" name="AutoShape 80"/>
          <p:cNvCxnSpPr>
            <a:cxnSpLocks noChangeShapeType="1"/>
            <a:stCxn id="28" idx="1"/>
            <a:endCxn id="33" idx="3"/>
          </p:cNvCxnSpPr>
          <p:nvPr/>
        </p:nvCxnSpPr>
        <p:spPr bwMode="auto">
          <a:xfrm flipH="1">
            <a:off x="7137633" y="5165155"/>
            <a:ext cx="423863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0" name="AutoShape 81"/>
          <p:cNvCxnSpPr>
            <a:cxnSpLocks noChangeShapeType="1"/>
            <a:stCxn id="29" idx="1"/>
            <a:endCxn id="32" idx="3"/>
          </p:cNvCxnSpPr>
          <p:nvPr/>
        </p:nvCxnSpPr>
        <p:spPr bwMode="auto">
          <a:xfrm flipH="1" flipV="1">
            <a:off x="6799496" y="4965130"/>
            <a:ext cx="423862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1" name="AutoShape 82"/>
          <p:cNvCxnSpPr>
            <a:cxnSpLocks noChangeShapeType="1"/>
            <a:stCxn id="28" idx="2"/>
            <a:endCxn id="26" idx="0"/>
          </p:cNvCxnSpPr>
          <p:nvPr/>
        </p:nvCxnSpPr>
        <p:spPr bwMode="auto">
          <a:xfrm>
            <a:off x="7688496" y="5231830"/>
            <a:ext cx="85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2" name="AutoShape 83"/>
          <p:cNvCxnSpPr>
            <a:cxnSpLocks noChangeShapeType="1"/>
            <a:stCxn id="30" idx="0"/>
            <a:endCxn id="26" idx="2"/>
          </p:cNvCxnSpPr>
          <p:nvPr/>
        </p:nvCxnSpPr>
        <p:spPr bwMode="auto">
          <a:xfrm flipV="1">
            <a:off x="7688496" y="5563618"/>
            <a:ext cx="85725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3" name="AutoShape 84"/>
          <p:cNvCxnSpPr>
            <a:cxnSpLocks noChangeShapeType="1"/>
            <a:stCxn id="6" idx="0"/>
            <a:endCxn id="31" idx="2"/>
          </p:cNvCxnSpPr>
          <p:nvPr/>
        </p:nvCxnSpPr>
        <p:spPr bwMode="auto">
          <a:xfrm flipH="1" flipV="1">
            <a:off x="7010633" y="5696968"/>
            <a:ext cx="509588" cy="3333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4" name="AutoShape 85"/>
          <p:cNvCxnSpPr>
            <a:cxnSpLocks noChangeShapeType="1"/>
            <a:stCxn id="30" idx="2"/>
            <a:endCxn id="6" idx="0"/>
          </p:cNvCxnSpPr>
          <p:nvPr/>
        </p:nvCxnSpPr>
        <p:spPr bwMode="auto">
          <a:xfrm flipH="1">
            <a:off x="7520221" y="5830318"/>
            <a:ext cx="16827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5" name="AutoShape 86"/>
          <p:cNvCxnSpPr>
            <a:cxnSpLocks noChangeShapeType="1"/>
            <a:stCxn id="31" idx="0"/>
            <a:endCxn id="25" idx="1"/>
          </p:cNvCxnSpPr>
          <p:nvPr/>
        </p:nvCxnSpPr>
        <p:spPr bwMode="auto">
          <a:xfrm flipV="1">
            <a:off x="7010633" y="5496943"/>
            <a:ext cx="212725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6" name="AutoShape 87"/>
          <p:cNvCxnSpPr>
            <a:cxnSpLocks noChangeShapeType="1"/>
            <a:stCxn id="22" idx="1"/>
            <a:endCxn id="4" idx="3"/>
          </p:cNvCxnSpPr>
          <p:nvPr/>
        </p:nvCxnSpPr>
        <p:spPr bwMode="auto">
          <a:xfrm flipH="1">
            <a:off x="6289908" y="4765105"/>
            <a:ext cx="339725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7" name="AutoShape 88"/>
          <p:cNvCxnSpPr>
            <a:cxnSpLocks noChangeShapeType="1"/>
            <a:stCxn id="8" idx="3"/>
            <a:endCxn id="23" idx="0"/>
          </p:cNvCxnSpPr>
          <p:nvPr/>
        </p:nvCxnSpPr>
        <p:spPr bwMode="auto">
          <a:xfrm>
            <a:off x="6713771" y="4565080"/>
            <a:ext cx="636587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8" name="AutoShape 89"/>
          <p:cNvCxnSpPr>
            <a:cxnSpLocks noChangeShapeType="1"/>
            <a:stCxn id="6" idx="1"/>
            <a:endCxn id="5" idx="3"/>
          </p:cNvCxnSpPr>
          <p:nvPr/>
        </p:nvCxnSpPr>
        <p:spPr bwMode="auto">
          <a:xfrm flipH="1" flipV="1">
            <a:off x="6969358" y="5896993"/>
            <a:ext cx="423863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9" name="AutoShape 90"/>
          <p:cNvCxnSpPr>
            <a:cxnSpLocks noChangeShapeType="1"/>
            <a:stCxn id="25" idx="2"/>
            <a:endCxn id="6" idx="0"/>
          </p:cNvCxnSpPr>
          <p:nvPr/>
        </p:nvCxnSpPr>
        <p:spPr bwMode="auto">
          <a:xfrm>
            <a:off x="7350358" y="5563618"/>
            <a:ext cx="169863" cy="4667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0" name="AutoShape 91"/>
          <p:cNvCxnSpPr>
            <a:cxnSpLocks noChangeShapeType="1"/>
            <a:stCxn id="5" idx="3"/>
            <a:endCxn id="30" idx="1"/>
          </p:cNvCxnSpPr>
          <p:nvPr/>
        </p:nvCxnSpPr>
        <p:spPr bwMode="auto">
          <a:xfrm flipV="1">
            <a:off x="6969358" y="5763643"/>
            <a:ext cx="592138" cy="13335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1" name="AutoShape 92"/>
          <p:cNvCxnSpPr>
            <a:cxnSpLocks noChangeShapeType="1"/>
            <a:stCxn id="7" idx="3"/>
            <a:endCxn id="24" idx="1"/>
          </p:cNvCxnSpPr>
          <p:nvPr/>
        </p:nvCxnSpPr>
        <p:spPr bwMode="auto">
          <a:xfrm flipV="1">
            <a:off x="6205771" y="5231830"/>
            <a:ext cx="254000" cy="20002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2" name="AutoShape 93"/>
          <p:cNvCxnSpPr>
            <a:cxnSpLocks noChangeShapeType="1"/>
            <a:stCxn id="13" idx="3"/>
            <a:endCxn id="24" idx="1"/>
          </p:cNvCxnSpPr>
          <p:nvPr/>
        </p:nvCxnSpPr>
        <p:spPr bwMode="auto">
          <a:xfrm>
            <a:off x="5697771" y="5231830"/>
            <a:ext cx="762000" cy="0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3" name="AutoShape 94"/>
          <p:cNvCxnSpPr>
            <a:cxnSpLocks noChangeShapeType="1"/>
            <a:endCxn id="21" idx="1"/>
          </p:cNvCxnSpPr>
          <p:nvPr/>
        </p:nvCxnSpPr>
        <p:spPr bwMode="auto">
          <a:xfrm>
            <a:off x="5951771" y="4631755"/>
            <a:ext cx="254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4" name="AutoShape 95"/>
          <p:cNvCxnSpPr>
            <a:cxnSpLocks noChangeShapeType="1"/>
            <a:stCxn id="8" idx="1"/>
            <a:endCxn id="21" idx="0"/>
          </p:cNvCxnSpPr>
          <p:nvPr/>
        </p:nvCxnSpPr>
        <p:spPr bwMode="auto">
          <a:xfrm flipH="1">
            <a:off x="6332771" y="4565080"/>
            <a:ext cx="127000" cy="66675"/>
          </a:xfrm>
          <a:prstGeom prst="straightConnector1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75" name="TextBox 74"/>
          <p:cNvSpPr txBox="1"/>
          <p:nvPr/>
        </p:nvSpPr>
        <p:spPr>
          <a:xfrm>
            <a:off x="282282" y="5207921"/>
            <a:ext cx="4968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Решение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президиума Правительства Свердловской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области от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 апреля 2016 года</a:t>
            </a:r>
          </a:p>
        </p:txBody>
      </p:sp>
    </p:spTree>
    <p:extLst>
      <p:ext uri="{BB962C8B-B14F-4D97-AF65-F5344CB8AC3E}">
        <p14:creationId xmlns:p14="http://schemas.microsoft.com/office/powerpoint/2010/main" val="41368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57" y="590147"/>
            <a:ext cx="3109331" cy="3846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19872" y="1879664"/>
            <a:ext cx="52565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5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Благодарим за внимание!</a:t>
            </a:r>
          </a:p>
        </p:txBody>
      </p:sp>
      <p:pic>
        <p:nvPicPr>
          <p:cNvPr id="8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021288"/>
            <a:ext cx="1602035" cy="7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1781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4142</TotalTime>
  <Words>2135</Words>
  <Application>Microsoft Office PowerPoint</Application>
  <PresentationFormat>Экран (4:3)</PresentationFormat>
  <Paragraphs>453</Paragraphs>
  <Slides>42</Slides>
  <Notes>18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42</vt:i4>
      </vt:variant>
    </vt:vector>
  </HeadingPairs>
  <TitlesOfParts>
    <vt:vector size="45" baseType="lpstr">
      <vt:lpstr>Исполнительная</vt:lpstr>
      <vt:lpstr>Visio</vt:lpstr>
      <vt:lpstr>Документ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Для населения</vt:lpstr>
      <vt:lpstr>Для  государственного управления</vt:lpstr>
      <vt:lpstr>Для  поставщика социальных услуг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ПРЕИМУЩЕСТВА ОТ СМК</vt:lpstr>
      <vt:lpstr>Презентация PowerPoint</vt:lpstr>
      <vt:lpstr>Презентация PowerPoint</vt:lpstr>
      <vt:lpstr>Презентация PowerPoint</vt:lpstr>
      <vt:lpstr>ОСНОВНЫЕ ТЕРМИНЫ И ОПРЕДЕЛЕНИЯ</vt:lpstr>
      <vt:lpstr>Презентация PowerPoint</vt:lpstr>
      <vt:lpstr>ПРИНЦИПЫ СОЦИАЛЬНОЙ ОТВЕТСТВЕННОСТИ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Область автоматизации в рамках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задачи в сфере внедрения СМК СМ СО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Артамкин</dc:creator>
  <cp:lastModifiedBy>Илларионов Илья Владимирович</cp:lastModifiedBy>
  <cp:revision>178</cp:revision>
  <cp:lastPrinted>2015-12-01T03:40:34Z</cp:lastPrinted>
  <dcterms:created xsi:type="dcterms:W3CDTF">2015-01-14T07:45:53Z</dcterms:created>
  <dcterms:modified xsi:type="dcterms:W3CDTF">2016-04-25T04:10:58Z</dcterms:modified>
</cp:coreProperties>
</file>