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</p:sldMasterIdLst>
  <p:notesMasterIdLst>
    <p:notesMasterId r:id="rId14"/>
  </p:notesMasterIdLst>
  <p:sldIdLst>
    <p:sldId id="364" r:id="rId2"/>
    <p:sldId id="447" r:id="rId3"/>
    <p:sldId id="373" r:id="rId4"/>
    <p:sldId id="371" r:id="rId5"/>
    <p:sldId id="374" r:id="rId6"/>
    <p:sldId id="448" r:id="rId7"/>
    <p:sldId id="460" r:id="rId8"/>
    <p:sldId id="449" r:id="rId9"/>
    <p:sldId id="450" r:id="rId10"/>
    <p:sldId id="451" r:id="rId11"/>
    <p:sldId id="452" r:id="rId12"/>
    <p:sldId id="274" r:id="rId13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7E0A1187-482C-4AE5-AA4E-EAB72F6CED3E}">
          <p14:sldIdLst>
            <p14:sldId id="364"/>
            <p14:sldId id="447"/>
            <p14:sldId id="373"/>
            <p14:sldId id="371"/>
            <p14:sldId id="374"/>
            <p14:sldId id="448"/>
            <p14:sldId id="460"/>
            <p14:sldId id="449"/>
            <p14:sldId id="450"/>
            <p14:sldId id="451"/>
            <p14:sldId id="452"/>
            <p14:sldId id="27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3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46D5"/>
    <a:srgbClr val="F5A540"/>
    <a:srgbClr val="FF0066"/>
    <a:srgbClr val="FF3F3F"/>
    <a:srgbClr val="F394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025" autoAdjust="0"/>
    <p:restoredTop sz="89880" autoAdjust="0"/>
  </p:normalViewPr>
  <p:slideViewPr>
    <p:cSldViewPr>
      <p:cViewPr varScale="1">
        <p:scale>
          <a:sx n="70" d="100"/>
          <a:sy n="70" d="100"/>
        </p:scale>
        <p:origin x="1632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7" d="100"/>
          <a:sy n="77" d="100"/>
        </p:scale>
        <p:origin x="-3804" y="-90"/>
      </p:cViewPr>
      <p:guideLst>
        <p:guide orient="horz" pos="3133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273CE2B-4DC0-4443-9A9E-C3549B1A099D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C06337C-D167-4B2B-BA0A-23E205EBEC08}">
      <dgm:prSet phldrT="[Текст]" custT="1"/>
      <dgm:spPr>
        <a:solidFill>
          <a:schemeClr val="accent4">
            <a:lumMod val="60000"/>
            <a:lumOff val="40000"/>
          </a:schemeClr>
        </a:solidFill>
        <a:effectLst>
          <a:glow rad="101600">
            <a:schemeClr val="accent4">
              <a:satMod val="175000"/>
              <a:alpha val="40000"/>
            </a:schemeClr>
          </a:glow>
        </a:effectLst>
      </dgm:spPr>
      <dgm:t>
        <a:bodyPr/>
        <a:lstStyle/>
        <a:p>
          <a:r>
            <a:rPr lang="ru-RU" sz="1800" b="1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rPr>
            <a:t>гражданин - бывший гражданский служащий</a:t>
          </a:r>
          <a:endParaRPr lang="ru-R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0E85A55-ED78-4EA6-9E8B-89E1E333DAFE}" type="parTrans" cxnId="{0CA5D3E5-57AD-4040-ABC3-B9BAC18C5932}">
      <dgm:prSet/>
      <dgm:spPr/>
      <dgm:t>
        <a:bodyPr/>
        <a:lstStyle/>
        <a:p>
          <a:endParaRPr lang="ru-RU"/>
        </a:p>
      </dgm:t>
    </dgm:pt>
    <dgm:pt modelId="{0DFE219E-692A-4354-91C5-848E386A1067}" type="sibTrans" cxnId="{0CA5D3E5-57AD-4040-ABC3-B9BAC18C5932}">
      <dgm:prSet/>
      <dgm:spPr/>
      <dgm:t>
        <a:bodyPr/>
        <a:lstStyle/>
        <a:p>
          <a:endParaRPr lang="ru-RU"/>
        </a:p>
      </dgm:t>
    </dgm:pt>
    <dgm:pt modelId="{93E8CC12-2766-42C6-BB11-98A3E8B4B396}">
      <dgm:prSet phldrT="[Текст]" custT="1"/>
      <dgm:spPr>
        <a:solidFill>
          <a:schemeClr val="accent1">
            <a:lumMod val="40000"/>
            <a:lumOff val="60000"/>
          </a:schemeClr>
        </a:solidFill>
        <a:effectLst>
          <a:glow rad="139700">
            <a:schemeClr val="accent2">
              <a:satMod val="175000"/>
              <a:alpha val="40000"/>
            </a:schemeClr>
          </a:glow>
        </a:effectLst>
      </dgm:spPr>
      <dgm:t>
        <a:bodyPr/>
        <a:lstStyle/>
        <a:p>
          <a:r>
            <a:rPr lang="ru-RU" sz="1400" b="1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rPr>
            <a:t>новый работодатель - организация (коммерческая или некоммерческая, в том числе государственная корпорация, компания или публично-правовая компания), с которой гражданин планирует заключить, заключает или заключил трудовой или гражданско-правовой договор</a:t>
          </a:r>
          <a:endParaRPr lang="ru-RU" sz="1400" b="1" dirty="0">
            <a:solidFill>
              <a:srgbClr val="7030A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80D22F-E943-4235-836F-262F0E96E5B2}" type="sibTrans" cxnId="{A4FFDC05-BF5B-4FE5-B26D-35416246A8AF}">
      <dgm:prSet/>
      <dgm:spPr/>
      <dgm:t>
        <a:bodyPr/>
        <a:lstStyle/>
        <a:p>
          <a:endParaRPr lang="ru-RU"/>
        </a:p>
      </dgm:t>
    </dgm:pt>
    <dgm:pt modelId="{102BFCA9-7A58-46D0-8B7B-E2150CD76B36}" type="parTrans" cxnId="{A4FFDC05-BF5B-4FE5-B26D-35416246A8AF}">
      <dgm:prSet/>
      <dgm:spPr/>
      <dgm:t>
        <a:bodyPr/>
        <a:lstStyle/>
        <a:p>
          <a:endParaRPr lang="ru-RU"/>
        </a:p>
      </dgm:t>
    </dgm:pt>
    <dgm:pt modelId="{E447F230-5CFF-4EE9-B2D1-E297850E1642}">
      <dgm:prSet phldrT="[Текст]" custT="1"/>
      <dgm:spPr>
        <a:solidFill>
          <a:schemeClr val="accent5">
            <a:lumMod val="40000"/>
            <a:lumOff val="60000"/>
          </a:schemeClr>
        </a:solidFill>
        <a:effectLst>
          <a:glow rad="139700">
            <a:schemeClr val="accent5">
              <a:satMod val="175000"/>
              <a:alpha val="40000"/>
            </a:schemeClr>
          </a:glow>
        </a:effectLst>
      </dgm:spPr>
      <dgm:t>
        <a:bodyPr/>
        <a:lstStyle/>
        <a:p>
          <a:pPr marL="0" indent="0" algn="just"/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бывший представитель нанимателя - государственный орган, в котором гражданин замещал должность государственной гражданской службы Свердловской области</a:t>
          </a:r>
          <a:endParaRPr lang="ru-RU" sz="16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993A750-5AA3-46BF-9207-87A5FA9E263F}" type="sibTrans" cxnId="{754EA325-588B-4747-B477-D688AB7EC427}">
      <dgm:prSet/>
      <dgm:spPr/>
      <dgm:t>
        <a:bodyPr/>
        <a:lstStyle/>
        <a:p>
          <a:endParaRPr lang="ru-RU"/>
        </a:p>
      </dgm:t>
    </dgm:pt>
    <dgm:pt modelId="{4667D72E-6AF7-4518-B677-29FA4DDFD5CD}" type="parTrans" cxnId="{754EA325-588B-4747-B477-D688AB7EC427}">
      <dgm:prSet/>
      <dgm:spPr/>
      <dgm:t>
        <a:bodyPr/>
        <a:lstStyle/>
        <a:p>
          <a:endParaRPr lang="ru-RU"/>
        </a:p>
      </dgm:t>
    </dgm:pt>
    <dgm:pt modelId="{6B576757-95B8-4C3D-A3B8-9C9D394D3D68}" type="pres">
      <dgm:prSet presAssocID="{D273CE2B-4DC0-4443-9A9E-C3549B1A099D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D328A7C9-FB0B-4D87-AFCC-C618436D46B1}" type="pres">
      <dgm:prSet presAssocID="{D273CE2B-4DC0-4443-9A9E-C3549B1A099D}" presName="Name1" presStyleCnt="0"/>
      <dgm:spPr/>
    </dgm:pt>
    <dgm:pt modelId="{3AE90FB8-7FBC-4D1F-90F7-017BE860E2F7}" type="pres">
      <dgm:prSet presAssocID="{D273CE2B-4DC0-4443-9A9E-C3549B1A099D}" presName="cycle" presStyleCnt="0"/>
      <dgm:spPr/>
    </dgm:pt>
    <dgm:pt modelId="{AB5B6AEB-32D8-4EA3-A0CE-7F3E0F304678}" type="pres">
      <dgm:prSet presAssocID="{D273CE2B-4DC0-4443-9A9E-C3549B1A099D}" presName="srcNode" presStyleLbl="node1" presStyleIdx="0" presStyleCnt="3"/>
      <dgm:spPr/>
    </dgm:pt>
    <dgm:pt modelId="{C18EF436-1C3C-4903-ACC3-F9B6BA123AAA}" type="pres">
      <dgm:prSet presAssocID="{D273CE2B-4DC0-4443-9A9E-C3549B1A099D}" presName="conn" presStyleLbl="parChTrans1D2" presStyleIdx="0" presStyleCnt="1"/>
      <dgm:spPr/>
      <dgm:t>
        <a:bodyPr/>
        <a:lstStyle/>
        <a:p>
          <a:endParaRPr lang="ru-RU"/>
        </a:p>
      </dgm:t>
    </dgm:pt>
    <dgm:pt modelId="{94D18CCB-F309-4E5F-84D7-687B8FA49FD3}" type="pres">
      <dgm:prSet presAssocID="{D273CE2B-4DC0-4443-9A9E-C3549B1A099D}" presName="extraNode" presStyleLbl="node1" presStyleIdx="0" presStyleCnt="3"/>
      <dgm:spPr/>
    </dgm:pt>
    <dgm:pt modelId="{35DFC290-8670-4B6C-B46A-6C052D4DC79A}" type="pres">
      <dgm:prSet presAssocID="{D273CE2B-4DC0-4443-9A9E-C3549B1A099D}" presName="dstNode" presStyleLbl="node1" presStyleIdx="0" presStyleCnt="3"/>
      <dgm:spPr/>
    </dgm:pt>
    <dgm:pt modelId="{363098F1-2AA0-4340-9C23-2B928106E041}" type="pres">
      <dgm:prSet presAssocID="{5C06337C-D167-4B2B-BA0A-23E205EBEC08}" presName="text_1" presStyleLbl="node1" presStyleIdx="0" presStyleCnt="3" custScaleX="101197" custScaleY="1281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77E977-3B29-4210-B13F-05E85FAB8DB6}" type="pres">
      <dgm:prSet presAssocID="{5C06337C-D167-4B2B-BA0A-23E205EBEC08}" presName="accent_1" presStyleCnt="0"/>
      <dgm:spPr/>
    </dgm:pt>
    <dgm:pt modelId="{F87F90E3-0CC2-490E-B902-7D7D09B48891}" type="pres">
      <dgm:prSet presAssocID="{5C06337C-D167-4B2B-BA0A-23E205EBEC08}" presName="accentRepeatNode" presStyleLbl="solidFgAcc1" presStyleIdx="0" presStyleCnt="3"/>
      <dgm:spPr>
        <a:solidFill>
          <a:srgbClr val="FF000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5CEEC8B9-09D4-4804-AF69-09C8A9D6EA7D}" type="pres">
      <dgm:prSet presAssocID="{E447F230-5CFF-4EE9-B2D1-E297850E1642}" presName="text_2" presStyleLbl="node1" presStyleIdx="1" presStyleCnt="3" custScaleX="101171" custScaleY="125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5DBC62-3BA0-452C-A694-A7606936F511}" type="pres">
      <dgm:prSet presAssocID="{E447F230-5CFF-4EE9-B2D1-E297850E1642}" presName="accent_2" presStyleCnt="0"/>
      <dgm:spPr/>
    </dgm:pt>
    <dgm:pt modelId="{34101F5E-D34F-4916-A304-736F9FCA47FA}" type="pres">
      <dgm:prSet presAssocID="{E447F230-5CFF-4EE9-B2D1-E297850E1642}" presName="accentRepeatNode" presStyleLbl="solidFgAcc1" presStyleIdx="1" presStyleCnt="3"/>
      <dgm:spPr>
        <a:solidFill>
          <a:srgbClr val="FFFF0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D8939CDE-F892-432D-B016-EA576816176D}" type="pres">
      <dgm:prSet presAssocID="{93E8CC12-2766-42C6-BB11-98A3E8B4B396}" presName="text_3" presStyleLbl="node1" presStyleIdx="2" presStyleCnt="3" custScaleX="101278" custScaleY="1218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404645-CE4A-4C74-95A5-F0CE466F402C}" type="pres">
      <dgm:prSet presAssocID="{93E8CC12-2766-42C6-BB11-98A3E8B4B396}" presName="accent_3" presStyleCnt="0"/>
      <dgm:spPr/>
    </dgm:pt>
    <dgm:pt modelId="{1DEB09E5-CD45-48AA-9B17-F2B8FC14312B}" type="pres">
      <dgm:prSet presAssocID="{93E8CC12-2766-42C6-BB11-98A3E8B4B396}" presName="accentRepeatNode" presStyleLbl="solidFgAcc1" presStyleIdx="2" presStyleCnt="3"/>
      <dgm:spPr>
        <a:solidFill>
          <a:srgbClr val="00206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</dgm:ptLst>
  <dgm:cxnLst>
    <dgm:cxn modelId="{D1F85AA3-36CF-4516-9EF9-D852BD115B31}" type="presOf" srcId="{93E8CC12-2766-42C6-BB11-98A3E8B4B396}" destId="{D8939CDE-F892-432D-B016-EA576816176D}" srcOrd="0" destOrd="0" presId="urn:microsoft.com/office/officeart/2008/layout/VerticalCurvedList"/>
    <dgm:cxn modelId="{EE11E1A8-B087-4E36-A456-F572DC06C8F0}" type="presOf" srcId="{E447F230-5CFF-4EE9-B2D1-E297850E1642}" destId="{5CEEC8B9-09D4-4804-AF69-09C8A9D6EA7D}" srcOrd="0" destOrd="0" presId="urn:microsoft.com/office/officeart/2008/layout/VerticalCurvedList"/>
    <dgm:cxn modelId="{B392C609-1506-48C4-83DA-9518C27085D3}" type="presOf" srcId="{5C06337C-D167-4B2B-BA0A-23E205EBEC08}" destId="{363098F1-2AA0-4340-9C23-2B928106E041}" srcOrd="0" destOrd="0" presId="urn:microsoft.com/office/officeart/2008/layout/VerticalCurvedList"/>
    <dgm:cxn modelId="{0CA5D3E5-57AD-4040-ABC3-B9BAC18C5932}" srcId="{D273CE2B-4DC0-4443-9A9E-C3549B1A099D}" destId="{5C06337C-D167-4B2B-BA0A-23E205EBEC08}" srcOrd="0" destOrd="0" parTransId="{F0E85A55-ED78-4EA6-9E8B-89E1E333DAFE}" sibTransId="{0DFE219E-692A-4354-91C5-848E386A1067}"/>
    <dgm:cxn modelId="{A4FFDC05-BF5B-4FE5-B26D-35416246A8AF}" srcId="{D273CE2B-4DC0-4443-9A9E-C3549B1A099D}" destId="{93E8CC12-2766-42C6-BB11-98A3E8B4B396}" srcOrd="2" destOrd="0" parTransId="{102BFCA9-7A58-46D0-8B7B-E2150CD76B36}" sibTransId="{B080D22F-E943-4235-836F-262F0E96E5B2}"/>
    <dgm:cxn modelId="{80158DE2-5ABC-4F16-8F08-7D0C5FBC73F8}" type="presOf" srcId="{D273CE2B-4DC0-4443-9A9E-C3549B1A099D}" destId="{6B576757-95B8-4C3D-A3B8-9C9D394D3D68}" srcOrd="0" destOrd="0" presId="urn:microsoft.com/office/officeart/2008/layout/VerticalCurvedList"/>
    <dgm:cxn modelId="{D29801E2-2939-474E-8562-D4C70FE9A487}" type="presOf" srcId="{0DFE219E-692A-4354-91C5-848E386A1067}" destId="{C18EF436-1C3C-4903-ACC3-F9B6BA123AAA}" srcOrd="0" destOrd="0" presId="urn:microsoft.com/office/officeart/2008/layout/VerticalCurvedList"/>
    <dgm:cxn modelId="{754EA325-588B-4747-B477-D688AB7EC427}" srcId="{D273CE2B-4DC0-4443-9A9E-C3549B1A099D}" destId="{E447F230-5CFF-4EE9-B2D1-E297850E1642}" srcOrd="1" destOrd="0" parTransId="{4667D72E-6AF7-4518-B677-29FA4DDFD5CD}" sibTransId="{7993A750-5AA3-46BF-9207-87A5FA9E263F}"/>
    <dgm:cxn modelId="{2A0EAA43-766F-40FF-87C9-C7104E86F02F}" type="presParOf" srcId="{6B576757-95B8-4C3D-A3B8-9C9D394D3D68}" destId="{D328A7C9-FB0B-4D87-AFCC-C618436D46B1}" srcOrd="0" destOrd="0" presId="urn:microsoft.com/office/officeart/2008/layout/VerticalCurvedList"/>
    <dgm:cxn modelId="{B6954C0A-E441-470C-AB9D-C363AD134140}" type="presParOf" srcId="{D328A7C9-FB0B-4D87-AFCC-C618436D46B1}" destId="{3AE90FB8-7FBC-4D1F-90F7-017BE860E2F7}" srcOrd="0" destOrd="0" presId="urn:microsoft.com/office/officeart/2008/layout/VerticalCurvedList"/>
    <dgm:cxn modelId="{1DDADCC9-FFFF-4027-AE0A-F33D596FEE26}" type="presParOf" srcId="{3AE90FB8-7FBC-4D1F-90F7-017BE860E2F7}" destId="{AB5B6AEB-32D8-4EA3-A0CE-7F3E0F304678}" srcOrd="0" destOrd="0" presId="urn:microsoft.com/office/officeart/2008/layout/VerticalCurvedList"/>
    <dgm:cxn modelId="{26E7B583-933C-4FA7-BCE7-937E12D1F43A}" type="presParOf" srcId="{3AE90FB8-7FBC-4D1F-90F7-017BE860E2F7}" destId="{C18EF436-1C3C-4903-ACC3-F9B6BA123AAA}" srcOrd="1" destOrd="0" presId="urn:microsoft.com/office/officeart/2008/layout/VerticalCurvedList"/>
    <dgm:cxn modelId="{8A5927DF-5954-4EA8-9E03-1DF825BC46BD}" type="presParOf" srcId="{3AE90FB8-7FBC-4D1F-90F7-017BE860E2F7}" destId="{94D18CCB-F309-4E5F-84D7-687B8FA49FD3}" srcOrd="2" destOrd="0" presId="urn:microsoft.com/office/officeart/2008/layout/VerticalCurvedList"/>
    <dgm:cxn modelId="{A45A97CF-9170-4BF9-A241-1E31A798654F}" type="presParOf" srcId="{3AE90FB8-7FBC-4D1F-90F7-017BE860E2F7}" destId="{35DFC290-8670-4B6C-B46A-6C052D4DC79A}" srcOrd="3" destOrd="0" presId="urn:microsoft.com/office/officeart/2008/layout/VerticalCurvedList"/>
    <dgm:cxn modelId="{29429EAB-A8FC-4638-9E02-92BF447AF006}" type="presParOf" srcId="{D328A7C9-FB0B-4D87-AFCC-C618436D46B1}" destId="{363098F1-2AA0-4340-9C23-2B928106E041}" srcOrd="1" destOrd="0" presId="urn:microsoft.com/office/officeart/2008/layout/VerticalCurvedList"/>
    <dgm:cxn modelId="{34D9D38C-A480-455A-87BF-377DAFFA1B2E}" type="presParOf" srcId="{D328A7C9-FB0B-4D87-AFCC-C618436D46B1}" destId="{BB77E977-3B29-4210-B13F-05E85FAB8DB6}" srcOrd="2" destOrd="0" presId="urn:microsoft.com/office/officeart/2008/layout/VerticalCurvedList"/>
    <dgm:cxn modelId="{D002C7CE-8358-465B-A081-9EA723BB1AFE}" type="presParOf" srcId="{BB77E977-3B29-4210-B13F-05E85FAB8DB6}" destId="{F87F90E3-0CC2-490E-B902-7D7D09B48891}" srcOrd="0" destOrd="0" presId="urn:microsoft.com/office/officeart/2008/layout/VerticalCurvedList"/>
    <dgm:cxn modelId="{92927C0F-F5CE-467F-A77E-C2CAE09D1CC3}" type="presParOf" srcId="{D328A7C9-FB0B-4D87-AFCC-C618436D46B1}" destId="{5CEEC8B9-09D4-4804-AF69-09C8A9D6EA7D}" srcOrd="3" destOrd="0" presId="urn:microsoft.com/office/officeart/2008/layout/VerticalCurvedList"/>
    <dgm:cxn modelId="{45F1B18A-F94B-4A63-B6D8-BE1B91385F1B}" type="presParOf" srcId="{D328A7C9-FB0B-4D87-AFCC-C618436D46B1}" destId="{895DBC62-3BA0-452C-A694-A7606936F511}" srcOrd="4" destOrd="0" presId="urn:microsoft.com/office/officeart/2008/layout/VerticalCurvedList"/>
    <dgm:cxn modelId="{EEA8A903-1BC0-4B16-B92C-5FAB0FA6EE10}" type="presParOf" srcId="{895DBC62-3BA0-452C-A694-A7606936F511}" destId="{34101F5E-D34F-4916-A304-736F9FCA47FA}" srcOrd="0" destOrd="0" presId="urn:microsoft.com/office/officeart/2008/layout/VerticalCurvedList"/>
    <dgm:cxn modelId="{E76B5D29-936F-4BFD-8653-B904D3B8BA56}" type="presParOf" srcId="{D328A7C9-FB0B-4D87-AFCC-C618436D46B1}" destId="{D8939CDE-F892-432D-B016-EA576816176D}" srcOrd="5" destOrd="0" presId="urn:microsoft.com/office/officeart/2008/layout/VerticalCurvedList"/>
    <dgm:cxn modelId="{3B3F1063-2914-42C9-8CEA-56D66ED6F1E9}" type="presParOf" srcId="{D328A7C9-FB0B-4D87-AFCC-C618436D46B1}" destId="{EC404645-CE4A-4C74-95A5-F0CE466F402C}" srcOrd="6" destOrd="0" presId="urn:microsoft.com/office/officeart/2008/layout/VerticalCurvedList"/>
    <dgm:cxn modelId="{552D463F-E784-482A-A91F-9E8B33C97281}" type="presParOf" srcId="{EC404645-CE4A-4C74-95A5-F0CE466F402C}" destId="{1DEB09E5-CD45-48AA-9B17-F2B8FC14312B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58204F9-2DAE-497C-8608-77D443718EE4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80267FD-B52C-4583-9618-B74D2847823A}">
      <dgm:prSet custT="1"/>
      <dgm:spPr>
        <a:solidFill>
          <a:schemeClr val="accent3">
            <a:lumMod val="60000"/>
            <a:lumOff val="40000"/>
          </a:schemeClr>
        </a:solidFill>
        <a:effectLst>
          <a:glow rad="139700">
            <a:schemeClr val="accent3">
              <a:satMod val="175000"/>
              <a:alpha val="40000"/>
            </a:schemeClr>
          </a:glow>
        </a:effectLst>
      </dgm:spPr>
      <dgm:t>
        <a:bodyPr/>
        <a:lstStyle/>
        <a:p>
          <a:pPr algn="just"/>
          <a:r>
            <a:rPr lang="ru-RU" sz="14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в должностные (служебные) обязанности гражданина входили отдельные функции государственного (административного) управления организацией, в которую он трудоустраивается</a:t>
          </a:r>
        </a:p>
      </dgm:t>
    </dgm:pt>
    <dgm:pt modelId="{E213DD43-B50E-4BD8-940A-7F46403925BE}" type="parTrans" cxnId="{A2FDABDB-DFBF-4282-85C2-B326A3483E3C}">
      <dgm:prSet/>
      <dgm:spPr/>
      <dgm:t>
        <a:bodyPr/>
        <a:lstStyle/>
        <a:p>
          <a:endParaRPr lang="ru-RU"/>
        </a:p>
      </dgm:t>
    </dgm:pt>
    <dgm:pt modelId="{A0C9E7CF-3C24-4F48-BAA5-BC0E5B3AFB86}" type="sibTrans" cxnId="{A2FDABDB-DFBF-4282-85C2-B326A3483E3C}">
      <dgm:prSet/>
      <dgm:spPr>
        <a:solidFill>
          <a:srgbClr val="FF0000">
            <a:alpha val="90000"/>
          </a:srgbClr>
        </a:solidFill>
      </dgm:spPr>
      <dgm:t>
        <a:bodyPr/>
        <a:lstStyle/>
        <a:p>
          <a:endParaRPr lang="ru-RU"/>
        </a:p>
      </dgm:t>
    </dgm:pt>
    <dgm:pt modelId="{8C025357-52AB-48FC-B7A4-42E7987826A6}">
      <dgm:prSet custT="1"/>
      <dgm:spPr>
        <a:solidFill>
          <a:srgbClr val="FFFF00"/>
        </a:solidFill>
        <a:effectLst>
          <a:glow rad="139700">
            <a:schemeClr val="accent5">
              <a:satMod val="175000"/>
              <a:alpha val="40000"/>
            </a:schemeClr>
          </a:glow>
        </a:effectLst>
      </dgm:spPr>
      <dgm:t>
        <a:bodyPr/>
        <a:lstStyle/>
        <a:p>
          <a:pPr algn="just"/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прошло менее двух лет со дня увольнения гражданина с гражданской службы Свердловской области</a:t>
          </a:r>
        </a:p>
      </dgm:t>
    </dgm:pt>
    <dgm:pt modelId="{84E987E6-80FE-4888-ADDD-E03A9A2E2438}" type="parTrans" cxnId="{12EB6D56-86C7-4ED1-A140-609B3DC6C53A}">
      <dgm:prSet/>
      <dgm:spPr/>
      <dgm:t>
        <a:bodyPr/>
        <a:lstStyle/>
        <a:p>
          <a:endParaRPr lang="ru-RU"/>
        </a:p>
      </dgm:t>
    </dgm:pt>
    <dgm:pt modelId="{27D41466-16A9-486E-9027-5028962D3342}" type="sibTrans" cxnId="{12EB6D56-86C7-4ED1-A140-609B3DC6C53A}">
      <dgm:prSet/>
      <dgm:spPr>
        <a:solidFill>
          <a:srgbClr val="FF0000">
            <a:alpha val="90000"/>
          </a:srgbClr>
        </a:solidFill>
      </dgm:spPr>
      <dgm:t>
        <a:bodyPr/>
        <a:lstStyle/>
        <a:p>
          <a:endParaRPr lang="ru-RU"/>
        </a:p>
      </dgm:t>
    </dgm:pt>
    <dgm:pt modelId="{B8831243-87B7-4652-BB85-8F1B1EA5F839}">
      <dgm:prSet custT="1"/>
      <dgm:spPr>
        <a:solidFill>
          <a:schemeClr val="accent6">
            <a:lumMod val="40000"/>
            <a:lumOff val="60000"/>
          </a:schemeClr>
        </a:solidFill>
        <a:effectLst>
          <a:glow rad="101600">
            <a:schemeClr val="accent6">
              <a:satMod val="175000"/>
              <a:alpha val="40000"/>
            </a:schemeClr>
          </a:glow>
        </a:effectLst>
      </dgm:spPr>
      <dgm:t>
        <a:bodyPr/>
        <a:lstStyle/>
        <a:p>
          <a:pPr algn="just"/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должность, которую замещал гражданин, включена в соответствующий Перечень должностей, установленный нормативным правовым актом государственного органа</a:t>
          </a:r>
          <a:endParaRPr lang="ru-RU" sz="16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82DEB5C-5C2A-4B4A-A2DC-7BABB7E63CE7}" type="sibTrans" cxnId="{5BA7EAC6-0B92-4070-8E2E-A27752C83042}">
      <dgm:prSet/>
      <dgm:spPr>
        <a:solidFill>
          <a:srgbClr val="FF0000">
            <a:alpha val="90000"/>
          </a:srgbClr>
        </a:solidFill>
      </dgm:spPr>
      <dgm:t>
        <a:bodyPr/>
        <a:lstStyle/>
        <a:p>
          <a:endParaRPr lang="ru-RU"/>
        </a:p>
      </dgm:t>
    </dgm:pt>
    <dgm:pt modelId="{AF0D2943-0101-41AA-99A5-4D0AE5341DD5}" type="parTrans" cxnId="{5BA7EAC6-0B92-4070-8E2E-A27752C83042}">
      <dgm:prSet/>
      <dgm:spPr/>
      <dgm:t>
        <a:bodyPr/>
        <a:lstStyle/>
        <a:p>
          <a:endParaRPr lang="ru-RU"/>
        </a:p>
      </dgm:t>
    </dgm:pt>
    <dgm:pt modelId="{3B789884-5F69-4475-A750-377A709C5101}">
      <dgm:prSet custT="1"/>
      <dgm:spPr>
        <a:solidFill>
          <a:schemeClr val="accent5">
            <a:lumMod val="60000"/>
            <a:lumOff val="40000"/>
          </a:schemeClr>
        </a:solidFill>
        <a:effectLst>
          <a:glow rad="139700">
            <a:schemeClr val="accent5">
              <a:satMod val="175000"/>
              <a:alpha val="40000"/>
            </a:schemeClr>
          </a:glow>
        </a:effectLst>
      </dgm:spPr>
      <dgm:t>
        <a:bodyPr/>
        <a:lstStyle/>
        <a:p>
          <a:pPr algn="just"/>
          <a:r>
            <a:rPr lang="ru-RU" sz="14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Гражданин заключает трудовой договор вне зависимости от размера заработной платы либо гражданско-правовой договор (договоры), стоимость выполнения работ (оказания услуг) по которому (по которым) составляет более ста тысяч рублей в течение месяца</a:t>
          </a:r>
        </a:p>
      </dgm:t>
    </dgm:pt>
    <dgm:pt modelId="{C75B55A0-3E56-4373-93A7-706012362FC9}" type="parTrans" cxnId="{A2A1A0A5-B73B-48F1-8026-90F2B4779F95}">
      <dgm:prSet/>
      <dgm:spPr/>
      <dgm:t>
        <a:bodyPr/>
        <a:lstStyle/>
        <a:p>
          <a:endParaRPr lang="ru-RU"/>
        </a:p>
      </dgm:t>
    </dgm:pt>
    <dgm:pt modelId="{D4B5A274-7D77-4B42-A622-A50145BA3010}" type="sibTrans" cxnId="{A2A1A0A5-B73B-48F1-8026-90F2B4779F95}">
      <dgm:prSet/>
      <dgm:spPr/>
      <dgm:t>
        <a:bodyPr/>
        <a:lstStyle/>
        <a:p>
          <a:endParaRPr lang="ru-RU"/>
        </a:p>
      </dgm:t>
    </dgm:pt>
    <dgm:pt modelId="{57753DD4-2B4E-4C11-84C5-7A823CA381BE}" type="pres">
      <dgm:prSet presAssocID="{C58204F9-2DAE-497C-8608-77D443718EE4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952B6FE-B37B-4687-8894-627F0CE99154}" type="pres">
      <dgm:prSet presAssocID="{C58204F9-2DAE-497C-8608-77D443718EE4}" presName="dummyMaxCanvas" presStyleCnt="0">
        <dgm:presLayoutVars/>
      </dgm:prSet>
      <dgm:spPr/>
    </dgm:pt>
    <dgm:pt modelId="{D1DCED44-577A-4F83-B81B-2ECB29841053}" type="pres">
      <dgm:prSet presAssocID="{C58204F9-2DAE-497C-8608-77D443718EE4}" presName="FourNodes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339E89-E003-4A61-AE8D-B7E3AD82F099}" type="pres">
      <dgm:prSet presAssocID="{C58204F9-2DAE-497C-8608-77D443718EE4}" presName="FourNodes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AB767D-258B-4BD2-B837-8D585CE0E14A}" type="pres">
      <dgm:prSet presAssocID="{C58204F9-2DAE-497C-8608-77D443718EE4}" presName="FourNodes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F66AD8-3B39-44ED-B38B-6EFDDA215ADC}" type="pres">
      <dgm:prSet presAssocID="{C58204F9-2DAE-497C-8608-77D443718EE4}" presName="FourNodes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9F527C-96E5-42C3-A7E1-6226B5691BDB}" type="pres">
      <dgm:prSet presAssocID="{C58204F9-2DAE-497C-8608-77D443718EE4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EDA84A-B9B4-4671-89B5-E670533BDCA9}" type="pres">
      <dgm:prSet presAssocID="{C58204F9-2DAE-497C-8608-77D443718EE4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6136A7-48B8-4138-ADFD-D677074C4EE2}" type="pres">
      <dgm:prSet presAssocID="{C58204F9-2DAE-497C-8608-77D443718EE4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057D1F-6FA0-41BE-B17F-922563CA0D6F}" type="pres">
      <dgm:prSet presAssocID="{C58204F9-2DAE-497C-8608-77D443718EE4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EE6046-6208-46A3-B3CC-3F0A4BCA0C3F}" type="pres">
      <dgm:prSet presAssocID="{C58204F9-2DAE-497C-8608-77D443718EE4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9500F3-4147-43CD-AC29-A68416CD08AE}" type="pres">
      <dgm:prSet presAssocID="{C58204F9-2DAE-497C-8608-77D443718EE4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868642-0BB1-4C9F-AF9E-66216BA718D1}" type="pres">
      <dgm:prSet presAssocID="{C58204F9-2DAE-497C-8608-77D443718EE4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CFFEF4C-3289-4B88-B1DF-D895EBAF720E}" type="presOf" srcId="{A80267FD-B52C-4583-9618-B74D2847823A}" destId="{69EE6046-6208-46A3-B3CC-3F0A4BCA0C3F}" srcOrd="1" destOrd="0" presId="urn:microsoft.com/office/officeart/2005/8/layout/vProcess5"/>
    <dgm:cxn modelId="{A6A23E50-64D6-4B49-8885-369168DD15CD}" type="presOf" srcId="{8C025357-52AB-48FC-B7A4-42E7987826A6}" destId="{2EAB767D-258B-4BD2-B837-8D585CE0E14A}" srcOrd="0" destOrd="0" presId="urn:microsoft.com/office/officeart/2005/8/layout/vProcess5"/>
    <dgm:cxn modelId="{05FFBCB2-F1E6-4C23-B637-AD8945BC28FE}" type="presOf" srcId="{D82DEB5C-5C2A-4B4A-A2DC-7BABB7E63CE7}" destId="{DE9F527C-96E5-42C3-A7E1-6226B5691BDB}" srcOrd="0" destOrd="0" presId="urn:microsoft.com/office/officeart/2005/8/layout/vProcess5"/>
    <dgm:cxn modelId="{A2A1A0A5-B73B-48F1-8026-90F2B4779F95}" srcId="{C58204F9-2DAE-497C-8608-77D443718EE4}" destId="{3B789884-5F69-4475-A750-377A709C5101}" srcOrd="3" destOrd="0" parTransId="{C75B55A0-3E56-4373-93A7-706012362FC9}" sibTransId="{D4B5A274-7D77-4B42-A622-A50145BA3010}"/>
    <dgm:cxn modelId="{B21EEAED-2416-4C55-A708-6549D1D2AA98}" type="presOf" srcId="{27D41466-16A9-486E-9027-5028962D3342}" destId="{906136A7-48B8-4138-ADFD-D677074C4EE2}" srcOrd="0" destOrd="0" presId="urn:microsoft.com/office/officeart/2005/8/layout/vProcess5"/>
    <dgm:cxn modelId="{5BA7EAC6-0B92-4070-8E2E-A27752C83042}" srcId="{C58204F9-2DAE-497C-8608-77D443718EE4}" destId="{B8831243-87B7-4652-BB85-8F1B1EA5F839}" srcOrd="0" destOrd="0" parTransId="{AF0D2943-0101-41AA-99A5-4D0AE5341DD5}" sibTransId="{D82DEB5C-5C2A-4B4A-A2DC-7BABB7E63CE7}"/>
    <dgm:cxn modelId="{DAD464FD-53D6-4BB3-BCE3-2D68E55C6348}" type="presOf" srcId="{8C025357-52AB-48FC-B7A4-42E7987826A6}" destId="{739500F3-4147-43CD-AC29-A68416CD08AE}" srcOrd="1" destOrd="0" presId="urn:microsoft.com/office/officeart/2005/8/layout/vProcess5"/>
    <dgm:cxn modelId="{12EB6D56-86C7-4ED1-A140-609B3DC6C53A}" srcId="{C58204F9-2DAE-497C-8608-77D443718EE4}" destId="{8C025357-52AB-48FC-B7A4-42E7987826A6}" srcOrd="2" destOrd="0" parTransId="{84E987E6-80FE-4888-ADDD-E03A9A2E2438}" sibTransId="{27D41466-16A9-486E-9027-5028962D3342}"/>
    <dgm:cxn modelId="{5656CAD0-1214-48CD-B580-8048C6195885}" type="presOf" srcId="{A80267FD-B52C-4583-9618-B74D2847823A}" destId="{D5339E89-E003-4A61-AE8D-B7E3AD82F099}" srcOrd="0" destOrd="0" presId="urn:microsoft.com/office/officeart/2005/8/layout/vProcess5"/>
    <dgm:cxn modelId="{BADF2A61-2290-435E-A168-F63E710ACA61}" type="presOf" srcId="{B8831243-87B7-4652-BB85-8F1B1EA5F839}" destId="{D1DCED44-577A-4F83-B81B-2ECB29841053}" srcOrd="0" destOrd="0" presId="urn:microsoft.com/office/officeart/2005/8/layout/vProcess5"/>
    <dgm:cxn modelId="{8E9E0137-AD45-422B-AE65-131B460191D8}" type="presOf" srcId="{C58204F9-2DAE-497C-8608-77D443718EE4}" destId="{57753DD4-2B4E-4C11-84C5-7A823CA381BE}" srcOrd="0" destOrd="0" presId="urn:microsoft.com/office/officeart/2005/8/layout/vProcess5"/>
    <dgm:cxn modelId="{A2FDABDB-DFBF-4282-85C2-B326A3483E3C}" srcId="{C58204F9-2DAE-497C-8608-77D443718EE4}" destId="{A80267FD-B52C-4583-9618-B74D2847823A}" srcOrd="1" destOrd="0" parTransId="{E213DD43-B50E-4BD8-940A-7F46403925BE}" sibTransId="{A0C9E7CF-3C24-4F48-BAA5-BC0E5B3AFB86}"/>
    <dgm:cxn modelId="{6CBE0BF3-790C-4713-BC10-8539E43C98AE}" type="presOf" srcId="{B8831243-87B7-4652-BB85-8F1B1EA5F839}" destId="{1F057D1F-6FA0-41BE-B17F-922563CA0D6F}" srcOrd="1" destOrd="0" presId="urn:microsoft.com/office/officeart/2005/8/layout/vProcess5"/>
    <dgm:cxn modelId="{4ED06F85-5769-4123-89E1-2DC581D7F452}" type="presOf" srcId="{A0C9E7CF-3C24-4F48-BAA5-BC0E5B3AFB86}" destId="{90EDA84A-B9B4-4671-89B5-E670533BDCA9}" srcOrd="0" destOrd="0" presId="urn:microsoft.com/office/officeart/2005/8/layout/vProcess5"/>
    <dgm:cxn modelId="{6506C1DA-D74B-44B3-BD3A-31D40A15815D}" type="presOf" srcId="{3B789884-5F69-4475-A750-377A709C5101}" destId="{68868642-0BB1-4C9F-AF9E-66216BA718D1}" srcOrd="1" destOrd="0" presId="urn:microsoft.com/office/officeart/2005/8/layout/vProcess5"/>
    <dgm:cxn modelId="{AB67B3C2-C760-4842-825E-5A3F4E5605F9}" type="presOf" srcId="{3B789884-5F69-4475-A750-377A709C5101}" destId="{94F66AD8-3B39-44ED-B38B-6EFDDA215ADC}" srcOrd="0" destOrd="0" presId="urn:microsoft.com/office/officeart/2005/8/layout/vProcess5"/>
    <dgm:cxn modelId="{287DDAD1-C844-4EDD-AA03-535125EB7229}" type="presParOf" srcId="{57753DD4-2B4E-4C11-84C5-7A823CA381BE}" destId="{9952B6FE-B37B-4687-8894-627F0CE99154}" srcOrd="0" destOrd="0" presId="urn:microsoft.com/office/officeart/2005/8/layout/vProcess5"/>
    <dgm:cxn modelId="{1931BDA4-1990-474E-AD40-B91314A50339}" type="presParOf" srcId="{57753DD4-2B4E-4C11-84C5-7A823CA381BE}" destId="{D1DCED44-577A-4F83-B81B-2ECB29841053}" srcOrd="1" destOrd="0" presId="urn:microsoft.com/office/officeart/2005/8/layout/vProcess5"/>
    <dgm:cxn modelId="{E82D0BD2-6CBD-4EC0-AB20-37B76281B8F1}" type="presParOf" srcId="{57753DD4-2B4E-4C11-84C5-7A823CA381BE}" destId="{D5339E89-E003-4A61-AE8D-B7E3AD82F099}" srcOrd="2" destOrd="0" presId="urn:microsoft.com/office/officeart/2005/8/layout/vProcess5"/>
    <dgm:cxn modelId="{69AD9FF9-905B-433F-8F30-DFA5CCF37817}" type="presParOf" srcId="{57753DD4-2B4E-4C11-84C5-7A823CA381BE}" destId="{2EAB767D-258B-4BD2-B837-8D585CE0E14A}" srcOrd="3" destOrd="0" presId="urn:microsoft.com/office/officeart/2005/8/layout/vProcess5"/>
    <dgm:cxn modelId="{4B8ADD4D-DFCA-4889-9356-AD7ED8BD7148}" type="presParOf" srcId="{57753DD4-2B4E-4C11-84C5-7A823CA381BE}" destId="{94F66AD8-3B39-44ED-B38B-6EFDDA215ADC}" srcOrd="4" destOrd="0" presId="urn:microsoft.com/office/officeart/2005/8/layout/vProcess5"/>
    <dgm:cxn modelId="{5617085B-6AC4-4AD3-83BD-A2526F39F8FE}" type="presParOf" srcId="{57753DD4-2B4E-4C11-84C5-7A823CA381BE}" destId="{DE9F527C-96E5-42C3-A7E1-6226B5691BDB}" srcOrd="5" destOrd="0" presId="urn:microsoft.com/office/officeart/2005/8/layout/vProcess5"/>
    <dgm:cxn modelId="{D2CF671F-3236-4E82-95AC-01755B318B50}" type="presParOf" srcId="{57753DD4-2B4E-4C11-84C5-7A823CA381BE}" destId="{90EDA84A-B9B4-4671-89B5-E670533BDCA9}" srcOrd="6" destOrd="0" presId="urn:microsoft.com/office/officeart/2005/8/layout/vProcess5"/>
    <dgm:cxn modelId="{A8E50A0D-7EAB-4E23-8748-B4E2A000199C}" type="presParOf" srcId="{57753DD4-2B4E-4C11-84C5-7A823CA381BE}" destId="{906136A7-48B8-4138-ADFD-D677074C4EE2}" srcOrd="7" destOrd="0" presId="urn:microsoft.com/office/officeart/2005/8/layout/vProcess5"/>
    <dgm:cxn modelId="{1FFAFF26-DE75-4DCB-94D7-A624EBEF86A3}" type="presParOf" srcId="{57753DD4-2B4E-4C11-84C5-7A823CA381BE}" destId="{1F057D1F-6FA0-41BE-B17F-922563CA0D6F}" srcOrd="8" destOrd="0" presId="urn:microsoft.com/office/officeart/2005/8/layout/vProcess5"/>
    <dgm:cxn modelId="{7E40568E-D341-49B8-95C4-909FE7848D77}" type="presParOf" srcId="{57753DD4-2B4E-4C11-84C5-7A823CA381BE}" destId="{69EE6046-6208-46A3-B3CC-3F0A4BCA0C3F}" srcOrd="9" destOrd="0" presId="urn:microsoft.com/office/officeart/2005/8/layout/vProcess5"/>
    <dgm:cxn modelId="{067F2A8D-9B06-4190-A33F-304A6C28A2C9}" type="presParOf" srcId="{57753DD4-2B4E-4C11-84C5-7A823CA381BE}" destId="{739500F3-4147-43CD-AC29-A68416CD08AE}" srcOrd="10" destOrd="0" presId="urn:microsoft.com/office/officeart/2005/8/layout/vProcess5"/>
    <dgm:cxn modelId="{B0A27912-F49B-4F3E-B521-7CB756687DCF}" type="presParOf" srcId="{57753DD4-2B4E-4C11-84C5-7A823CA381BE}" destId="{68868642-0BB1-4C9F-AF9E-66216BA718D1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8EF436-1C3C-4903-ACC3-F9B6BA123AAA}">
      <dsp:nvSpPr>
        <dsp:cNvPr id="0" name=""/>
        <dsp:cNvSpPr/>
      </dsp:nvSpPr>
      <dsp:spPr>
        <a:xfrm>
          <a:off x="-5232337" y="-798064"/>
          <a:ext cx="6204640" cy="6204640"/>
        </a:xfrm>
        <a:prstGeom prst="blockArc">
          <a:avLst>
            <a:gd name="adj1" fmla="val 18900000"/>
            <a:gd name="adj2" fmla="val 2700000"/>
            <a:gd name="adj3" fmla="val 348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63098F1-2AA0-4340-9C23-2B928106E041}">
      <dsp:nvSpPr>
        <dsp:cNvPr id="0" name=""/>
        <dsp:cNvSpPr/>
      </dsp:nvSpPr>
      <dsp:spPr>
        <a:xfrm>
          <a:off x="576047" y="331236"/>
          <a:ext cx="7012536" cy="1180931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101600">
            <a:schemeClr val="accent4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31601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rPr>
            <a:t>гражданин - бывший гражданский служащий</a:t>
          </a:r>
          <a:endParaRPr lang="ru-R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76047" y="331236"/>
        <a:ext cx="7012536" cy="1180931"/>
      </dsp:txXfrm>
    </dsp:sp>
    <dsp:sp modelId="{F87F90E3-0CC2-490E-B902-7D7D09B48891}">
      <dsp:nvSpPr>
        <dsp:cNvPr id="0" name=""/>
        <dsp:cNvSpPr/>
      </dsp:nvSpPr>
      <dsp:spPr>
        <a:xfrm>
          <a:off x="41457" y="345638"/>
          <a:ext cx="1152128" cy="1152128"/>
        </a:xfrm>
        <a:prstGeom prst="ellipse">
          <a:avLst/>
        </a:prstGeom>
        <a:solidFill>
          <a:srgbClr val="FF0000"/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EEC8B9-09D4-4804-AF69-09C8A9D6EA7D}">
      <dsp:nvSpPr>
        <dsp:cNvPr id="0" name=""/>
        <dsp:cNvSpPr/>
      </dsp:nvSpPr>
      <dsp:spPr>
        <a:xfrm>
          <a:off x="913949" y="1728192"/>
          <a:ext cx="6671772" cy="1152128"/>
        </a:xfrm>
        <a:prstGeom prst="rect">
          <a:avLst/>
        </a:prstGeom>
        <a:solidFill>
          <a:schemeClr val="accent5">
            <a:lumMod val="40000"/>
            <a:lumOff val="6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139700">
            <a:schemeClr val="accent5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31601" tIns="40640" rIns="40640" bIns="40640" numCol="1" spcCol="1270" anchor="ctr" anchorCtr="0">
          <a:noAutofit/>
        </a:bodyPr>
        <a:lstStyle/>
        <a:p>
          <a:pPr marL="0" lvl="0" indent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бывший представитель нанимателя - государственный орган, в котором гражданин замещал должность государственной гражданской службы Свердловской области</a:t>
          </a:r>
          <a:endParaRPr lang="ru-RU" sz="16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13949" y="1728192"/>
        <a:ext cx="6671772" cy="1152128"/>
      </dsp:txXfrm>
    </dsp:sp>
    <dsp:sp modelId="{34101F5E-D34F-4916-A304-736F9FCA47FA}">
      <dsp:nvSpPr>
        <dsp:cNvPr id="0" name=""/>
        <dsp:cNvSpPr/>
      </dsp:nvSpPr>
      <dsp:spPr>
        <a:xfrm>
          <a:off x="376496" y="1728192"/>
          <a:ext cx="1152128" cy="1152128"/>
        </a:xfrm>
        <a:prstGeom prst="ellipse">
          <a:avLst/>
        </a:prstGeom>
        <a:solidFill>
          <a:srgbClr val="FFFF00"/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939CDE-F892-432D-B016-EA576816176D}">
      <dsp:nvSpPr>
        <dsp:cNvPr id="0" name=""/>
        <dsp:cNvSpPr/>
      </dsp:nvSpPr>
      <dsp:spPr>
        <a:xfrm>
          <a:off x="573241" y="3125147"/>
          <a:ext cx="7018149" cy="1123324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139700">
            <a:schemeClr val="accent2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31601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rPr>
            <a:t>новый работодатель - организация (коммерческая или некоммерческая, в том числе государственная корпорация, компания или публично-правовая компания), с которой гражданин планирует заключить, заключает или заключил трудовой или гражданско-правовой договор</a:t>
          </a:r>
          <a:endParaRPr lang="ru-RU" sz="1400" b="1" kern="1200" dirty="0">
            <a:solidFill>
              <a:srgbClr val="7030A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73241" y="3125147"/>
        <a:ext cx="7018149" cy="1123324"/>
      </dsp:txXfrm>
    </dsp:sp>
    <dsp:sp modelId="{1DEB09E5-CD45-48AA-9B17-F2B8FC14312B}">
      <dsp:nvSpPr>
        <dsp:cNvPr id="0" name=""/>
        <dsp:cNvSpPr/>
      </dsp:nvSpPr>
      <dsp:spPr>
        <a:xfrm>
          <a:off x="41457" y="3110745"/>
          <a:ext cx="1152128" cy="1152128"/>
        </a:xfrm>
        <a:prstGeom prst="ellipse">
          <a:avLst/>
        </a:prstGeom>
        <a:solidFill>
          <a:srgbClr val="002060"/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DCED44-577A-4F83-B81B-2ECB29841053}">
      <dsp:nvSpPr>
        <dsp:cNvPr id="0" name=""/>
        <dsp:cNvSpPr/>
      </dsp:nvSpPr>
      <dsp:spPr>
        <a:xfrm>
          <a:off x="0" y="0"/>
          <a:ext cx="6451916" cy="1045556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101600">
            <a:schemeClr val="accent6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должность, которую замещал гражданин, включена в соответствующий Перечень должностей, установленный нормативным правовым актом государственного органа</a:t>
          </a:r>
          <a:endParaRPr lang="ru-RU" sz="1600" b="1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0623" y="30623"/>
        <a:ext cx="5235330" cy="984310"/>
      </dsp:txXfrm>
    </dsp:sp>
    <dsp:sp modelId="{D5339E89-E003-4A61-AE8D-B7E3AD82F099}">
      <dsp:nvSpPr>
        <dsp:cNvPr id="0" name=""/>
        <dsp:cNvSpPr/>
      </dsp:nvSpPr>
      <dsp:spPr>
        <a:xfrm>
          <a:off x="540347" y="1235657"/>
          <a:ext cx="6451916" cy="1045556"/>
        </a:xfrm>
        <a:prstGeom prst="roundRect">
          <a:avLst>
            <a:gd name="adj" fmla="val 10000"/>
          </a:avLst>
        </a:prstGeom>
        <a:solidFill>
          <a:schemeClr val="accent3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139700">
            <a:schemeClr val="accent3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в должностные (служебные) обязанности гражданина входили отдельные функции государственного (административного) управления организацией, в которую он трудоустраивается</a:t>
          </a:r>
        </a:p>
      </dsp:txBody>
      <dsp:txXfrm>
        <a:off x="570970" y="1266280"/>
        <a:ext cx="5170710" cy="984310"/>
      </dsp:txXfrm>
    </dsp:sp>
    <dsp:sp modelId="{2EAB767D-258B-4BD2-B837-8D585CE0E14A}">
      <dsp:nvSpPr>
        <dsp:cNvPr id="0" name=""/>
        <dsp:cNvSpPr/>
      </dsp:nvSpPr>
      <dsp:spPr>
        <a:xfrm>
          <a:off x="1072631" y="2471314"/>
          <a:ext cx="6451916" cy="1045556"/>
        </a:xfrm>
        <a:prstGeom prst="roundRect">
          <a:avLst>
            <a:gd name="adj" fmla="val 10000"/>
          </a:avLst>
        </a:prstGeom>
        <a:solidFill>
          <a:srgbClr val="FFFF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139700">
            <a:schemeClr val="accent5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прошло менее двух лет со дня увольнения гражданина с гражданской службы Свердловской области</a:t>
          </a:r>
        </a:p>
      </dsp:txBody>
      <dsp:txXfrm>
        <a:off x="1103254" y="2501937"/>
        <a:ext cx="5178775" cy="984310"/>
      </dsp:txXfrm>
    </dsp:sp>
    <dsp:sp modelId="{94F66AD8-3B39-44ED-B38B-6EFDDA215ADC}">
      <dsp:nvSpPr>
        <dsp:cNvPr id="0" name=""/>
        <dsp:cNvSpPr/>
      </dsp:nvSpPr>
      <dsp:spPr>
        <a:xfrm>
          <a:off x="1612978" y="3706971"/>
          <a:ext cx="6451916" cy="1045556"/>
        </a:xfrm>
        <a:prstGeom prst="roundRect">
          <a:avLst>
            <a:gd name="adj" fmla="val 10000"/>
          </a:avLst>
        </a:prstGeom>
        <a:solidFill>
          <a:schemeClr val="accent5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139700">
            <a:schemeClr val="accent5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Гражданин заключает трудовой договор вне зависимости от размера заработной платы либо гражданско-правовой договор (договоры), стоимость выполнения работ (оказания услуг) по которому (по которым) составляет более ста тысяч рублей в течение месяца</a:t>
          </a:r>
        </a:p>
      </dsp:txBody>
      <dsp:txXfrm>
        <a:off x="1643601" y="3737594"/>
        <a:ext cx="5170710" cy="984310"/>
      </dsp:txXfrm>
    </dsp:sp>
    <dsp:sp modelId="{DE9F527C-96E5-42C3-A7E1-6226B5691BDB}">
      <dsp:nvSpPr>
        <dsp:cNvPr id="0" name=""/>
        <dsp:cNvSpPr/>
      </dsp:nvSpPr>
      <dsp:spPr>
        <a:xfrm>
          <a:off x="5772304" y="800800"/>
          <a:ext cx="679611" cy="679611"/>
        </a:xfrm>
        <a:prstGeom prst="downArrow">
          <a:avLst>
            <a:gd name="adj1" fmla="val 55000"/>
            <a:gd name="adj2" fmla="val 45000"/>
          </a:avLst>
        </a:prstGeom>
        <a:solidFill>
          <a:srgbClr val="FF0000">
            <a:alpha val="90000"/>
          </a:srgb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100" kern="1200"/>
        </a:p>
      </dsp:txBody>
      <dsp:txXfrm>
        <a:off x="5925216" y="800800"/>
        <a:ext cx="373787" cy="511407"/>
      </dsp:txXfrm>
    </dsp:sp>
    <dsp:sp modelId="{90EDA84A-B9B4-4671-89B5-E670533BDCA9}">
      <dsp:nvSpPr>
        <dsp:cNvPr id="0" name=""/>
        <dsp:cNvSpPr/>
      </dsp:nvSpPr>
      <dsp:spPr>
        <a:xfrm>
          <a:off x="6312652" y="2036458"/>
          <a:ext cx="679611" cy="679611"/>
        </a:xfrm>
        <a:prstGeom prst="downArrow">
          <a:avLst>
            <a:gd name="adj1" fmla="val 55000"/>
            <a:gd name="adj2" fmla="val 45000"/>
          </a:avLst>
        </a:prstGeom>
        <a:solidFill>
          <a:srgbClr val="FF0000">
            <a:alpha val="90000"/>
          </a:srgb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100" kern="1200"/>
        </a:p>
      </dsp:txBody>
      <dsp:txXfrm>
        <a:off x="6465564" y="2036458"/>
        <a:ext cx="373787" cy="511407"/>
      </dsp:txXfrm>
    </dsp:sp>
    <dsp:sp modelId="{906136A7-48B8-4138-ADFD-D677074C4EE2}">
      <dsp:nvSpPr>
        <dsp:cNvPr id="0" name=""/>
        <dsp:cNvSpPr/>
      </dsp:nvSpPr>
      <dsp:spPr>
        <a:xfrm>
          <a:off x="6844935" y="3272115"/>
          <a:ext cx="679611" cy="679611"/>
        </a:xfrm>
        <a:prstGeom prst="downArrow">
          <a:avLst>
            <a:gd name="adj1" fmla="val 55000"/>
            <a:gd name="adj2" fmla="val 45000"/>
          </a:avLst>
        </a:prstGeom>
        <a:solidFill>
          <a:srgbClr val="FF0000">
            <a:alpha val="90000"/>
          </a:srgb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100" kern="1200"/>
        </a:p>
      </dsp:txBody>
      <dsp:txXfrm>
        <a:off x="6997847" y="3272115"/>
        <a:ext cx="373787" cy="51140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t>30.10.2018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55696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CC6C7B23-7BBB-4FB3-9E8B-2549BD24E832}" type="datetimeFigureOut">
              <a:rPr lang="ru-RU" smtClean="0"/>
              <a:t>30.10.2018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ED76DA-B47B-42F3-95C2-ED0F524873D5}" type="datetimeFigureOut">
              <a:rPr lang="ru-RU"/>
              <a:pPr>
                <a:defRPr/>
              </a:pPr>
              <a:t>30.10.2018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DC2504-A292-461D-936D-27566AD1F4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1003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  <p:sldLayoutId id="2147483682" r:id="rId8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323528" y="908721"/>
            <a:ext cx="8496944" cy="566755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граничения, </a:t>
            </a:r>
          </a:p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связанные с заключением гражданином, 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замещавшим 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должность государственной 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гражданской службы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</a:t>
            </a:r>
            <a:endParaRPr lang="ru-RU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трудового 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или гражданско-правового договора 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 </a:t>
            </a:r>
            <a:r>
              <a:rPr lang="ru-RU" sz="3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коммерческой или некоммерческой организацией </a:t>
            </a:r>
            <a:endParaRPr lang="ru-RU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r"/>
            <a:endParaRPr lang="ru-RU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r"/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Главный специалист отдела</a:t>
            </a:r>
          </a:p>
          <a:p>
            <a:pPr algn="r"/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государственной службы</a:t>
            </a:r>
          </a:p>
          <a:p>
            <a:pPr algn="r"/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и кадров Министерства социальной</a:t>
            </a:r>
          </a:p>
          <a:p>
            <a:pPr algn="r"/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политики Свердловской области</a:t>
            </a:r>
          </a:p>
          <a:p>
            <a:pPr algn="r"/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Саичкина В.М.</a:t>
            </a:r>
            <a:endParaRPr lang="ru-RU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2268538" y="6093296"/>
            <a:ext cx="50040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октябрь 2018 года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404648" y="1700808"/>
            <a:ext cx="72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72390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448881" y="908720"/>
            <a:ext cx="8443599" cy="566755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indent="452438" algn="just"/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 учебно - методическом семинаре используются методические рекомендации Минтруда России по вопросам соблюдения ограничений, налагаемых на гражданина, 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замещавшего 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должность  государственной или муниципальной службы, при заключении им трудового или гражданско-правового договора с организацией.</a:t>
            </a:r>
          </a:p>
          <a:p>
            <a:pPr indent="452438" algn="l"/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Методические рекомендации размещены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на официальном сайте Министерства и доступны для скачивания по ссылке:</a:t>
            </a:r>
            <a:endParaRPr lang="en-US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indent="452438" algn="just"/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21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http://www.rosmintrud.ru/ministry/programms/anticorruption/9/4</a:t>
            </a:r>
            <a:endParaRPr lang="ru-RU" sz="21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99449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908720"/>
            <a:ext cx="7992888" cy="5472609"/>
          </a:xfrm>
          <a:solidFill>
            <a:schemeClr val="bg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Рекомендации ориентированы на 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следующих лиц: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4229972706"/>
              </p:ext>
            </p:extLst>
          </p:nvPr>
        </p:nvGraphicFramePr>
        <p:xfrm>
          <a:off x="755576" y="1700808"/>
          <a:ext cx="7632848" cy="4608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747447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8" name="Rectangle 4"/>
          <p:cNvSpPr>
            <a:spLocks noChangeArrowheads="1"/>
          </p:cNvSpPr>
          <p:nvPr/>
        </p:nvSpPr>
        <p:spPr bwMode="auto">
          <a:xfrm>
            <a:off x="990600" y="457200"/>
            <a:ext cx="7772400" cy="1675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0" hangingPunct="0">
              <a:lnSpc>
                <a:spcPct val="75000"/>
              </a:lnSpc>
            </a:pPr>
            <a:endParaRPr lang="ru-RU" sz="2000" b="1" dirty="0" smtClean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14758" y="457200"/>
            <a:ext cx="7992887" cy="1099592"/>
          </a:xfrm>
          <a:prstGeom prst="rect">
            <a:avLst/>
          </a:prstGeom>
          <a:ln/>
          <a:effectLst>
            <a:innerShdw blurRad="114300">
              <a:prstClr val="black"/>
            </a:inn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/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Условия, 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которых гражданин </a:t>
            </a: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бывший гражданский служащий, обязан получить согласие </a:t>
            </a: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комиссии по соблюдению требований к служебному поведению 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урегулированию конфликта интересов</a:t>
            </a:r>
            <a:endParaRPr lang="ru-RU" b="1" kern="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1402784863"/>
              </p:ext>
            </p:extLst>
          </p:nvPr>
        </p:nvGraphicFramePr>
        <p:xfrm>
          <a:off x="611559" y="1772816"/>
          <a:ext cx="8064895" cy="475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1584156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1556792"/>
            <a:ext cx="8424936" cy="4968551"/>
          </a:xfrm>
          <a:effectLst>
            <a:innerShdw blurRad="114300">
              <a:prstClr val="black"/>
            </a:inn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1. Порядок обращения регламентирован Положением о комиссии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по соблюдению требований к служебному поведению и урегулированию конфликта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интересов, утвержденный приказом государственного органа (приказ Министерства от 14.05.2015 </a:t>
            </a:r>
            <a:b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№ 300).</a:t>
            </a:r>
            <a:endParaRPr lang="ru-RU" sz="20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2. Основанием для проведения заседания комиссии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по соблюдению требований к служебному поведению и урегулированию конфликта интересов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является обращение гражданина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 algn="just">
              <a:buNone/>
            </a:pP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3. Обращение подается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гражданином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ответственному за работу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по противодействию </a:t>
            </a:r>
          </a:p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коррупционных и иных правонарушений,</a:t>
            </a:r>
          </a:p>
          <a:p>
            <a:pPr marL="0" indent="0" algn="just">
              <a:buNone/>
            </a:pP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либо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направляется </a:t>
            </a: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почте </a:t>
            </a:r>
          </a:p>
          <a:p>
            <a:pPr marL="0" indent="0" algn="just">
              <a:buNone/>
            </a:pP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заказным уведомлением.</a:t>
            </a:r>
          </a:p>
          <a:p>
            <a:pPr marL="0" indent="0" algn="just">
              <a:buNone/>
            </a:pP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60" y="476672"/>
            <a:ext cx="8085584" cy="936104"/>
          </a:xfrm>
          <a:effectLst>
            <a:innerShdw blurRad="114300">
              <a:prstClr val="black"/>
            </a:inn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Порядок направления гражданином – бывшим гражданским служащим, обращения о даче согласия на трудоустройство</a:t>
            </a:r>
            <a:endParaRPr lang="ru-RU" sz="2000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6096" y="4581128"/>
            <a:ext cx="2619375" cy="1743075"/>
          </a:xfrm>
          <a:prstGeom prst="rect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487518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836713"/>
            <a:ext cx="8424936" cy="5544616"/>
          </a:xfrm>
          <a:effectLst>
            <a:innerShdw blurRad="114300">
              <a:prstClr val="black"/>
            </a:inn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ОБРАЩЕНИИ УКАЗЫВАЮТСЯ СЛЕДУЮЩИЕ СВЕДЕНИЯ:</a:t>
            </a:r>
            <a:endParaRPr lang="en-U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U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  <a:r>
              <a:rPr lang="ru-RU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ru-RU" sz="19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фамилия, имя, отчество гражданина, дата его рождения, адрес места жительства;</a:t>
            </a:r>
          </a:p>
          <a:p>
            <a:pPr marL="0" indent="0" algn="just">
              <a:buNone/>
            </a:pPr>
            <a:r>
              <a:rPr lang="en-US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  <a:r>
              <a:rPr lang="ru-RU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ru-RU" sz="19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замещаемые должности в течение последних двух лет до дня увольнения с государственной службы; </a:t>
            </a:r>
          </a:p>
          <a:p>
            <a:pPr marL="0" indent="0" algn="just">
              <a:buNone/>
            </a:pPr>
            <a:r>
              <a:rPr lang="en-US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  <a:r>
              <a:rPr lang="ru-RU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ru-RU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ru-RU" sz="19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наименование коммерческой (некоммерческой) </a:t>
            </a:r>
            <a:r>
              <a:rPr lang="ru-RU" sz="19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организации </a:t>
            </a:r>
            <a:r>
              <a:rPr lang="ru-RU" sz="19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согласно учредительным документам; </a:t>
            </a:r>
          </a:p>
          <a:p>
            <a:pPr marL="0" indent="0" algn="just">
              <a:buNone/>
            </a:pPr>
            <a:r>
              <a:rPr lang="en-US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ru-RU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ru-RU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ru-RU" sz="19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местонахождение коммерческой (некоммерческой) </a:t>
            </a:r>
            <a:r>
              <a:rPr lang="ru-RU" sz="19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организации (юридический </a:t>
            </a:r>
            <a:r>
              <a:rPr lang="ru-RU" sz="19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адрес и адрес фактического места нахождения </a:t>
            </a:r>
            <a:r>
              <a:rPr lang="ru-RU" sz="19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организации);</a:t>
            </a:r>
            <a:endParaRPr lang="ru-RU" sz="19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ru-RU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5)</a:t>
            </a:r>
            <a:r>
              <a:rPr lang="ru-RU" sz="19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характер </a:t>
            </a:r>
            <a:r>
              <a:rPr lang="ru-RU" sz="19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деятельности коммерческой (некоммерческой) </a:t>
            </a:r>
            <a:r>
              <a:rPr lang="ru-RU" sz="19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организации </a:t>
            </a:r>
            <a:r>
              <a:rPr lang="ru-RU" sz="19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согласно учредительным документам;</a:t>
            </a:r>
          </a:p>
          <a:p>
            <a:pPr marL="0" indent="0" algn="just">
              <a:buNone/>
            </a:pPr>
            <a:r>
              <a:rPr lang="en-US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ru-RU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ru-RU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ru-RU" sz="19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должностные обязанности, исполняемые гражданином во время замещения им должности государственной </a:t>
            </a:r>
            <a:r>
              <a:rPr lang="ru-RU" sz="19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службы </a:t>
            </a:r>
            <a:br>
              <a:rPr lang="ru-RU" sz="19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9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19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соответствии с должностным регламентом;</a:t>
            </a:r>
          </a:p>
          <a:p>
            <a:pPr marL="0" indent="0" algn="just">
              <a:buNone/>
            </a:pPr>
            <a:endParaRPr lang="ru-RU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ru-RU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1283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908719"/>
            <a:ext cx="8424936" cy="5256585"/>
          </a:xfrm>
          <a:effectLst>
            <a:innerShdw blurRad="114300">
              <a:prstClr val="black"/>
            </a:inn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endParaRPr lang="en-US" sz="20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ru-RU" sz="2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ru-RU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b="1" dirty="0">
                <a:latin typeface="Arial" panose="020B0604020202020204" pitchFamily="34" charset="0"/>
                <a:cs typeface="Arial" panose="020B0604020202020204" pitchFamily="34" charset="0"/>
              </a:rPr>
              <a:t>функции по государственному (административному) управлению </a:t>
            </a:r>
            <a:r>
              <a:rPr lang="ru-RU" sz="19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9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9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1900" b="1" dirty="0">
                <a:latin typeface="Arial" panose="020B0604020202020204" pitchFamily="34" charset="0"/>
                <a:cs typeface="Arial" panose="020B0604020202020204" pitchFamily="34" charset="0"/>
              </a:rPr>
              <a:t>отношении коммерческой (некоммерческой) </a:t>
            </a:r>
            <a:r>
              <a:rPr lang="ru-RU" sz="19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организации. </a:t>
            </a:r>
            <a:r>
              <a:rPr lang="ru-RU" sz="1900" b="1" dirty="0">
                <a:latin typeface="Arial" panose="020B0604020202020204" pitchFamily="34" charset="0"/>
                <a:cs typeface="Arial" panose="020B0604020202020204" pitchFamily="34" charset="0"/>
              </a:rPr>
              <a:t>Рекомендуется подробно указывать, в чем заключались данные функции, а также уточнить при необходимости какой конкретной хозяйственной деятельности данной коммерческой (некоммерческой) организации касались принимаемые государственным служащим решения. Функции по государственному (административному) управлению должны осуществляться в отношении конкретной организации, в которую трудоустраивается бывший государственный служащий.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ru-RU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ru-RU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ru-RU" sz="1900" b="1" dirty="0">
                <a:latin typeface="Arial" panose="020B0604020202020204" pitchFamily="34" charset="0"/>
                <a:cs typeface="Arial" panose="020B0604020202020204" pitchFamily="34" charset="0"/>
              </a:rPr>
              <a:t> вид договора (трудовой или гражданско-правовой);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ru-RU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r>
              <a:rPr lang="ru-RU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ru-RU" sz="1900" b="1" dirty="0">
                <a:latin typeface="Arial" panose="020B0604020202020204" pitchFamily="34" charset="0"/>
                <a:cs typeface="Arial" panose="020B0604020202020204" pitchFamily="34" charset="0"/>
              </a:rPr>
              <a:t> предполагаемый срок действия договора (срочный либо заключенный на неопределенный срок). При заключении срочного договора указывается срок его действия, при заключении договора на неопределенный срок - дата начала его действия; 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ru-RU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r>
              <a:rPr lang="ru-RU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ru-RU" sz="1900" b="1" dirty="0">
                <a:latin typeface="Arial" panose="020B0604020202020204" pitchFamily="34" charset="0"/>
                <a:cs typeface="Arial" panose="020B0604020202020204" pitchFamily="34" charset="0"/>
              </a:rPr>
              <a:t> сумма оплаты за выполнение (оказание) по договору работ (услуг) (предполагаемая сумма в рублях в течение месяца);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1</a:t>
            </a:r>
            <a:r>
              <a:rPr lang="ru-RU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ru-RU" sz="1900" b="1" dirty="0">
                <a:latin typeface="Arial" panose="020B0604020202020204" pitchFamily="34" charset="0"/>
                <a:cs typeface="Arial" panose="020B0604020202020204" pitchFamily="34" charset="0"/>
              </a:rPr>
              <a:t> информация о намерении лично присутствовать на заседании комиссии.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ru-RU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ru-RU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670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1268761"/>
            <a:ext cx="8424936" cy="5040560"/>
          </a:xfrm>
          <a:effectLst>
            <a:innerShdw blurRad="114300">
              <a:prstClr val="black"/>
            </a:inn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ru-RU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</a:t>
            </a:r>
            <a:r>
              <a:rPr lang="ru-RU" sz="19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Заседание </a:t>
            </a:r>
            <a:r>
              <a:rPr lang="ru-RU" sz="1900" b="1" dirty="0">
                <a:latin typeface="Arial" panose="020B0604020202020204" pitchFamily="34" charset="0"/>
                <a:cs typeface="Arial" panose="020B0604020202020204" pitchFamily="34" charset="0"/>
              </a:rPr>
              <a:t>комиссии проводится, как правило, в присутствии гражданина. </a:t>
            </a:r>
            <a:endParaRPr lang="ru-RU" sz="19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ru-RU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1900" b="1" dirty="0">
                <a:latin typeface="Arial" panose="020B0604020202020204" pitchFamily="34" charset="0"/>
                <a:cs typeface="Arial" panose="020B0604020202020204" pitchFamily="34" charset="0"/>
              </a:rPr>
              <a:t> На заседании </a:t>
            </a:r>
            <a:r>
              <a:rPr lang="ru-RU" sz="19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комиссии заслушиваются </a:t>
            </a:r>
            <a:r>
              <a:rPr lang="ru-RU" sz="1900" b="1" dirty="0">
                <a:latin typeface="Arial" panose="020B0604020202020204" pitchFamily="34" charset="0"/>
                <a:cs typeface="Arial" panose="020B0604020202020204" pitchFamily="34" charset="0"/>
              </a:rPr>
              <a:t>пояснения </a:t>
            </a:r>
            <a:r>
              <a:rPr lang="ru-RU" sz="19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гражданина, </a:t>
            </a:r>
            <a:r>
              <a:rPr lang="ru-RU" sz="1900" b="1" dirty="0">
                <a:latin typeface="Arial" panose="020B0604020202020204" pitchFamily="34" charset="0"/>
                <a:cs typeface="Arial" panose="020B0604020202020204" pitchFamily="34" charset="0"/>
              </a:rPr>
              <a:t>иных лиц, рассматриваются материалы по существу вынесенных на данное заседание вопросов, а также дополнительные материалы</a:t>
            </a:r>
            <a:r>
              <a:rPr lang="ru-RU" sz="19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r>
              <a:rPr lang="en-US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ru-RU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ru-RU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19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Комиссия рассматривает </a:t>
            </a:r>
            <a:r>
              <a:rPr lang="ru-RU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письменное обращение гражданина </a:t>
            </a:r>
            <a:r>
              <a:rPr lang="ru-RU" sz="1900" b="1" dirty="0">
                <a:latin typeface="Arial" panose="020B0604020202020204" pitchFamily="34" charset="0"/>
                <a:cs typeface="Arial" panose="020B0604020202020204" pitchFamily="34" charset="0"/>
              </a:rPr>
              <a:t>о даче согласия на замещение на условиях трудового договора должности в организации </a:t>
            </a:r>
            <a:r>
              <a:rPr lang="ru-RU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течение семи дней со дня поступления указанного </a:t>
            </a:r>
            <a:r>
              <a:rPr lang="ru-RU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обращения</a:t>
            </a:r>
            <a:r>
              <a:rPr lang="ru-RU" sz="19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и </a:t>
            </a:r>
            <a:r>
              <a:rPr lang="ru-RU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 принятом решении </a:t>
            </a:r>
            <a:r>
              <a:rPr lang="ru-RU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направляет </a:t>
            </a:r>
            <a:r>
              <a:rPr lang="ru-RU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гражданину письменное уведомление в течение одного рабочего дня </a:t>
            </a:r>
            <a:r>
              <a:rPr lang="ru-RU" sz="1900" b="1" dirty="0"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19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уведомляет </a:t>
            </a:r>
            <a:r>
              <a:rPr lang="ru-RU" sz="1900" b="1" dirty="0">
                <a:latin typeface="Arial" panose="020B0604020202020204" pitchFamily="34" charset="0"/>
                <a:cs typeface="Arial" panose="020B0604020202020204" pitchFamily="34" charset="0"/>
              </a:rPr>
              <a:t>его устно в течение трех рабочих дней</a:t>
            </a:r>
            <a:r>
              <a:rPr lang="ru-RU" sz="19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r>
              <a:rPr lang="en-US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ru-RU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ru-RU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1900" b="1" dirty="0">
                <a:latin typeface="Arial" panose="020B0604020202020204" pitchFamily="34" charset="0"/>
                <a:cs typeface="Arial" panose="020B0604020202020204" pitchFamily="34" charset="0"/>
              </a:rPr>
              <a:t> По итогам рассмотрения обращения гражданина комиссия принимает </a:t>
            </a:r>
            <a:r>
              <a:rPr lang="ru-RU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решение</a:t>
            </a:r>
            <a:r>
              <a:rPr lang="ru-RU" sz="19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которое </a:t>
            </a:r>
            <a:r>
              <a:rPr lang="ru-RU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носит обязательный характер</a:t>
            </a:r>
            <a:r>
              <a:rPr lang="ru-RU" sz="19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r>
              <a:rPr lang="en-US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ru-RU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ru-RU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19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Если </a:t>
            </a:r>
            <a:r>
              <a:rPr lang="ru-RU" sz="1900" b="1" dirty="0">
                <a:latin typeface="Arial" panose="020B0604020202020204" pitchFamily="34" charset="0"/>
                <a:cs typeface="Arial" panose="020B0604020202020204" pitchFamily="34" charset="0"/>
              </a:rPr>
              <a:t>гражданин не согласен с решением комиссии, он вправе обратиться в комиссию с просьбой о пересмотре этого решения.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34888" y="476672"/>
            <a:ext cx="7725544" cy="648072"/>
          </a:xfrm>
          <a:effectLst>
            <a:innerShdw blurRad="114300">
              <a:prstClr val="black"/>
            </a:inn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Рассмотрение обращения на заседании комиссии</a:t>
            </a:r>
            <a:endParaRPr lang="ru-RU" sz="2000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5439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7664" y="620688"/>
            <a:ext cx="6408712" cy="936104"/>
          </a:xfrm>
          <a:prstGeom prst="rect">
            <a:avLst/>
          </a:prstGeom>
          <a:ln/>
          <a:effectLst>
            <a:innerShdw blurRad="114300">
              <a:prstClr val="black"/>
            </a:inn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 итогам рассмотрения обращения гражданина </a:t>
            </a:r>
            <a:endParaRPr lang="ru-RU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комиссия </a:t>
            </a: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принимает одно из следующих решений:</a:t>
            </a:r>
            <a:endParaRPr lang="ru-RU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 flipH="1">
            <a:off x="3060229" y="1556792"/>
            <a:ext cx="719683" cy="504056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5749909" y="1557958"/>
            <a:ext cx="694299" cy="50289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240229" y="2060846"/>
            <a:ext cx="3816264" cy="4278094"/>
          </a:xfrm>
          <a:prstGeom prst="rect">
            <a:avLst/>
          </a:prstGeom>
          <a:ln/>
          <a:effectLst>
            <a:innerShdw blurRad="114300">
              <a:prstClr val="black"/>
            </a:inn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ru-RU" sz="17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дать </a:t>
            </a:r>
            <a:r>
              <a:rPr lang="ru-RU" sz="1700" dirty="0">
                <a:latin typeface="Arial" panose="020B0604020202020204" pitchFamily="34" charset="0"/>
                <a:cs typeface="Arial" panose="020B0604020202020204" pitchFamily="34" charset="0"/>
              </a:rPr>
              <a:t>гражданину согласие на замещение должности в коммерческой (некоммерческой) организации либо на выполнение работы на условиях гражданско-правового договора в коммерческой (некоммерческой) организации, если отдельные функции по государственному (административному) управлению этой организацией входили в его должностные (служебные) </a:t>
            </a:r>
            <a:r>
              <a:rPr lang="ru-RU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обязанности</a:t>
            </a:r>
          </a:p>
          <a:p>
            <a:pPr algn="ctr"/>
            <a:endParaRPr lang="ru-RU" sz="1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004048" y="2060848"/>
            <a:ext cx="3744415" cy="4278094"/>
          </a:xfrm>
          <a:prstGeom prst="rect">
            <a:avLst/>
          </a:prstGeom>
          <a:ln/>
          <a:effectLst>
            <a:innerShdw blurRad="114300">
              <a:prstClr val="black"/>
            </a:inn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ru-RU" sz="17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отказать </a:t>
            </a:r>
            <a:r>
              <a:rPr lang="ru-RU" sz="1700" dirty="0">
                <a:latin typeface="Arial" panose="020B0604020202020204" pitchFamily="34" charset="0"/>
                <a:cs typeface="Arial" panose="020B0604020202020204" pitchFamily="34" charset="0"/>
              </a:rPr>
              <a:t>гражданину в замещении должности в коммерческой (некоммерческой) организации либо в выполнении работы на условиях гражданско-правового договора в коммерческой (некоммерческой) организации, если отдельные функции по государственному (административному)  управлению этой организацией входили в его должностные (служебные) обязанности, </a:t>
            </a:r>
            <a:endParaRPr lang="ru-RU" sz="17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1700" dirty="0">
                <a:latin typeface="Arial" panose="020B0604020202020204" pitchFamily="34" charset="0"/>
                <a:cs typeface="Arial" panose="020B0604020202020204" pitchFamily="34" charset="0"/>
              </a:rPr>
              <a:t>мотивировать свой </a:t>
            </a:r>
            <a:r>
              <a:rPr lang="ru-RU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отказ</a:t>
            </a:r>
            <a:endParaRPr lang="ru-RU" sz="1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2257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1556792"/>
            <a:ext cx="8424936" cy="4968551"/>
          </a:xfrm>
          <a:effectLst>
            <a:innerShdw blurRad="114300">
              <a:prstClr val="black"/>
            </a:inn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endParaRPr lang="ru-RU" sz="19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19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ru-RU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1)</a:t>
            </a:r>
            <a:r>
              <a:rPr lang="ru-RU" sz="19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соответствии с частью 2 статьи 12 Федерального закона </a:t>
            </a:r>
            <a:br>
              <a:rPr lang="ru-RU" sz="19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9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№ 273-ФЗ гражданин, замещавший должность государственной службы в Министерстве, включенную в Перечень должностей, в течение двух лет после увольнения со службы обязан при заключении трудовых или гражданско-правовых договоров на выполнение работ (оказание услуг) сообщать работодателю сведения о последнем месте своей службы;</a:t>
            </a:r>
          </a:p>
          <a:p>
            <a:pPr marL="0" indent="0" algn="just">
              <a:buNone/>
            </a:pPr>
            <a:r>
              <a:rPr lang="ru-RU" sz="19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  <a:r>
              <a:rPr lang="ru-RU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2)</a:t>
            </a:r>
            <a:r>
              <a:rPr lang="ru-RU" sz="19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обязанность </a:t>
            </a:r>
            <a:r>
              <a:rPr lang="ru-RU" sz="19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распространяется на всех граждан, замещавших должности государственной службы, включенные в соответствующие Перечни </a:t>
            </a:r>
            <a:r>
              <a:rPr lang="ru-RU" sz="19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должностей, </a:t>
            </a:r>
            <a:r>
              <a:rPr lang="ru-RU" sz="19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независимо от того, входили или не входили в должностные (служебные) обязанности гражданина в период прохождения им государственной службы функции государственного, муниципального управления организацией, в которую он трудоустраивается. </a:t>
            </a:r>
            <a:endParaRPr lang="ru-RU" sz="19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19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endParaRPr lang="ru-RU" sz="19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60" y="620688"/>
            <a:ext cx="8085584" cy="792088"/>
          </a:xfrm>
          <a:effectLst>
            <a:innerShdw blurRad="114300">
              <a:prstClr val="black"/>
            </a:inn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Обязанность гражданина </a:t>
            </a:r>
            <a:r>
              <a:rPr lang="ru-RU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сообщать </a:t>
            </a:r>
            <a:r>
              <a:rPr lang="ru-RU" sz="2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работодателю </a:t>
            </a:r>
            <a:br>
              <a:rPr lang="ru-RU" sz="2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 замещении им должности в государственном органе</a:t>
            </a:r>
            <a:endParaRPr lang="ru-RU" sz="2000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6759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41884" y="1700808"/>
            <a:ext cx="8424936" cy="4824535"/>
          </a:xfrm>
          <a:ln w="28575"/>
          <a:effectLst>
            <a:innerShdw blurRad="114300">
              <a:prstClr val="black"/>
            </a:inn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  <a:r>
              <a:rPr lang="ru-RU" sz="19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19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соответствии с частью 3 статьи 12 </a:t>
            </a:r>
            <a:endParaRPr lang="ru-RU" sz="19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19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Федерального       закона          № </a:t>
            </a:r>
            <a:r>
              <a:rPr lang="ru-RU" sz="19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273-ФЗ </a:t>
            </a:r>
            <a:endParaRPr lang="ru-RU" sz="19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несоблюдение       гражданином</a:t>
            </a:r>
            <a:r>
              <a:rPr lang="ru-RU" sz="19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br>
              <a:rPr lang="ru-RU" sz="19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9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замещавшим </a:t>
            </a:r>
            <a:r>
              <a:rPr lang="ru-RU" sz="19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должности государственной </a:t>
            </a:r>
            <a:endParaRPr lang="ru-RU" sz="19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19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службы, включенные в соответствующий </a:t>
            </a:r>
          </a:p>
          <a:p>
            <a:pPr marL="0" indent="0">
              <a:buNone/>
            </a:pPr>
            <a:r>
              <a:rPr lang="ru-RU" sz="19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Перечень должностей, после </a:t>
            </a:r>
            <a:r>
              <a:rPr lang="ru-RU" sz="19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увольнения </a:t>
            </a:r>
            <a:endParaRPr lang="ru-RU" sz="19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19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с </a:t>
            </a:r>
            <a:r>
              <a:rPr lang="ru-RU" sz="19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государственной службы требования </a:t>
            </a:r>
            <a:endParaRPr lang="ru-RU" sz="19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сообщать </a:t>
            </a:r>
            <a:r>
              <a:rPr lang="ru-RU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работодателю сведения о </a:t>
            </a:r>
            <a:endParaRPr lang="ru-RU" sz="19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последнем </a:t>
            </a:r>
            <a:r>
              <a:rPr lang="ru-RU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месте своей службы, влечет </a:t>
            </a:r>
            <a:endParaRPr lang="ru-RU" sz="19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прекращение </a:t>
            </a:r>
            <a:r>
              <a:rPr lang="ru-RU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трудового или </a:t>
            </a:r>
            <a:r>
              <a:rPr lang="ru-RU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гражданско-</a:t>
            </a:r>
          </a:p>
          <a:p>
            <a:pPr marL="0" indent="0">
              <a:buNone/>
            </a:pPr>
            <a:r>
              <a:rPr lang="ru-RU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правового </a:t>
            </a:r>
            <a:r>
              <a:rPr lang="ru-RU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договора</a:t>
            </a:r>
            <a:r>
              <a:rPr lang="ru-RU" sz="19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 выполнение </a:t>
            </a:r>
            <a:r>
              <a:rPr lang="ru-RU" sz="19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9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9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работ </a:t>
            </a:r>
            <a:r>
              <a:rPr lang="ru-RU" sz="19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(оказание услуг) с коммерческой </a:t>
            </a:r>
            <a:r>
              <a:rPr lang="ru-RU" sz="19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9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9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(</a:t>
            </a:r>
            <a:r>
              <a:rPr lang="ru-RU" sz="19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некоммерческой) </a:t>
            </a:r>
            <a:r>
              <a:rPr lang="ru-RU" sz="19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организацией</a:t>
            </a:r>
            <a:r>
              <a:rPr lang="ru-RU" sz="19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60" y="476672"/>
            <a:ext cx="8085584" cy="936104"/>
          </a:xfrm>
          <a:effectLst>
            <a:innerShdw blurRad="114300">
              <a:prstClr val="black"/>
            </a:inn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Последствия нарушения гражданином </a:t>
            </a:r>
            <a:r>
              <a:rPr lang="ru-RU" sz="2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бывшим государственным служащим, </a:t>
            </a:r>
            <a:r>
              <a:rPr lang="ru-RU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обязанности сообщать работодателю сведения </a:t>
            </a:r>
            <a:r>
              <a:rPr lang="ru-RU" sz="2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 </a:t>
            </a:r>
            <a:r>
              <a:rPr lang="ru-RU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последнем месте своей службы</a:t>
            </a:r>
            <a:br>
              <a:rPr lang="ru-RU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2000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30144" y="1988078"/>
            <a:ext cx="2667000" cy="1714500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0116" y="4509120"/>
            <a:ext cx="2713484" cy="1808989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</p:spPr>
      </p:pic>
      <p:sp>
        <p:nvSpPr>
          <p:cNvPr id="6" name="Стрелка вниз 5"/>
          <p:cNvSpPr/>
          <p:nvPr/>
        </p:nvSpPr>
        <p:spPr>
          <a:xfrm>
            <a:off x="7884368" y="3702578"/>
            <a:ext cx="484632" cy="978408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9320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1196752"/>
            <a:ext cx="8229600" cy="1296144"/>
          </a:xfrm>
          <a:effectLst>
            <a:innerShdw blurRad="114300">
              <a:prstClr val="black"/>
            </a:innerShdw>
          </a:effectLst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Благодарю за внимание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4294967295"/>
          </p:nvPr>
        </p:nvSpPr>
        <p:spPr>
          <a:xfrm>
            <a:off x="7991932" y="6636891"/>
            <a:ext cx="1161826" cy="221109"/>
          </a:xfrm>
          <a:prstGeom prst="rect">
            <a:avLst/>
          </a:prstGeom>
        </p:spPr>
        <p:txBody>
          <a:bodyPr/>
          <a:lstStyle/>
          <a:p>
            <a:pPr algn="r"/>
            <a:fld id="{52A6A2ED-C77A-46D0-9BDA-59A15A90B5E2}" type="slidenum">
              <a:rPr lang="ru-RU" sz="900" smtClean="0">
                <a:latin typeface="Arial" pitchFamily="34" charset="0"/>
                <a:cs typeface="Arial" pitchFamily="34" charset="0"/>
              </a:rPr>
              <a:pPr algn="r"/>
              <a:t>12</a:t>
            </a:fld>
            <a:endParaRPr lang="ru-RU" sz="9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6160" y="3140968"/>
            <a:ext cx="3312368" cy="2088232"/>
          </a:xfrm>
          <a:prstGeom prst="rect">
            <a:avLst/>
          </a:prstGeom>
          <a:ln w="28575">
            <a:solidFill>
              <a:schemeClr val="accent5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</p:spPr>
      </p:pic>
    </p:spTree>
    <p:extLst>
      <p:ext uri="{BB962C8B-B14F-4D97-AF65-F5344CB8AC3E}">
        <p14:creationId xmlns:p14="http://schemas.microsoft.com/office/powerpoint/2010/main" val="1444513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презентации на 14082013(2)</Template>
  <TotalTime>9839</TotalTime>
  <Words>610</Words>
  <Application>Microsoft Office PowerPoint</Application>
  <PresentationFormat>Экран (4:3)</PresentationFormat>
  <Paragraphs>78</Paragraphs>
  <Slides>12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Arial</vt:lpstr>
      <vt:lpstr>Arial Black</vt:lpstr>
      <vt:lpstr>Calibri</vt:lpstr>
      <vt:lpstr>Candara</vt:lpstr>
      <vt:lpstr>Symbol</vt:lpstr>
      <vt:lpstr>Times New Roman</vt:lpstr>
      <vt:lpstr>Шаблон презентации на 14082013(2)</vt:lpstr>
      <vt:lpstr>Презентация PowerPoint</vt:lpstr>
      <vt:lpstr>Презентация PowerPoint</vt:lpstr>
      <vt:lpstr>Презентация PowerPoint</vt:lpstr>
      <vt:lpstr>Презентация PowerPoint</vt:lpstr>
      <vt:lpstr>Порядок направления гражданином – бывшим гражданским служащим, обращения о даче согласия на трудоустройство</vt:lpstr>
      <vt:lpstr>Презентация PowerPoint</vt:lpstr>
      <vt:lpstr>Презентация PowerPoint</vt:lpstr>
      <vt:lpstr>Рассмотрение обращения на заседании комиссии</vt:lpstr>
      <vt:lpstr>Презентация PowerPoint</vt:lpstr>
      <vt:lpstr>Обязанность гражданина сообщать работодателю  о замещении им должности в государственном органе</vt:lpstr>
      <vt:lpstr> Последствия нарушения гражданином – бывшим государственным служащим, обязанности сообщать работодателю сведения  о последнем месте своей службы </vt:lpstr>
      <vt:lpstr>Благодарю за внимание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Дмитриева Татьяна Борисовна</cp:lastModifiedBy>
  <cp:revision>523</cp:revision>
  <cp:lastPrinted>2016-06-07T09:07:24Z</cp:lastPrinted>
  <dcterms:created xsi:type="dcterms:W3CDTF">2013-09-24T14:29:11Z</dcterms:created>
  <dcterms:modified xsi:type="dcterms:W3CDTF">2018-10-30T07:28:04Z</dcterms:modified>
</cp:coreProperties>
</file>