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4"/>
  </p:notesMasterIdLst>
  <p:sldIdLst>
    <p:sldId id="432" r:id="rId2"/>
    <p:sldId id="435" r:id="rId3"/>
    <p:sldId id="436" r:id="rId4"/>
    <p:sldId id="437" r:id="rId5"/>
    <p:sldId id="438" r:id="rId6"/>
    <p:sldId id="357" r:id="rId7"/>
    <p:sldId id="440" r:id="rId8"/>
    <p:sldId id="261" r:id="rId9"/>
    <p:sldId id="262" r:id="rId10"/>
    <p:sldId id="506" r:id="rId11"/>
    <p:sldId id="441" r:id="rId12"/>
    <p:sldId id="442" r:id="rId13"/>
    <p:sldId id="443" r:id="rId14"/>
    <p:sldId id="444" r:id="rId15"/>
    <p:sldId id="445" r:id="rId16"/>
    <p:sldId id="446" r:id="rId17"/>
    <p:sldId id="266" r:id="rId18"/>
    <p:sldId id="447" r:id="rId19"/>
    <p:sldId id="448" r:id="rId20"/>
    <p:sldId id="449" r:id="rId21"/>
    <p:sldId id="450" r:id="rId22"/>
    <p:sldId id="451" r:id="rId23"/>
    <p:sldId id="452" r:id="rId24"/>
    <p:sldId id="453" r:id="rId25"/>
    <p:sldId id="454" r:id="rId26"/>
    <p:sldId id="455" r:id="rId27"/>
    <p:sldId id="456" r:id="rId28"/>
    <p:sldId id="476" r:id="rId29"/>
    <p:sldId id="457" r:id="rId30"/>
    <p:sldId id="458" r:id="rId31"/>
    <p:sldId id="471" r:id="rId32"/>
    <p:sldId id="299" r:id="rId33"/>
    <p:sldId id="459" r:id="rId34"/>
    <p:sldId id="462" r:id="rId35"/>
    <p:sldId id="463" r:id="rId36"/>
    <p:sldId id="464" r:id="rId37"/>
    <p:sldId id="465" r:id="rId38"/>
    <p:sldId id="466" r:id="rId39"/>
    <p:sldId id="467" r:id="rId40"/>
    <p:sldId id="468" r:id="rId41"/>
    <p:sldId id="469" r:id="rId42"/>
    <p:sldId id="298" r:id="rId43"/>
    <p:sldId id="472" r:id="rId44"/>
    <p:sldId id="470" r:id="rId45"/>
    <p:sldId id="473" r:id="rId46"/>
    <p:sldId id="477" r:id="rId47"/>
    <p:sldId id="481" r:id="rId48"/>
    <p:sldId id="474" r:id="rId49"/>
    <p:sldId id="478" r:id="rId50"/>
    <p:sldId id="479" r:id="rId51"/>
    <p:sldId id="475" r:id="rId52"/>
    <p:sldId id="480" r:id="rId53"/>
    <p:sldId id="482" r:id="rId54"/>
    <p:sldId id="484" r:id="rId55"/>
    <p:sldId id="486" r:id="rId56"/>
    <p:sldId id="483" r:id="rId57"/>
    <p:sldId id="487" r:id="rId58"/>
    <p:sldId id="304" r:id="rId59"/>
    <p:sldId id="488" r:id="rId60"/>
    <p:sldId id="382" r:id="rId61"/>
    <p:sldId id="381" r:id="rId62"/>
    <p:sldId id="380" r:id="rId63"/>
    <p:sldId id="384" r:id="rId64"/>
    <p:sldId id="386" r:id="rId65"/>
    <p:sldId id="388" r:id="rId66"/>
    <p:sldId id="393" r:id="rId67"/>
    <p:sldId id="395" r:id="rId68"/>
    <p:sldId id="397" r:id="rId69"/>
    <p:sldId id="399" r:id="rId70"/>
    <p:sldId id="401" r:id="rId71"/>
    <p:sldId id="403" r:id="rId72"/>
    <p:sldId id="405" r:id="rId73"/>
    <p:sldId id="407" r:id="rId74"/>
    <p:sldId id="409" r:id="rId75"/>
    <p:sldId id="411" r:id="rId76"/>
    <p:sldId id="413" r:id="rId77"/>
    <p:sldId id="415" r:id="rId78"/>
    <p:sldId id="417" r:id="rId79"/>
    <p:sldId id="419" r:id="rId80"/>
    <p:sldId id="430" r:id="rId81"/>
    <p:sldId id="431" r:id="rId82"/>
    <p:sldId id="421" r:id="rId83"/>
    <p:sldId id="490" r:id="rId84"/>
    <p:sldId id="489" r:id="rId85"/>
    <p:sldId id="505" r:id="rId86"/>
    <p:sldId id="302" r:id="rId87"/>
    <p:sldId id="330" r:id="rId88"/>
    <p:sldId id="331" r:id="rId89"/>
    <p:sldId id="332" r:id="rId90"/>
    <p:sldId id="333" r:id="rId91"/>
    <p:sldId id="334" r:id="rId92"/>
    <p:sldId id="335" r:id="rId93"/>
    <p:sldId id="336" r:id="rId94"/>
    <p:sldId id="337" r:id="rId95"/>
    <p:sldId id="338" r:id="rId96"/>
    <p:sldId id="339" r:id="rId97"/>
    <p:sldId id="491" r:id="rId98"/>
    <p:sldId id="283" r:id="rId99"/>
    <p:sldId id="284" r:id="rId100"/>
    <p:sldId id="285" r:id="rId101"/>
    <p:sldId id="270" r:id="rId102"/>
    <p:sldId id="286" r:id="rId103"/>
    <p:sldId id="271" r:id="rId104"/>
    <p:sldId id="288" r:id="rId105"/>
    <p:sldId id="289" r:id="rId106"/>
    <p:sldId id="312" r:id="rId107"/>
    <p:sldId id="290" r:id="rId108"/>
    <p:sldId id="313" r:id="rId109"/>
    <p:sldId id="315" r:id="rId110"/>
    <p:sldId id="316" r:id="rId111"/>
    <p:sldId id="317" r:id="rId112"/>
    <p:sldId id="318" r:id="rId113"/>
    <p:sldId id="319" r:id="rId114"/>
    <p:sldId id="320" r:id="rId115"/>
    <p:sldId id="321" r:id="rId116"/>
    <p:sldId id="322" r:id="rId117"/>
    <p:sldId id="323" r:id="rId118"/>
    <p:sldId id="324" r:id="rId119"/>
    <p:sldId id="492" r:id="rId120"/>
    <p:sldId id="493" r:id="rId121"/>
    <p:sldId id="494" r:id="rId122"/>
    <p:sldId id="495" r:id="rId123"/>
    <p:sldId id="496" r:id="rId124"/>
    <p:sldId id="497" r:id="rId125"/>
    <p:sldId id="498" r:id="rId126"/>
    <p:sldId id="499" r:id="rId127"/>
    <p:sldId id="500" r:id="rId128"/>
    <p:sldId id="501" r:id="rId129"/>
    <p:sldId id="502" r:id="rId130"/>
    <p:sldId id="503" r:id="rId131"/>
    <p:sldId id="504" r:id="rId132"/>
    <p:sldId id="507" r:id="rId1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785" autoAdjust="0"/>
  </p:normalViewPr>
  <p:slideViewPr>
    <p:cSldViewPr>
      <p:cViewPr>
        <p:scale>
          <a:sx n="61" d="100"/>
          <a:sy n="61" d="100"/>
        </p:scale>
        <p:origin x="-13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tableStyles" Target="tableStyle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A67553-8CCF-435E-8228-9A7F453EDDA6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4B3BA-B823-4B89-A0BA-0E27A9E288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902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4B3BA-B823-4B89-A0BA-0E27A9E28858}" type="slidenum">
              <a:rPr lang="ru-RU" smtClean="0"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113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jpeg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jpe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496944" cy="619268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5 </a:t>
            </a:r>
            <a:r>
              <a:rPr lang="ru-RU" sz="6000" b="1" dirty="0">
                <a:latin typeface="Arial Black" panose="020B0A04020102020204" pitchFamily="34" charset="0"/>
                <a:cs typeface="Aharoni" panose="02010803020104030203" pitchFamily="2" charset="-79"/>
              </a:rPr>
              <a:t>лет работы Комплексного центра социального обслуживания населения </a:t>
            </a:r>
            <a:r>
              <a:rPr lang="ru-RU" sz="6000" b="1" dirty="0" err="1">
                <a:latin typeface="Arial Black" panose="020B0A04020102020204" pitchFamily="34" charset="0"/>
                <a:cs typeface="Aharoni" panose="02010803020104030203" pitchFamily="2" charset="-79"/>
              </a:rPr>
              <a:t>Слободо</a:t>
            </a:r>
            <a:r>
              <a:rPr lang="ru-RU" sz="6000" b="1" dirty="0">
                <a:latin typeface="Arial Black" panose="020B0A04020102020204" pitchFamily="34" charset="0"/>
                <a:cs typeface="Aharoni" panose="02010803020104030203" pitchFamily="2" charset="-79"/>
              </a:rPr>
              <a:t> – Туринского района» в новом </a:t>
            </a:r>
            <a:r>
              <a:rPr lang="ru-RU" sz="6000" b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формате</a:t>
            </a:r>
            <a:r>
              <a:rPr lang="ru-RU" sz="6000" b="1" dirty="0">
                <a:latin typeface="Arial Black" panose="020B0A04020102020204" pitchFamily="34" charset="0"/>
                <a:cs typeface="Aharoni" panose="02010803020104030203" pitchFamily="2" charset="-79"/>
              </a:rPr>
              <a:t/>
            </a:r>
            <a:br>
              <a:rPr lang="ru-RU" sz="6000" b="1" dirty="0">
                <a:latin typeface="Arial Black" panose="020B0A04020102020204" pitchFamily="34" charset="0"/>
                <a:cs typeface="Aharoni" panose="02010803020104030203" pitchFamily="2" charset="-79"/>
              </a:rPr>
            </a:br>
            <a:endParaRPr lang="ru-RU" sz="60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382488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861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07504" y="332656"/>
            <a:ext cx="8928992" cy="61926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5400" dirty="0">
                <a:latin typeface="Arial Black" panose="020B0A04020102020204" pitchFamily="34" charset="0"/>
              </a:rPr>
              <a:t>2013 </a:t>
            </a:r>
            <a:r>
              <a:rPr lang="ru-RU" sz="5400" dirty="0" smtClean="0">
                <a:latin typeface="Arial Black" panose="020B0A04020102020204" pitchFamily="34" charset="0"/>
              </a:rPr>
              <a:t>год</a:t>
            </a:r>
          </a:p>
          <a:p>
            <a:pPr marL="0" indent="0">
              <a:buNone/>
            </a:pPr>
            <a:r>
              <a:rPr lang="ru-RU" sz="3900" dirty="0" smtClean="0">
                <a:latin typeface="Arial Black" panose="020B0A04020102020204" pitchFamily="34" charset="0"/>
              </a:rPr>
              <a:t>реорганизация ГБУ СОН СО  </a:t>
            </a:r>
            <a:r>
              <a:rPr lang="ru-RU" sz="3900" dirty="0">
                <a:latin typeface="Arial Black" panose="020B0A04020102020204" pitchFamily="34" charset="0"/>
              </a:rPr>
              <a:t>«Комплексный центр социального обслуживания населения </a:t>
            </a:r>
            <a:r>
              <a:rPr lang="ru-RU" sz="3900" dirty="0" err="1">
                <a:latin typeface="Arial Black" panose="020B0A04020102020204" pitchFamily="34" charset="0"/>
              </a:rPr>
              <a:t>Слободо</a:t>
            </a:r>
            <a:r>
              <a:rPr lang="ru-RU" sz="3900" dirty="0">
                <a:latin typeface="Arial Black" panose="020B0A04020102020204" pitchFamily="34" charset="0"/>
              </a:rPr>
              <a:t> – Туринского района» </a:t>
            </a:r>
            <a:endParaRPr lang="ru-RU" sz="3900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sz="3900" dirty="0" smtClean="0">
                <a:latin typeface="Arial Black" panose="020B0A04020102020204" pitchFamily="34" charset="0"/>
              </a:rPr>
              <a:t>путем </a:t>
            </a:r>
            <a:r>
              <a:rPr lang="ru-RU" sz="3900" dirty="0">
                <a:latin typeface="Arial Black" panose="020B0A04020102020204" pitchFamily="34" charset="0"/>
              </a:rPr>
              <a:t>присоединения к нему </a:t>
            </a:r>
            <a:endParaRPr lang="ru-RU" sz="3900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sz="3900" dirty="0" smtClean="0">
                <a:latin typeface="Arial Black" panose="020B0A04020102020204" pitchFamily="34" charset="0"/>
              </a:rPr>
              <a:t>ГБУ СОН СО </a:t>
            </a:r>
          </a:p>
          <a:p>
            <a:pPr marL="0" indent="0">
              <a:buNone/>
            </a:pPr>
            <a:r>
              <a:rPr lang="ru-RU" sz="3900" dirty="0" smtClean="0">
                <a:latin typeface="Arial Black" panose="020B0A04020102020204" pitchFamily="34" charset="0"/>
              </a:rPr>
              <a:t>«</a:t>
            </a:r>
            <a:r>
              <a:rPr lang="ru-RU" sz="3900" dirty="0">
                <a:latin typeface="Arial Black" panose="020B0A04020102020204" pitchFamily="34" charset="0"/>
              </a:rPr>
              <a:t>Центр социальной помощи семье  и  детям  </a:t>
            </a:r>
            <a:r>
              <a:rPr lang="ru-RU" sz="3900" dirty="0" err="1">
                <a:latin typeface="Arial Black" panose="020B0A04020102020204" pitchFamily="34" charset="0"/>
              </a:rPr>
              <a:t>Слободо</a:t>
            </a:r>
            <a:r>
              <a:rPr lang="ru-RU" sz="3900" dirty="0">
                <a:latin typeface="Arial Black" panose="020B0A04020102020204" pitchFamily="34" charset="0"/>
              </a:rPr>
              <a:t> – Туринского района</a:t>
            </a:r>
            <a:r>
              <a:rPr lang="ru-RU" sz="3900" dirty="0" smtClean="0">
                <a:latin typeface="Arial Black" panose="020B0A04020102020204" pitchFamily="34" charset="0"/>
              </a:rPr>
              <a:t>»</a:t>
            </a:r>
            <a:endParaRPr lang="ru-RU" sz="3900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549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07504" y="332656"/>
            <a:ext cx="8928992" cy="65253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4000" dirty="0" smtClean="0">
                <a:latin typeface="Arial Black" panose="020B0A04020102020204" pitchFamily="34" charset="0"/>
              </a:rPr>
              <a:t>Основная  цель деятельности</a:t>
            </a:r>
          </a:p>
          <a:p>
            <a:pPr marL="0" indent="0">
              <a:buNone/>
            </a:pPr>
            <a:r>
              <a:rPr lang="ru-RU" dirty="0" smtClean="0">
                <a:latin typeface="Arial Black" panose="020B0A04020102020204" pitchFamily="34" charset="0"/>
              </a:rPr>
              <a:t>оказание </a:t>
            </a:r>
            <a:r>
              <a:rPr lang="ru-RU" dirty="0">
                <a:latin typeface="Arial Black" panose="020B0A04020102020204" pitchFamily="34" charset="0"/>
              </a:rPr>
              <a:t>гражданам пожилого возраста и инвалидам, в том числе детям - инвалидам, семьям с детьми, и несовершеннолетним гражданам,  попавшим в обстоятельства, обуславливающие нуждаемость в социальном обслуживании, помощи в реализации законных прав и интересов, содействие в улучшении их социального и материального положения, психологического </a:t>
            </a:r>
            <a:r>
              <a:rPr lang="ru-RU" dirty="0" smtClean="0">
                <a:latin typeface="Arial Black" panose="020B0A04020102020204" pitchFamily="34" charset="0"/>
              </a:rPr>
              <a:t>статуса</a:t>
            </a:r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4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Социальные услуги</a:t>
            </a:r>
            <a:endParaRPr lang="ru-RU" b="1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92697"/>
            <a:ext cx="8856984" cy="6165303"/>
          </a:xfrm>
        </p:spPr>
        <p:txBody>
          <a:bodyPr>
            <a:noAutofit/>
          </a:bodyPr>
          <a:lstStyle/>
          <a:p>
            <a:pPr lvl="0"/>
            <a:r>
              <a:rPr lang="ru-RU" dirty="0" smtClean="0">
                <a:latin typeface="Arial Black" panose="020B0A04020102020204" pitchFamily="34" charset="0"/>
              </a:rPr>
              <a:t>Социально-бытовые услуги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Социально-медицинские услуги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Социально-психологические услуги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Социально-педагогические услуги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Социально-трудовые услуги 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Социально-правовые услуги 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Услуги </a:t>
            </a:r>
            <a:r>
              <a:rPr lang="ru-RU" dirty="0">
                <a:latin typeface="Arial Black" panose="020B0A04020102020204" pitchFamily="34" charset="0"/>
              </a:rPr>
              <a:t>в целях повышения коммуникативного потенциала получателей социальных </a:t>
            </a:r>
            <a:r>
              <a:rPr lang="ru-RU" dirty="0" smtClean="0">
                <a:latin typeface="Arial Black" panose="020B0A04020102020204" pitchFamily="34" charset="0"/>
              </a:rPr>
              <a:t>услуг</a:t>
            </a:r>
          </a:p>
          <a:p>
            <a:pPr lvl="0"/>
            <a:r>
              <a:rPr lang="ru-RU" dirty="0" smtClean="0">
                <a:latin typeface="Arial Black" panose="020B0A04020102020204" pitchFamily="34" charset="0"/>
              </a:rPr>
              <a:t>Срочные социальные услуги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34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980728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Arial Black" panose="020B0A04020102020204" pitchFamily="34" charset="0"/>
              </a:rPr>
              <a:t>Структуру </a:t>
            </a:r>
            <a:r>
              <a:rPr lang="ru-RU" sz="3200" dirty="0">
                <a:latin typeface="Arial Black" panose="020B0A04020102020204" pitchFamily="34" charset="0"/>
              </a:rPr>
              <a:t>Центра образуют </a:t>
            </a:r>
            <a:r>
              <a:rPr lang="ru-RU" sz="3200" dirty="0" smtClean="0">
                <a:latin typeface="Arial Black" panose="020B0A04020102020204" pitchFamily="34" charset="0"/>
              </a:rPr>
              <a:t/>
            </a:r>
            <a:br>
              <a:rPr lang="ru-RU" sz="3200" dirty="0" smtClean="0">
                <a:latin typeface="Arial Black" panose="020B0A04020102020204" pitchFamily="34" charset="0"/>
              </a:rPr>
            </a:br>
            <a:r>
              <a:rPr lang="ru-RU" sz="3200" dirty="0" smtClean="0">
                <a:latin typeface="Arial Black" panose="020B0A04020102020204" pitchFamily="34" charset="0"/>
              </a:rPr>
              <a:t>7 </a:t>
            </a:r>
            <a:r>
              <a:rPr lang="ru-RU" sz="3200" dirty="0">
                <a:latin typeface="Arial Black" panose="020B0A04020102020204" pitchFamily="34" charset="0"/>
              </a:rPr>
              <a:t>отделений</a:t>
            </a:r>
            <a:endParaRPr lang="ru-RU" sz="3200" b="1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19"/>
            <a:ext cx="8928992" cy="5832649"/>
          </a:xfrm>
        </p:spPr>
        <p:txBody>
          <a:bodyPr>
            <a:noAutofit/>
          </a:bodyPr>
          <a:lstStyle/>
          <a:p>
            <a:pPr lvl="0"/>
            <a:endParaRPr lang="ru-RU" sz="2200" dirty="0" smtClean="0">
              <a:latin typeface="Arial Black" panose="020B0A04020102020204" pitchFamily="34" charset="0"/>
            </a:endParaRPr>
          </a:p>
          <a:p>
            <a:pPr lvl="0"/>
            <a:r>
              <a:rPr lang="ru-RU" sz="2200" dirty="0" smtClean="0">
                <a:latin typeface="Arial Black" panose="020B0A04020102020204" pitchFamily="34" charset="0"/>
              </a:rPr>
              <a:t>Отделение </a:t>
            </a:r>
            <a:r>
              <a:rPr lang="ru-RU" sz="2200" dirty="0">
                <a:latin typeface="Arial Black" panose="020B0A04020102020204" pitchFamily="34" charset="0"/>
              </a:rPr>
              <a:t>социального обслуживания на дому №1</a:t>
            </a:r>
          </a:p>
          <a:p>
            <a:pPr lvl="0"/>
            <a:r>
              <a:rPr lang="ru-RU" sz="2200" dirty="0">
                <a:latin typeface="Arial Black" panose="020B0A04020102020204" pitchFamily="34" charset="0"/>
              </a:rPr>
              <a:t>Отделение социального обслуживания на дому №2</a:t>
            </a:r>
          </a:p>
          <a:p>
            <a:pPr lvl="0"/>
            <a:r>
              <a:rPr lang="ru-RU" sz="2200" dirty="0">
                <a:latin typeface="Arial Black" panose="020B0A04020102020204" pitchFamily="34" charset="0"/>
              </a:rPr>
              <a:t>Отделение социального обслуживания на дому №3 </a:t>
            </a:r>
          </a:p>
          <a:p>
            <a:pPr lvl="0"/>
            <a:r>
              <a:rPr lang="ru-RU" sz="2200" dirty="0">
                <a:latin typeface="Arial Black" panose="020B0A04020102020204" pitchFamily="34" charset="0"/>
              </a:rPr>
              <a:t>Отделение социальной реабилитации (временный приют </a:t>
            </a:r>
            <a:r>
              <a:rPr lang="ru-RU" sz="2200" dirty="0" smtClean="0">
                <a:latin typeface="Arial Black" panose="020B0A04020102020204" pitchFamily="34" charset="0"/>
              </a:rPr>
              <a:t>14 койко- мест)</a:t>
            </a:r>
            <a:endParaRPr lang="ru-RU" sz="2200" dirty="0">
              <a:latin typeface="Arial Black" panose="020B0A04020102020204" pitchFamily="34" charset="0"/>
            </a:endParaRPr>
          </a:p>
          <a:p>
            <a:pPr lvl="0"/>
            <a:r>
              <a:rPr lang="ru-RU" sz="2200" dirty="0">
                <a:latin typeface="Arial Black" panose="020B0A04020102020204" pitchFamily="34" charset="0"/>
              </a:rPr>
              <a:t>Отделение временного пребывания граждан пожилого возраста и инвалидов </a:t>
            </a:r>
            <a:r>
              <a:rPr lang="ru-RU" sz="2200" dirty="0" err="1">
                <a:latin typeface="Arial Black" panose="020B0A04020102020204" pitchFamily="34" charset="0"/>
              </a:rPr>
              <a:t>с.Усть</a:t>
            </a:r>
            <a:r>
              <a:rPr lang="ru-RU" sz="2200" dirty="0">
                <a:latin typeface="Arial Black" panose="020B0A04020102020204" pitchFamily="34" charset="0"/>
              </a:rPr>
              <a:t> – </a:t>
            </a:r>
            <a:r>
              <a:rPr lang="ru-RU" sz="2200" dirty="0" err="1">
                <a:latin typeface="Arial Black" panose="020B0A04020102020204" pitchFamily="34" charset="0"/>
              </a:rPr>
              <a:t>Ницинское</a:t>
            </a:r>
            <a:r>
              <a:rPr lang="ru-RU" sz="2200" dirty="0">
                <a:latin typeface="Arial Black" panose="020B0A04020102020204" pitchFamily="34" charset="0"/>
              </a:rPr>
              <a:t> (45 </a:t>
            </a:r>
            <a:r>
              <a:rPr lang="ru-RU" sz="2200" dirty="0" err="1">
                <a:latin typeface="Arial Black" panose="020B0A04020102020204" pitchFamily="34" charset="0"/>
              </a:rPr>
              <a:t>койко</a:t>
            </a:r>
            <a:r>
              <a:rPr lang="ru-RU" sz="2200" dirty="0">
                <a:latin typeface="Arial Black" panose="020B0A04020102020204" pitchFamily="34" charset="0"/>
              </a:rPr>
              <a:t> - мест)</a:t>
            </a:r>
          </a:p>
          <a:p>
            <a:pPr lvl="0"/>
            <a:r>
              <a:rPr lang="ru-RU" sz="2200" dirty="0">
                <a:latin typeface="Arial Black" panose="020B0A04020102020204" pitchFamily="34" charset="0"/>
              </a:rPr>
              <a:t>Социально – реабилитационное отделение для граждан пожилого возраста и инвалидов </a:t>
            </a:r>
            <a:r>
              <a:rPr lang="ru-RU" sz="2200" dirty="0" err="1">
                <a:latin typeface="Arial Black" panose="020B0A04020102020204" pitchFamily="34" charset="0"/>
              </a:rPr>
              <a:t>с.Сладковское</a:t>
            </a:r>
            <a:r>
              <a:rPr lang="ru-RU" sz="2200" dirty="0">
                <a:latin typeface="Arial Black" panose="020B0A04020102020204" pitchFamily="34" charset="0"/>
              </a:rPr>
              <a:t> (14 </a:t>
            </a:r>
            <a:r>
              <a:rPr lang="ru-RU" sz="2200" dirty="0" err="1">
                <a:latin typeface="Arial Black" panose="020B0A04020102020204" pitchFamily="34" charset="0"/>
              </a:rPr>
              <a:t>койко</a:t>
            </a:r>
            <a:r>
              <a:rPr lang="ru-RU" sz="2200" dirty="0">
                <a:latin typeface="Arial Black" panose="020B0A04020102020204" pitchFamily="34" charset="0"/>
              </a:rPr>
              <a:t> -  мест)</a:t>
            </a:r>
          </a:p>
          <a:p>
            <a:pPr lvl="0"/>
            <a:r>
              <a:rPr lang="ru-RU" sz="2200" dirty="0">
                <a:latin typeface="Arial Black" panose="020B0A04020102020204" pitchFamily="34" charset="0"/>
              </a:rPr>
              <a:t>Отделение профилактики и социального сопровождения (участковая служба).</a:t>
            </a:r>
          </a:p>
          <a:p>
            <a:pPr lvl="0"/>
            <a:endParaRPr lang="ru-RU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78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1259632" y="2912364"/>
            <a:ext cx="712879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Отделения социального  обслуживания на дому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16632"/>
            <a:ext cx="9073008" cy="1301006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Arial Black" panose="020B0A04020102020204" pitchFamily="34" charset="0"/>
              </a:rPr>
              <a:t>Главная цель </a:t>
            </a:r>
            <a:r>
              <a:rPr lang="ru-RU" sz="3200" dirty="0">
                <a:latin typeface="Arial Black" panose="020B0A04020102020204" pitchFamily="34" charset="0"/>
              </a:rPr>
              <a:t>деятельности отделений социального обслуживания на дому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1600200"/>
            <a:ext cx="8964488" cy="50691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Arial Black" panose="020B0A04020102020204" pitchFamily="34" charset="0"/>
              </a:rPr>
              <a:t>оказание </a:t>
            </a:r>
            <a:r>
              <a:rPr lang="ru-RU" dirty="0">
                <a:latin typeface="Arial Black" panose="020B0A04020102020204" pitchFamily="34" charset="0"/>
              </a:rPr>
              <a:t>гражданам пожилого возраста и инвалидам, признанным нуждающимися в социальном обслуживании, постоянной или временной помощи в целях улучшения и расширения возможностей самостоятельно обеспечивать свои жизненные потребности при сохранении пребывания граждан в привычной благоприятной среде-месте их проживания, путем предоставления необходимого объема социальных </a:t>
            </a:r>
            <a:r>
              <a:rPr lang="ru-RU" dirty="0" smtClean="0">
                <a:latin typeface="Arial Black" panose="020B0A04020102020204" pitchFamily="34" charset="0"/>
              </a:rPr>
              <a:t>услуг</a:t>
            </a:r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598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99" y="10391"/>
            <a:ext cx="91608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\\IT-Server\Users\Public\Documents\День открытых дверей 2018\ОСОнД\SAM_94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0658"/>
            <a:ext cx="6408712" cy="4806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Горизонтальный свиток 2"/>
          <p:cNvSpPr/>
          <p:nvPr/>
        </p:nvSpPr>
        <p:spPr>
          <a:xfrm>
            <a:off x="107504" y="5661248"/>
            <a:ext cx="882098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Заведующие: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Е.Л.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Фефелова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М.В. Булатова,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.П.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орячевских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21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\\IT-Server\Users\Public\Documents\День открытых дверей 2018\ОСОнД\⁬собрания\общее фото с соц работниками 2018 г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5815"/>
            <a:ext cx="7808416" cy="5191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979712" y="5733256"/>
            <a:ext cx="583264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работники учреждения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04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>
                <a:latin typeface="Arial Black" panose="020B0A04020102020204" pitchFamily="34" charset="0"/>
              </a:rPr>
              <a:t>Отделения охватывают 4 сельских поселения в 25 населенных </a:t>
            </a:r>
            <a:r>
              <a:rPr lang="ru-RU" sz="4800" dirty="0" smtClean="0">
                <a:latin typeface="Arial Black" panose="020B0A04020102020204" pitchFamily="34" charset="0"/>
              </a:rPr>
              <a:t>пунктах</a:t>
            </a:r>
            <a:endParaRPr lang="ru-RU" sz="4800" dirty="0">
              <a:latin typeface="Arial Black" panose="020B0A04020102020204" pitchFamily="34" charset="0"/>
            </a:endParaRPr>
          </a:p>
          <a:p>
            <a:pPr algn="ctr"/>
            <a:endParaRPr lang="ru-RU" sz="4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0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16632"/>
            <a:ext cx="9144000" cy="45719"/>
          </a:xfrm>
        </p:spPr>
        <p:txBody>
          <a:bodyPr>
            <a:noAutofit/>
          </a:bodyPr>
          <a:lstStyle/>
          <a:p>
            <a:endParaRPr lang="ru-RU" sz="2800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9210055"/>
              </p:ext>
            </p:extLst>
          </p:nvPr>
        </p:nvGraphicFramePr>
        <p:xfrm>
          <a:off x="179512" y="-31315"/>
          <a:ext cx="9144000" cy="672643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42536"/>
                <a:gridCol w="2442362"/>
                <a:gridCol w="3525597"/>
                <a:gridCol w="2533505"/>
              </a:tblGrid>
              <a:tr h="9495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№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Населенный пункт 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Кол-во обслуживаемых клиентов 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26745" algn="l"/>
                        </a:tabLs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Всего социальных работников </a:t>
                      </a:r>
                    </a:p>
                  </a:txBody>
                  <a:tcPr marL="38729" marR="38729" marT="0" marB="0"/>
                </a:tc>
              </a:tr>
              <a:tr h="37828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26745" algn="l"/>
                        </a:tabLs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Слободо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– Туринское сельское поселение</a:t>
                      </a:r>
                    </a:p>
                  </a:txBody>
                  <a:tcPr marL="38729" marR="3872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3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Arial Black" panose="020B0A04020102020204" pitchFamily="34" charset="0"/>
                        </a:rPr>
                        <a:t>с.Туринская</a:t>
                      </a: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 Слобода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71</a:t>
                      </a:r>
                    </a:p>
                  </a:txBody>
                  <a:tcPr marL="38729" marR="38729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38729" marR="38729" marT="0" marB="0"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Arial Black" panose="020B0A04020102020204" pitchFamily="34" charset="0"/>
                        </a:rPr>
                        <a:t>д.Фалина</a:t>
                      </a:r>
                      <a:endParaRPr lang="ru-RU" sz="2000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Arial Black" panose="020B0A04020102020204" pitchFamily="34" charset="0"/>
                        </a:rPr>
                        <a:t>с.Тимофеево</a:t>
                      </a:r>
                      <a:endParaRPr lang="ru-RU" sz="2000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13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Arial Black" panose="020B0A04020102020204" pitchFamily="34" charset="0"/>
                        </a:rPr>
                        <a:t>с.Храмцово</a:t>
                      </a: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30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5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Arial Black" panose="020B0A04020102020204" pitchFamily="34" charset="0"/>
                        </a:rPr>
                        <a:t>д.Шадринка</a:t>
                      </a:r>
                      <a:endParaRPr lang="ru-RU" sz="2000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1</a:t>
                      </a:r>
                    </a:p>
                  </a:txBody>
                  <a:tcPr marL="38729" marR="38729" marT="0" marB="0"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Arial Black" panose="020B0A04020102020204" pitchFamily="34" charset="0"/>
                        </a:rPr>
                        <a:t>д.Решетникова</a:t>
                      </a:r>
                      <a:endParaRPr lang="ru-RU" sz="2000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38729" marR="38729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8283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Итого:</a:t>
                      </a:r>
                    </a:p>
                  </a:txBody>
                  <a:tcPr marL="38729" marR="3872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124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</a:t>
                      </a:r>
                    </a:p>
                  </a:txBody>
                  <a:tcPr marL="38729" marR="38729" marT="0" marB="0"/>
                </a:tc>
              </a:tr>
              <a:tr h="37828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Сладковское сельское поселение</a:t>
                      </a:r>
                    </a:p>
                  </a:txBody>
                  <a:tcPr marL="38729" marR="3872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Black" panose="020B0A04020102020204" pitchFamily="34" charset="0"/>
                        </a:rPr>
                        <a:t>с.Сладковское 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31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Black" panose="020B0A04020102020204" pitchFamily="34" charset="0"/>
                        </a:rPr>
                        <a:t>д.Андронова 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12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38729" marR="38729" marT="0" marB="0"/>
                </a:tc>
              </a:tr>
              <a:tr h="6044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Black" panose="020B0A04020102020204" pitchFamily="34" charset="0"/>
                        </a:rPr>
                        <a:t>с.Пушкаревское 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18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</a:tr>
              <a:tr h="378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10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 Black" panose="020B0A04020102020204" pitchFamily="34" charset="0"/>
                        </a:rPr>
                        <a:t>с.Куминовское 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 Black" panose="020B0A04020102020204" pitchFamily="34" charset="0"/>
                        </a:rPr>
                        <a:t>28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38729" marR="38729" marT="0" marB="0"/>
                </a:tc>
              </a:tr>
              <a:tr h="378283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Итого:</a:t>
                      </a:r>
                    </a:p>
                  </a:txBody>
                  <a:tcPr marL="38729" marR="3872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89</a:t>
                      </a:r>
                    </a:p>
                  </a:txBody>
                  <a:tcPr marL="38729" marR="3872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</a:p>
                  </a:txBody>
                  <a:tcPr marL="38729" marR="3872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51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16632"/>
            <a:ext cx="9073008" cy="1301006"/>
          </a:xfrm>
        </p:spPr>
        <p:txBody>
          <a:bodyPr>
            <a:noAutofit/>
          </a:bodyPr>
          <a:lstStyle/>
          <a:p>
            <a:endParaRPr lang="ru-RU" sz="3200" dirty="0">
              <a:latin typeface="Arial Black" panose="020B0A04020102020204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1007794"/>
              </p:ext>
            </p:extLst>
          </p:nvPr>
        </p:nvGraphicFramePr>
        <p:xfrm>
          <a:off x="107506" y="-2"/>
          <a:ext cx="9216007" cy="674137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47596"/>
                <a:gridCol w="4624313"/>
                <a:gridCol w="1768176"/>
                <a:gridCol w="2175922"/>
              </a:tblGrid>
              <a:tr h="32784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Усть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– </a:t>
                      </a: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Ницинское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сельское поселение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Ивановка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Краснослободское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Голякова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Зуева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Замотаева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Ермакова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Усть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- </a:t>
                      </a: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Ницинское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Липчинское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31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Елкина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Жирякова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Лукина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Рассвет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Итого: 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15</a:t>
                      </a:r>
                    </a:p>
                  </a:txBody>
                  <a:tcPr marL="68580" marR="68580" marT="0" marB="0"/>
                </a:tc>
              </a:tr>
              <a:tr h="32784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Ницинское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сельское поселение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Ницинский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Звезда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Бобровка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</a:tr>
              <a:tr h="327848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Итого: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82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</a:p>
                  </a:txBody>
                  <a:tcPr marL="68580" marR="68580" marT="0" marB="0"/>
                </a:tc>
              </a:tr>
              <a:tr h="512262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ВСЕГО: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434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37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492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16632"/>
            <a:ext cx="9073008" cy="108012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/>
            </a:r>
            <a:br>
              <a:rPr lang="ru-RU" sz="2400" dirty="0" smtClean="0">
                <a:latin typeface="Arial Black" panose="020B0A04020102020204" pitchFamily="34" charset="0"/>
              </a:rPr>
            </a:br>
            <a:r>
              <a:rPr lang="ru-RU" sz="2400" dirty="0">
                <a:latin typeface="Arial Black" panose="020B0A04020102020204" pitchFamily="34" charset="0"/>
              </a:rPr>
              <a:t/>
            </a:r>
            <a:br>
              <a:rPr lang="ru-RU" sz="2400" dirty="0">
                <a:latin typeface="Arial Black" panose="020B0A04020102020204" pitchFamily="34" charset="0"/>
              </a:rPr>
            </a:br>
            <a:r>
              <a:rPr lang="ru-RU" sz="2400" dirty="0" smtClean="0">
                <a:latin typeface="Arial Black" panose="020B0A04020102020204" pitchFamily="34" charset="0"/>
              </a:rPr>
              <a:t>За </a:t>
            </a:r>
            <a:r>
              <a:rPr lang="ru-RU" sz="2400" dirty="0">
                <a:latin typeface="Arial Black" panose="020B0A04020102020204" pitchFamily="34" charset="0"/>
              </a:rPr>
              <a:t>5 лет отделениями социального обслуживания на дому обслужен 2201 человек и оказано более 600 тыс. социальных </a:t>
            </a:r>
            <a:r>
              <a:rPr lang="ru-RU" sz="2400" dirty="0" smtClean="0">
                <a:latin typeface="Arial Black" panose="020B0A04020102020204" pitchFamily="34" charset="0"/>
              </a:rPr>
              <a:t>услуг</a:t>
            </a:r>
            <a:r>
              <a:rPr lang="ru-RU" sz="2400" dirty="0">
                <a:latin typeface="Arial Black" panose="020B0A04020102020204" pitchFamily="34" charset="0"/>
              </a:rPr>
              <a:t/>
            </a:r>
            <a:br>
              <a:rPr lang="ru-RU" sz="2400" dirty="0">
                <a:latin typeface="Arial Black" panose="020B0A04020102020204" pitchFamily="34" charset="0"/>
              </a:rPr>
            </a:br>
            <a:endParaRPr lang="ru-RU" sz="2400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2231989"/>
              </p:ext>
            </p:extLst>
          </p:nvPr>
        </p:nvGraphicFramePr>
        <p:xfrm>
          <a:off x="107504" y="1772815"/>
          <a:ext cx="9216009" cy="39437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71682"/>
                <a:gridCol w="3071682"/>
                <a:gridCol w="3072645"/>
              </a:tblGrid>
              <a:tr h="13580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Год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обслуженных граждан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оказанных социальных услуг</a:t>
                      </a:r>
                    </a:p>
                  </a:txBody>
                  <a:tcPr marL="68580" marR="68580" marT="0" marB="0"/>
                </a:tc>
              </a:tr>
              <a:tr h="339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2013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316 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139 634 ед.</a:t>
                      </a:r>
                    </a:p>
                  </a:txBody>
                  <a:tcPr marL="68580" marR="68580" marT="0" marB="0"/>
                </a:tc>
              </a:tr>
              <a:tr h="3467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2014 год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405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116 812 ед.</a:t>
                      </a:r>
                    </a:p>
                  </a:txBody>
                  <a:tcPr marL="68580" marR="68580" marT="0" marB="0"/>
                </a:tc>
              </a:tr>
              <a:tr h="339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2015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479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130 780 ед.</a:t>
                      </a:r>
                    </a:p>
                  </a:txBody>
                  <a:tcPr marL="68580" marR="68580" marT="0" marB="0"/>
                </a:tc>
              </a:tr>
              <a:tr h="3421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2016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512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130 804 ед.</a:t>
                      </a:r>
                    </a:p>
                  </a:txBody>
                  <a:tcPr marL="68580" marR="68580" marT="0" marB="0"/>
                </a:tc>
              </a:tr>
              <a:tr h="3467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2017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489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119 273 ед.</a:t>
                      </a:r>
                    </a:p>
                  </a:txBody>
                  <a:tcPr marL="68580" marR="68580" marT="0" marB="0"/>
                </a:tc>
              </a:tr>
              <a:tr h="6518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 за 5 лет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2201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637 303 ед.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533525" y="30099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304855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      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06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643" cy="6881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\\IT-Server\Users\Public\Documents\День открытых дверей 2018\ОСОнД\ландшафтный дизайн фото\DSCN59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4" y="195791"/>
            <a:ext cx="3551993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3131841" y="4509120"/>
            <a:ext cx="5657930" cy="234888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  среди социальных работников  «Лучший ландшафтный дизайн у обслуживаемых граждан на дому»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4" descr="\\IT-Server\Users\Public\Documents\День открытых дверей 2018\ОСОнД\ландшафтный дизайн фото\IMG_35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76672"/>
            <a:ext cx="4973624" cy="3315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365" name="Picture 5" descr="\\IT-Server\Users\Public\Documents\День открытых дверей 2018\ОСОнД\ландшафтный дизайн фото\Фото05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5241">
            <a:off x="552638" y="2970054"/>
            <a:ext cx="2576501" cy="3436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9225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956"/>
            <a:ext cx="9144000" cy="690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\\IT-Server\Users\Public\Documents\День открытых дверей 2018\ОСОнД\ретро-терапия фото\DSCN60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44" y="476672"/>
            <a:ext cx="4096455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316" name="Picture 4" descr="\\IT-Server\Users\Public\Documents\День открытых дверей 2018\ОСОнД\ретро-терапия фото\ретро-тера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749" y="2708920"/>
            <a:ext cx="4362960" cy="3272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475544" y="4725144"/>
            <a:ext cx="337637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Ретро-терапия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57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727" y="-99392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\\IT-Server\Users\Public\Documents\День открытых дверей 2018\ОСОнД\Мини-клубы\мини-клуб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09" y="116632"/>
            <a:ext cx="4416491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340" name="Picture 4" descr="\\IT-Server\Users\Public\Documents\День открытых дверей 2018\ОСОнД\Мини-клубы\IMG_73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622" y="1772816"/>
            <a:ext cx="5088795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603066" y="5817844"/>
            <a:ext cx="374441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 - клубы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2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\\IT-Server\Users\Public\Documents\День открытых дверей 2018\ОСОнД\Услуга кратковременный присмотр за детьми\20170828_1612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60629"/>
            <a:ext cx="2568934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268" name="Picture 4" descr="\\IT-Server\Users\Public\Documents\День открытых дверей 2018\ОСОнД\Услуга кратковременный присмотр за детьми\DSC_01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77381"/>
            <a:ext cx="4752528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Горизонтальный свиток 2"/>
          <p:cNvSpPr/>
          <p:nvPr/>
        </p:nvSpPr>
        <p:spPr>
          <a:xfrm>
            <a:off x="323528" y="5445224"/>
            <a:ext cx="835292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услуги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кратковременного  присмотра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детьми»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35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123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 idx="4294967295"/>
          </p:nvPr>
        </p:nvSpPr>
        <p:spPr>
          <a:xfrm>
            <a:off x="755576" y="404813"/>
            <a:ext cx="8568952" cy="1008062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Arial Black" panose="020B0A04020102020204" pitchFamily="34" charset="0"/>
              </a:rPr>
              <a:t/>
            </a:r>
            <a:br>
              <a:rPr lang="ru-RU" sz="5400" dirty="0" smtClean="0">
                <a:latin typeface="Arial Black" panose="020B0A04020102020204" pitchFamily="34" charset="0"/>
              </a:rPr>
            </a:br>
            <a:r>
              <a:rPr lang="ru-RU" sz="5400" dirty="0">
                <a:latin typeface="Arial Black" panose="020B0A04020102020204" pitchFamily="34" charset="0"/>
              </a:rPr>
              <a:t/>
            </a:r>
            <a:br>
              <a:rPr lang="ru-RU" sz="5400" dirty="0">
                <a:latin typeface="Arial Black" panose="020B0A04020102020204" pitchFamily="34" charset="0"/>
              </a:rPr>
            </a:br>
            <a:r>
              <a:rPr lang="ru-RU" sz="5400" dirty="0" smtClean="0">
                <a:latin typeface="Arial Black" panose="020B0A04020102020204" pitchFamily="34" charset="0"/>
              </a:rPr>
              <a:t/>
            </a:r>
            <a:br>
              <a:rPr lang="ru-RU" sz="5400" dirty="0" smtClean="0">
                <a:latin typeface="Arial Black" panose="020B0A04020102020204" pitchFamily="34" charset="0"/>
              </a:rPr>
            </a:br>
            <a:r>
              <a:rPr lang="ru-RU" sz="5400" dirty="0">
                <a:latin typeface="Arial Black" panose="020B0A04020102020204" pitchFamily="34" charset="0"/>
              </a:rPr>
              <a:t/>
            </a:r>
            <a:br>
              <a:rPr lang="ru-RU" sz="5400" dirty="0">
                <a:latin typeface="Arial Black" panose="020B0A04020102020204" pitchFamily="34" charset="0"/>
              </a:rPr>
            </a:br>
            <a:r>
              <a:rPr lang="ru-RU" sz="5400" dirty="0" smtClean="0">
                <a:latin typeface="Arial Black" panose="020B0A04020102020204" pitchFamily="34" charset="0"/>
              </a:rPr>
              <a:t/>
            </a:r>
            <a:br>
              <a:rPr lang="ru-RU" sz="5400" dirty="0" smtClean="0">
                <a:latin typeface="Arial Black" panose="020B0A04020102020204" pitchFamily="34" charset="0"/>
              </a:rPr>
            </a:br>
            <a:r>
              <a:rPr lang="ru-RU" sz="5400" dirty="0" smtClean="0">
                <a:latin typeface="Arial Black" panose="020B0A04020102020204" pitchFamily="34" charset="0"/>
              </a:rPr>
              <a:t/>
            </a:r>
            <a:br>
              <a:rPr lang="ru-RU" sz="5400" dirty="0" smtClean="0">
                <a:latin typeface="Arial Black" panose="020B0A04020102020204" pitchFamily="34" charset="0"/>
              </a:rPr>
            </a:br>
            <a:r>
              <a:rPr lang="ru-RU" sz="5400" dirty="0" smtClean="0">
                <a:latin typeface="Arial Black" panose="020B0A04020102020204" pitchFamily="34" charset="0"/>
              </a:rPr>
              <a:t>Стационарная форма </a:t>
            </a:r>
            <a:r>
              <a:rPr lang="ru-RU" sz="5400" dirty="0">
                <a:latin typeface="Arial Black" panose="020B0A04020102020204" pitchFamily="34" charset="0"/>
              </a:rPr>
              <a:t>с</a:t>
            </a:r>
            <a:r>
              <a:rPr lang="ru-RU" sz="5400" dirty="0" smtClean="0">
                <a:latin typeface="Arial Black" panose="020B0A04020102020204" pitchFamily="34" charset="0"/>
              </a:rPr>
              <a:t>оциального обслуживания</a:t>
            </a:r>
            <a:endParaRPr lang="ru-RU" sz="5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97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611560" y="2708920"/>
            <a:ext cx="7848872" cy="158417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Отделение временного пребывания граждан пожилого возраста и  инвалидов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43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1268760"/>
          </a:xfrm>
        </p:spPr>
        <p:txBody>
          <a:bodyPr>
            <a:noAutofit/>
          </a:bodyPr>
          <a:lstStyle/>
          <a:p>
            <a:pPr fontAlgn="base"/>
            <a:r>
              <a:rPr lang="ru-RU" sz="2000" dirty="0" smtClean="0"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atin typeface="Arial Black" panose="020B0A04020102020204" pitchFamily="34" charset="0"/>
              </a:rPr>
            </a:br>
            <a:r>
              <a:rPr lang="ru-RU" sz="3600" dirty="0" smtClean="0">
                <a:latin typeface="Arial Black" panose="020B0A04020102020204" pitchFamily="34" charset="0"/>
              </a:rPr>
              <a:t>Основная задача отделения</a:t>
            </a:r>
            <a:r>
              <a:rPr lang="ru-RU" sz="3600" dirty="0">
                <a:latin typeface="Arial Black" panose="020B0A04020102020204" pitchFamily="34" charset="0"/>
              </a:rPr>
              <a:t/>
            </a:r>
            <a:br>
              <a:rPr lang="ru-RU" sz="3600" dirty="0">
                <a:latin typeface="Arial Black" panose="020B0A04020102020204" pitchFamily="34" charset="0"/>
              </a:rPr>
            </a:b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760640"/>
          </a:xfrm>
        </p:spPr>
        <p:txBody>
          <a:bodyPr>
            <a:noAutofit/>
          </a:bodyPr>
          <a:lstStyle/>
          <a:p>
            <a:r>
              <a:rPr lang="ru-RU" sz="3600" dirty="0">
                <a:latin typeface="Arial Black" panose="020B0A04020102020204" pitchFamily="34" charset="0"/>
              </a:rPr>
              <a:t>создание для обслуживаемых граждан благоприятных условий проживания, приближенных к домашним, и организация ухода за ними.</a:t>
            </a:r>
            <a:br>
              <a:rPr lang="ru-RU" sz="3600" dirty="0">
                <a:latin typeface="Arial Black" panose="020B0A04020102020204" pitchFamily="34" charset="0"/>
              </a:rPr>
            </a:br>
            <a:endParaRPr lang="ru-RU" sz="3600" dirty="0" smtClean="0">
              <a:latin typeface="Arial Black" panose="020B0A04020102020204" pitchFamily="34" charset="0"/>
            </a:endParaRPr>
          </a:p>
          <a:p>
            <a:r>
              <a:rPr lang="ru-RU" sz="3600" dirty="0" smtClean="0">
                <a:latin typeface="Arial Black" panose="020B0A04020102020204" pitchFamily="34" charset="0"/>
              </a:rPr>
              <a:t>Плановая </a:t>
            </a:r>
            <a:r>
              <a:rPr lang="ru-RU" sz="3600" dirty="0">
                <a:latin typeface="Arial Black" panose="020B0A04020102020204" pitchFamily="34" charset="0"/>
              </a:rPr>
              <a:t>мощность отделения  рассчитана на 45 </a:t>
            </a:r>
            <a:r>
              <a:rPr lang="ru-RU" sz="3600" dirty="0" smtClean="0">
                <a:latin typeface="Arial Black" panose="020B0A04020102020204" pitchFamily="34" charset="0"/>
              </a:rPr>
              <a:t>мест</a:t>
            </a:r>
            <a:r>
              <a:rPr lang="ru-RU" sz="3600" dirty="0">
                <a:latin typeface="Arial Black" panose="020B0A04020102020204" pitchFamily="34" charset="0"/>
              </a:rPr>
              <a:t/>
            </a:r>
            <a:br>
              <a:rPr lang="ru-RU" sz="3600" dirty="0">
                <a:latin typeface="Arial Black" panose="020B0A04020102020204" pitchFamily="34" charset="0"/>
              </a:rPr>
            </a:b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21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836712"/>
          </a:xfrm>
        </p:spPr>
        <p:txBody>
          <a:bodyPr>
            <a:noAutofit/>
          </a:bodyPr>
          <a:lstStyle/>
          <a:p>
            <a:pPr fontAlgn="base"/>
            <a:r>
              <a:rPr lang="ru-RU" sz="2000" dirty="0" smtClean="0"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atin typeface="Arial Black" panose="020B0A04020102020204" pitchFamily="34" charset="0"/>
              </a:rPr>
            </a:br>
            <a:r>
              <a:rPr lang="ru-RU" sz="3200" dirty="0" smtClean="0">
                <a:latin typeface="Arial Black" panose="020B0A04020102020204" pitchFamily="34" charset="0"/>
              </a:rPr>
              <a:t>Основные направления деятельности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688632"/>
          </a:xfrm>
        </p:spPr>
        <p:txBody>
          <a:bodyPr>
            <a:noAutofit/>
          </a:bodyPr>
          <a:lstStyle/>
          <a:p>
            <a:pPr lvl="0" fontAlgn="base"/>
            <a:r>
              <a:rPr lang="ru-RU" sz="1800" dirty="0">
                <a:latin typeface="Arial Black" panose="020B0A04020102020204" pitchFamily="34" charset="0"/>
              </a:rPr>
              <a:t>обеспечение социальной защиты клиентов, находящихся на социальном обслуживании в Отделении, путем стабильного материально-бытового обеспечения, создания для них  условий пребывания, досуга и благоприятного микроклимата;</a:t>
            </a:r>
          </a:p>
          <a:p>
            <a:pPr lvl="0" fontAlgn="base"/>
            <a:r>
              <a:rPr lang="ru-RU" sz="1800" dirty="0">
                <a:latin typeface="Arial Black" panose="020B0A04020102020204" pitchFamily="34" charset="0"/>
              </a:rPr>
              <a:t>организация рационального четырехразового питания, с учетом возраста и состояния здоровья;</a:t>
            </a:r>
          </a:p>
          <a:p>
            <a:pPr lvl="0" fontAlgn="base"/>
            <a:r>
              <a:rPr lang="ru-RU" sz="1800" dirty="0">
                <a:latin typeface="Arial Black" panose="020B0A04020102020204" pitchFamily="34" charset="0"/>
              </a:rPr>
              <a:t>проведение </a:t>
            </a:r>
            <a:r>
              <a:rPr lang="ru-RU" sz="1800" dirty="0" smtClean="0">
                <a:latin typeface="Arial Black" panose="020B0A04020102020204" pitchFamily="34" charset="0"/>
              </a:rPr>
              <a:t>мероприятий социально -  </a:t>
            </a:r>
            <a:r>
              <a:rPr lang="ru-RU" sz="1800" dirty="0">
                <a:latin typeface="Arial Black" panose="020B0A04020102020204" pitchFamily="34" charset="0"/>
              </a:rPr>
              <a:t>медицинского, </a:t>
            </a:r>
            <a:r>
              <a:rPr lang="ru-RU" sz="1800" dirty="0" smtClean="0">
                <a:latin typeface="Arial Black" panose="020B0A04020102020204" pitchFamily="34" charset="0"/>
              </a:rPr>
              <a:t>социально- психологического </a:t>
            </a:r>
            <a:r>
              <a:rPr lang="ru-RU" sz="1800" dirty="0">
                <a:latin typeface="Arial Black" panose="020B0A04020102020204" pitchFamily="34" charset="0"/>
              </a:rPr>
              <a:t>характера;</a:t>
            </a:r>
          </a:p>
          <a:p>
            <a:pPr lvl="0" fontAlgn="base"/>
            <a:r>
              <a:rPr lang="ru-RU" sz="1800" dirty="0">
                <a:latin typeface="Arial Black" panose="020B0A04020102020204" pitchFamily="34" charset="0"/>
              </a:rPr>
              <a:t>активное содействие  адаптации к новой обстановке, коллективу;</a:t>
            </a:r>
          </a:p>
          <a:p>
            <a:pPr lvl="0" fontAlgn="base"/>
            <a:r>
              <a:rPr lang="ru-RU" sz="1800" dirty="0">
                <a:latin typeface="Arial Black" panose="020B0A04020102020204" pitchFamily="34" charset="0"/>
              </a:rPr>
              <a:t>содействие в медицинском </a:t>
            </a:r>
            <a:r>
              <a:rPr lang="ru-RU" sz="1800" dirty="0" smtClean="0">
                <a:latin typeface="Arial Black" panose="020B0A04020102020204" pitchFamily="34" charset="0"/>
              </a:rPr>
              <a:t>сопровождении, </a:t>
            </a:r>
            <a:r>
              <a:rPr lang="ru-RU" sz="1800" dirty="0">
                <a:latin typeface="Arial Black" panose="020B0A04020102020204" pitchFamily="34" charset="0"/>
              </a:rPr>
              <a:t>проведении социальной реабилитации, организация консультаций специалистов, способствующих продлению активного образа жизни, а также оформление документов и помещение клиентов (при необходимости)  в дома – интернаты, ПНИ и </a:t>
            </a:r>
            <a:r>
              <a:rPr lang="ru-RU" sz="1800" dirty="0" err="1">
                <a:latin typeface="Arial Black" panose="020B0A04020102020204" pitchFamily="34" charset="0"/>
              </a:rPr>
              <a:t>др.социальные</a:t>
            </a:r>
            <a:r>
              <a:rPr lang="ru-RU" sz="1800" dirty="0">
                <a:latin typeface="Arial Black" panose="020B0A04020102020204" pitchFamily="34" charset="0"/>
              </a:rPr>
              <a:t>  учреждения ;</a:t>
            </a:r>
          </a:p>
          <a:p>
            <a:pPr lvl="0" fontAlgn="base"/>
            <a:r>
              <a:rPr lang="ru-RU" sz="1800" dirty="0">
                <a:latin typeface="Arial Black" panose="020B0A04020102020204" pitchFamily="34" charset="0"/>
              </a:rPr>
              <a:t>проведение санитарно-гигиенических и противоэпидемических мероприятий;</a:t>
            </a:r>
          </a:p>
          <a:p>
            <a:pPr lvl="0" fontAlgn="base"/>
            <a:r>
              <a:rPr lang="ru-RU" sz="1800" dirty="0">
                <a:latin typeface="Arial Black" panose="020B0A04020102020204" pitchFamily="34" charset="0"/>
              </a:rPr>
              <a:t>организацию досуга клиентов с учетом их возраста и состояния здоровья.</a:t>
            </a:r>
          </a:p>
          <a:p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72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1484784"/>
          </a:xfrm>
        </p:spPr>
        <p:txBody>
          <a:bodyPr>
            <a:noAutofit/>
          </a:bodyPr>
          <a:lstStyle/>
          <a:p>
            <a:pPr fontAlgn="base"/>
            <a:r>
              <a:rPr lang="ru-RU" sz="2000" dirty="0" smtClean="0"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atin typeface="Arial Black" panose="020B0A04020102020204" pitchFamily="34" charset="0"/>
              </a:rPr>
            </a:br>
            <a:r>
              <a:rPr lang="ru-RU" sz="2400" dirty="0" smtClean="0">
                <a:latin typeface="Arial Black" panose="020B0A04020102020204" pitchFamily="34" charset="0"/>
              </a:rPr>
              <a:t>За </a:t>
            </a:r>
            <a:r>
              <a:rPr lang="ru-RU" sz="2400" dirty="0">
                <a:latin typeface="Arial Black" panose="020B0A04020102020204" pitchFamily="34" charset="0"/>
              </a:rPr>
              <a:t>5 лет отделением временного пребывания граждан пожилого возраста и инвалидов обслужено 442 человека  и оказано более 400 </a:t>
            </a:r>
            <a:r>
              <a:rPr lang="ru-RU" sz="2400" dirty="0" smtClean="0">
                <a:latin typeface="Arial Black" panose="020B0A04020102020204" pitchFamily="34" charset="0"/>
              </a:rPr>
              <a:t>тыс. социальных услуг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>
              <a:latin typeface="Arial Black" panose="020B0A04020102020204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3267303"/>
              </p:ext>
            </p:extLst>
          </p:nvPr>
        </p:nvGraphicFramePr>
        <p:xfrm>
          <a:off x="251521" y="1700807"/>
          <a:ext cx="8712968" cy="4693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4019"/>
                <a:gridCol w="2904019"/>
                <a:gridCol w="2904930"/>
              </a:tblGrid>
              <a:tr h="282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Год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обслуженных граждан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оказанных социальных услуг</a:t>
                      </a:r>
                    </a:p>
                  </a:txBody>
                  <a:tcPr marL="68580" marR="68580" marT="0" marB="0"/>
                </a:tc>
              </a:tr>
              <a:tr h="2456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2013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82  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23 562 ед.</a:t>
                      </a:r>
                    </a:p>
                  </a:txBody>
                  <a:tcPr marL="68580" marR="68580" marT="0" marB="0"/>
                </a:tc>
              </a:tr>
              <a:tr h="2456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2014 год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86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60 479 ед.</a:t>
                      </a:r>
                    </a:p>
                  </a:txBody>
                  <a:tcPr marL="68580" marR="68580" marT="0" marB="0"/>
                </a:tc>
              </a:tr>
              <a:tr h="1842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2015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90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130 635 ед.</a:t>
                      </a:r>
                    </a:p>
                  </a:txBody>
                  <a:tcPr marL="68580" marR="68580" marT="0" marB="0"/>
                </a:tc>
              </a:tr>
              <a:tr h="2456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2016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70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119 041 ед.</a:t>
                      </a:r>
                    </a:p>
                  </a:txBody>
                  <a:tcPr marL="68580" marR="68580" marT="0" marB="0"/>
                </a:tc>
              </a:tr>
              <a:tr h="2456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2017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114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93 848 ед. </a:t>
                      </a:r>
                    </a:p>
                  </a:txBody>
                  <a:tcPr marL="68580" marR="68580" marT="0" marB="0"/>
                </a:tc>
              </a:tr>
              <a:tr h="5527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 за 5 лет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442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427 565 ед.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94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191"/>
            <a:ext cx="7632700" cy="4968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359532" y="5648668"/>
            <a:ext cx="842493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Проживающие отделения временного пребывания граждан пожилого возраста и  инвалидов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58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229419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80266"/>
            <a:ext cx="4320480" cy="3604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200398" y="5661248"/>
            <a:ext cx="4099793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рудотерапия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16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120" y="274273"/>
            <a:ext cx="7419296" cy="5098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267744" y="5733256"/>
            <a:ext cx="352839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иблиотерапия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33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29" y="200025"/>
            <a:ext cx="4249737" cy="3219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132856"/>
            <a:ext cx="5122217" cy="3943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115616" y="4221088"/>
            <a:ext cx="216024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уризм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09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2627784" y="5585952"/>
            <a:ext cx="446449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Музыкотерапия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7704" y="6093296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6249892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44" name="Picture 4" descr="\\IT-Server\Users\Public\Documents\День открытых дверей 2018\фото ОВП 2\8  марта\S73059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6526"/>
            <a:ext cx="7585034" cy="5056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7998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1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4106416" cy="3734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3635896" y="5301208"/>
            <a:ext cx="345638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Арт-терапия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70" name="Picture 6" descr="\\IT-Server\Users\Public\Documents\День открытых дверей 2018\фото ОВП 2\DSCN05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17681"/>
            <a:ext cx="4560006" cy="3420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8355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7349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327608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91" y="1628800"/>
            <a:ext cx="4360019" cy="29106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Горизонтальный свиток 2"/>
          <p:cNvSpPr/>
          <p:nvPr/>
        </p:nvSpPr>
        <p:spPr>
          <a:xfrm>
            <a:off x="3635896" y="5301208"/>
            <a:ext cx="45719" cy="4571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611560" y="5513944"/>
            <a:ext cx="741682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и групповые занятия оздоровительной   физкультурой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617788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647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F:\фото ОВП 1\общая\работа 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874957" cy="4635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07504" y="5013176"/>
            <a:ext cx="8856983" cy="172819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отделения временного пребывания граждан пожилого возраста и инвалидов, с. Усть-Ницинское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30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611560" y="2708920"/>
            <a:ext cx="7848872" cy="158417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Отделение социальной реабилитации (временный приют)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75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123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265136" y="495757"/>
            <a:ext cx="902586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Отделение социальной реабилитации  (временный приют)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Заведующая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аровнятных С.Г.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\\IT-Server\Users\Public\Documents\День открытых дверей 2018\SAM_24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92"/>
          <a:stretch/>
        </p:blipFill>
        <p:spPr bwMode="auto">
          <a:xfrm>
            <a:off x="1547664" y="1695020"/>
            <a:ext cx="6165814" cy="4686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5484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123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16632"/>
            <a:ext cx="9217024" cy="108012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sz="3600" b="1" i="1" dirty="0" smtClean="0">
                <a:latin typeface="Arial Black" panose="020B0A04020102020204" pitchFamily="34" charset="0"/>
              </a:rPr>
              <a:t>Основная цель  </a:t>
            </a:r>
            <a:r>
              <a:rPr lang="ru-RU" sz="3600" b="1" i="1" dirty="0">
                <a:latin typeface="Arial Black" panose="020B0A04020102020204" pitchFamily="34" charset="0"/>
              </a:rPr>
              <a:t>деятельности</a:t>
            </a:r>
            <a:r>
              <a:rPr lang="ru-RU" sz="3600" i="1" dirty="0">
                <a:latin typeface="Arial Black" panose="020B0A04020102020204" pitchFamily="34" charset="0"/>
              </a:rPr>
              <a:t> </a:t>
            </a:r>
            <a:r>
              <a:rPr lang="ru-RU" sz="3600" b="1" i="1" dirty="0" smtClean="0">
                <a:latin typeface="Arial Black" panose="020B0A04020102020204" pitchFamily="34" charset="0"/>
              </a:rPr>
              <a:t>отделения</a:t>
            </a:r>
            <a:r>
              <a:rPr lang="ru-RU" sz="3600" dirty="0">
                <a:latin typeface="Arial Black" panose="020B0A04020102020204" pitchFamily="34" charset="0"/>
              </a:rPr>
              <a:t/>
            </a:r>
            <a:br>
              <a:rPr lang="ru-RU" sz="3600" dirty="0">
                <a:latin typeface="Arial Black" panose="020B0A04020102020204" pitchFamily="34" charset="0"/>
              </a:rPr>
            </a:b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3600" dirty="0">
                <a:latin typeface="Arial Black" panose="020B0A04020102020204" pitchFamily="34" charset="0"/>
              </a:rPr>
              <a:t>предоставление временного приюта и комплексной реабилитации несовершеннолетним,  находящимся в социально – опасном положении или иной  трудной жизненной  ситуации</a:t>
            </a:r>
          </a:p>
        </p:txBody>
      </p:sp>
    </p:spTree>
    <p:extLst>
      <p:ext uri="{BB962C8B-B14F-4D97-AF65-F5344CB8AC3E}">
        <p14:creationId xmlns:p14="http://schemas.microsoft.com/office/powerpoint/2010/main" val="48400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123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9404836" cy="1301006"/>
          </a:xfrm>
        </p:spPr>
        <p:txBody>
          <a:bodyPr>
            <a:noAutofit/>
          </a:bodyPr>
          <a:lstStyle/>
          <a:p>
            <a:r>
              <a:rPr lang="ru-RU" sz="2200" dirty="0">
                <a:latin typeface="Arial Black" panose="020B0A04020102020204" pitchFamily="34" charset="0"/>
              </a:rPr>
              <a:t>За 5 лет отделением социальной реабилитации (временный приют) обслужено 680 несовершеннолетних и оказано более 250 тыс. социальных </a:t>
            </a:r>
            <a:r>
              <a:rPr lang="ru-RU" sz="2200" dirty="0" smtClean="0">
                <a:latin typeface="Arial Black" panose="020B0A04020102020204" pitchFamily="34" charset="0"/>
              </a:rPr>
              <a:t>услуг</a:t>
            </a:r>
            <a:r>
              <a:rPr lang="ru-RU" sz="2200" dirty="0">
                <a:latin typeface="Arial Black" panose="020B0A04020102020204" pitchFamily="34" charset="0"/>
              </a:rPr>
              <a:t/>
            </a:r>
            <a:br>
              <a:rPr lang="ru-RU" sz="2200" dirty="0">
                <a:latin typeface="Arial Black" panose="020B0A04020102020204" pitchFamily="34" charset="0"/>
              </a:rPr>
            </a:br>
            <a:endParaRPr lang="ru-RU" sz="2200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0988270"/>
              </p:ext>
            </p:extLst>
          </p:nvPr>
        </p:nvGraphicFramePr>
        <p:xfrm>
          <a:off x="179511" y="1124743"/>
          <a:ext cx="9145018" cy="5364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2289"/>
                <a:gridCol w="3503753"/>
                <a:gridCol w="3048976"/>
              </a:tblGrid>
              <a:tr h="358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Год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обслуженных граждан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оказанных социальных услуг</a:t>
                      </a:r>
                    </a:p>
                  </a:txBody>
                  <a:tcPr marL="68580" marR="68580" marT="0" marB="0"/>
                </a:tc>
              </a:tr>
              <a:tr h="1790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2013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95  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55 560 ед.</a:t>
                      </a:r>
                    </a:p>
                  </a:txBody>
                  <a:tcPr marL="68580" marR="68580" marT="0" marB="0"/>
                </a:tc>
              </a:tr>
              <a:tr h="1790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2014 год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105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49 560 ед.</a:t>
                      </a:r>
                    </a:p>
                  </a:txBody>
                  <a:tcPr marL="68580" marR="68580" marT="0" marB="0"/>
                </a:tc>
              </a:tr>
              <a:tr h="1790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2015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112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50 330 ед.</a:t>
                      </a:r>
                    </a:p>
                  </a:txBody>
                  <a:tcPr marL="68580" marR="68580" marT="0" marB="0"/>
                </a:tc>
              </a:tr>
              <a:tr h="1790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2016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93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39 683 ед.</a:t>
                      </a:r>
                    </a:p>
                  </a:txBody>
                  <a:tcPr marL="68580" marR="68580" marT="0" marB="0"/>
                </a:tc>
              </a:tr>
              <a:tr h="1790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2017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129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64 380  ед. </a:t>
                      </a:r>
                    </a:p>
                  </a:txBody>
                  <a:tcPr marL="68580" marR="68580" marT="0" marB="0"/>
                </a:tc>
              </a:tr>
              <a:tr h="40300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 за 5 лет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680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259 513 ед.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711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123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9217024" cy="122899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Мероприятия по социальной реабилитации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600200"/>
            <a:ext cx="9001000" cy="506916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Коррекционные занятия;</a:t>
            </a:r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Консультирование;</a:t>
            </a:r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Школьные патронажи;</a:t>
            </a:r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Работа по мотивации к учебной деятельности;</a:t>
            </a:r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Социальные патронажи семей;</a:t>
            </a:r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Профилактические мероприятия;</a:t>
            </a:r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Содействие в прохождении медицинских осмотров и диспансеризации;</a:t>
            </a:r>
          </a:p>
          <a:p>
            <a:pPr lvl="0"/>
            <a:r>
              <a:rPr lang="ru-RU" sz="4500" dirty="0">
                <a:latin typeface="Arial Black" panose="020B0A04020102020204" pitchFamily="34" charset="0"/>
              </a:rPr>
              <a:t>Культурно – досуговые мероприятия и др</a:t>
            </a:r>
            <a:r>
              <a:rPr lang="ru-RU" sz="3600" dirty="0">
                <a:latin typeface="Arial Black" panose="020B0A04020102020204" pitchFamily="34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773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2" name="Picture 2" descr="\\IT-Server\Users\Public\Documents\День открытых дверей 2018\ОСР\Во время воспитательно-образовательного процесса с детьми педагоги и специалисты отделения  используют компьютер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6972267" cy="5229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584029" y="5373216"/>
            <a:ext cx="7776864" cy="148478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реабилитации педагоги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специалисты отделения  используют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54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Picture 2" descr="\\IT-Server\Users\Public\Documents\День открытых дверей 2018\ОСР\Играя с двухсторонней тактильной панелью Елочка дети разрабатывают осязательные навыки, развивать интерактивную деятельность и звуковое восприятие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6881"/>
            <a:ext cx="7848872" cy="58863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395536" y="5157192"/>
            <a:ext cx="8568952" cy="170080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Играя с двухсторонней тактильной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панелью « Елочка»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разрабатывают осязательные навыки,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интерактивную деятельность и звуковое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58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0" name="Picture 2" descr="\\IT-Server\Users\Public\Documents\День открытых дверей 2018\ОСР\Игры в сенсорной комнате с волшебной нитью завораживают дете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40" y="544630"/>
            <a:ext cx="7686600" cy="5764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69268" y="5517232"/>
            <a:ext cx="849694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в сенсорной комнате с волшебной нитью завораживают детей</a:t>
            </a:r>
          </a:p>
        </p:txBody>
      </p:sp>
    </p:spTree>
    <p:extLst>
      <p:ext uri="{BB962C8B-B14F-4D97-AF65-F5344CB8AC3E}">
        <p14:creationId xmlns:p14="http://schemas.microsoft.com/office/powerpoint/2010/main" val="282322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4" name="Picture 2" descr="\\IT-Server\Users\Public\Documents\День открытых дверей 2018\ОСР\Массажные мячики - эффективное средство для релаксации мышц, нормализации тонуса и снятия усталост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37" y="620688"/>
            <a:ext cx="7105111" cy="5328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539552" y="5301208"/>
            <a:ext cx="8424936" cy="155679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Массажные мячики - эффективное средство для релаксации мышц, нормализации тонуса и снятия усталости</a:t>
            </a:r>
          </a:p>
        </p:txBody>
      </p:sp>
    </p:spTree>
    <p:extLst>
      <p:ext uri="{BB962C8B-B14F-4D97-AF65-F5344CB8AC3E}">
        <p14:creationId xmlns:p14="http://schemas.microsoft.com/office/powerpoint/2010/main" val="253680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6266"/>
            <a:ext cx="9144000" cy="760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8" name="Picture 2" descr="\\IT-Server\Users\Public\Documents\День открытых дверей 2018\ОСР\Ребята знакомятся с правилами общения на уроках Мудрой сов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92" y="2087816"/>
            <a:ext cx="4255295" cy="3191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5059" name="Picture 3" descr="\\IT-Server\Users\Public\Documents\День открытых дверей 2018\ОСР\Решать проблемные ситуации по правовой культуре детям помогает компьютер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-171400"/>
            <a:ext cx="3648571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48413" y="5373216"/>
            <a:ext cx="4739611" cy="148478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знакомятся с правилами общения на уроках Мудрой совы</a:t>
            </a: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5076056" y="2780928"/>
            <a:ext cx="3888432" cy="23042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Решать проблемные ситуации по правовой культуре детям помогает компьютер</a:t>
            </a:r>
          </a:p>
        </p:txBody>
      </p:sp>
    </p:spTree>
    <p:extLst>
      <p:ext uri="{BB962C8B-B14F-4D97-AF65-F5344CB8AC3E}">
        <p14:creationId xmlns:p14="http://schemas.microsoft.com/office/powerpoint/2010/main" val="80751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14" y="-272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6" name="Picture 2" descr="\\IT-Server\Users\Public\Documents\День открытых дверей 2018\ОСР\Тематические беседы проходят с использованием просмотров презентаци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744586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467544" y="4149080"/>
            <a:ext cx="4069722" cy="204138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беседы проходят с использованием просмотров презентаций</a:t>
            </a:r>
          </a:p>
        </p:txBody>
      </p:sp>
      <p:pic>
        <p:nvPicPr>
          <p:cNvPr id="47107" name="Picture 3" descr="\\IT-Server\Users\Public\Documents\День открытых дверей 2018\ОСР\Школьники выполняют задания на образовательном сайте учи.ру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686" y="284233"/>
            <a:ext cx="4193212" cy="31447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Горизонтальный свиток 2"/>
          <p:cNvSpPr/>
          <p:nvPr/>
        </p:nvSpPr>
        <p:spPr>
          <a:xfrm>
            <a:off x="5724128" y="3861048"/>
            <a:ext cx="3020770" cy="252028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Школьники выполняют задания на образовательном сайте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учи.ру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89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8" name="Picture 2" descr="\\IT-Server\Users\Public\Documents\12. Отделения\ШПВ\фото с мероприятий 2018г\отделения\SAM_61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96" y="332654"/>
            <a:ext cx="6720748" cy="5040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845586" y="5589240"/>
            <a:ext cx="745282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 отделения социальной реабилитации (временный приют)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84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611560" y="2708920"/>
            <a:ext cx="7848872" cy="158417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– реабилитационное  отделение для граждан пожилого возраста и инвалидов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34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Социально – реабилитационное отделение осуществляет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5184576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lvl="0"/>
            <a:r>
              <a:rPr lang="ru-RU" sz="5500" dirty="0">
                <a:latin typeface="Arial Black" panose="020B0A04020102020204" pitchFamily="34" charset="0"/>
              </a:rPr>
              <a:t>социальное обслуживание, реабилитацию и адаптацию граждан пожилого возраста ( мужчины старше 60 лет, женщины старше 55 лет ) и инвалидов старше 18 лет, сохранивших способность к самообслуживанию и самостоятельному передвижению, проживающих на территории Свердловской области;</a:t>
            </a:r>
          </a:p>
          <a:p>
            <a:pPr lvl="0"/>
            <a:r>
              <a:rPr lang="ru-RU" sz="5500" dirty="0">
                <a:latin typeface="Arial Black" panose="020B0A04020102020204" pitchFamily="34" charset="0"/>
              </a:rPr>
              <a:t>проведение мероприятий социальной реабилитации индивидуальной программы реабилитации инвалида, выданной федеральным государственным учреждением </a:t>
            </a:r>
            <a:r>
              <a:rPr lang="ru-RU" sz="5500" dirty="0" err="1">
                <a:latin typeface="Arial Black" panose="020B0A04020102020204" pitchFamily="34" charset="0"/>
              </a:rPr>
              <a:t>медико</a:t>
            </a:r>
            <a:r>
              <a:rPr lang="ru-RU" sz="5500" dirty="0">
                <a:latin typeface="Arial Black" panose="020B0A04020102020204" pitchFamily="34" charset="0"/>
              </a:rPr>
              <a:t> - социальной экспертизы.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49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ОРГАНИЗАЦИЯ СОЦИАЛЬНО - БЫТОВОЙ АДАПТАЦИИ</a:t>
            </a:r>
            <a:r>
              <a:rPr lang="ru-RU" sz="3200" dirty="0"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51845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Arial Black" panose="020B0A04020102020204" pitchFamily="34" charset="0"/>
              </a:rPr>
              <a:t>осуществляется в рамках реализации «Программы социально - бытовой адаптации граждан пожилого возраста и инвалидов в условиях социально - реабилитационного отделения для граждан пожилого возраста и инвалидов «Всё в твоих руках». </a:t>
            </a:r>
          </a:p>
          <a:p>
            <a:pPr marL="0" indent="0">
              <a:buNone/>
            </a:pPr>
            <a:r>
              <a:rPr lang="ru-RU" b="1" u="sng" dirty="0" smtClean="0">
                <a:latin typeface="Arial Black" panose="020B0A04020102020204" pitchFamily="34" charset="0"/>
              </a:rPr>
              <a:t>Цель </a:t>
            </a:r>
            <a:r>
              <a:rPr lang="ru-RU" b="1" u="sng" dirty="0">
                <a:latin typeface="Arial Black" panose="020B0A04020102020204" pitchFamily="34" charset="0"/>
              </a:rPr>
              <a:t>занятий:</a:t>
            </a:r>
            <a:r>
              <a:rPr lang="ru-RU" u="sng" dirty="0">
                <a:latin typeface="Arial Black" panose="020B0A04020102020204" pitchFamily="34" charset="0"/>
              </a:rPr>
              <a:t> </a:t>
            </a:r>
            <a:r>
              <a:rPr lang="ru-RU" dirty="0">
                <a:latin typeface="Arial Black" panose="020B0A04020102020204" pitchFamily="34" charset="0"/>
              </a:rPr>
              <a:t>восстановление и развитие мелкой моторики рук, способности к самостоятельной </a:t>
            </a:r>
            <a:r>
              <a:rPr lang="ru-RU" dirty="0" err="1">
                <a:latin typeface="Arial Black" panose="020B0A04020102020204" pitchFamily="34" charset="0"/>
              </a:rPr>
              <a:t>семейно</a:t>
            </a:r>
            <a:r>
              <a:rPr lang="ru-RU" dirty="0">
                <a:latin typeface="Arial Black" panose="020B0A04020102020204" pitchFamily="34" charset="0"/>
              </a:rPr>
              <a:t> - бытовой деятельности.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73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\\IT-Server\Users\Public\Documents\День открытых дверей 2018\фото сро\настольные игры\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3833818" cy="2876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4" name="Picture 4" descr="\\IT-Server\Users\Public\Documents\День открытых дверей 2018\фото сро\настольные игры\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598840"/>
            <a:ext cx="3392495" cy="2537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5" name="Picture 5" descr="\\IT-Server\Users\Public\Documents\День открытых дверей 2018\фото сро\настольные игры\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33812"/>
            <a:ext cx="3405071" cy="2547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611560" y="4653136"/>
            <a:ext cx="345638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Настольные игры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21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\\IT-Server\Users\Public\Documents\День открытых дверей 2018\фото сро\массажер для ног\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42" y="401156"/>
            <a:ext cx="7021925" cy="5260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827584" y="5805256"/>
            <a:ext cx="7848871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latin typeface="Times New Roman"/>
                <a:ea typeface="Times New Roman"/>
              </a:rPr>
              <a:t>Вибромассажер</a:t>
            </a:r>
            <a:r>
              <a:rPr lang="ru-RU" sz="2400" b="1" dirty="0" smtClean="0">
                <a:latin typeface="Times New Roman"/>
                <a:ea typeface="Times New Roman"/>
              </a:rPr>
              <a:t> </a:t>
            </a:r>
            <a:r>
              <a:rPr lang="ru-RU" sz="2400" b="1" dirty="0">
                <a:latin typeface="Times New Roman"/>
                <a:ea typeface="Times New Roman"/>
              </a:rPr>
              <a:t>для ног с инфракрасным прогревом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50709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ОРГАНИЗАЦИЯ СОЦИАЛЬНО </a:t>
            </a:r>
            <a:r>
              <a:rPr lang="ru-RU" sz="3200" b="1" dirty="0" smtClean="0">
                <a:latin typeface="Arial Black" panose="020B0A04020102020204" pitchFamily="34" charset="0"/>
              </a:rPr>
              <a:t>– СРЕДОВОЙ  РЕАБИЛИТАЦИИ</a:t>
            </a:r>
            <a:r>
              <a:rPr lang="ru-RU" sz="3200" dirty="0" smtClean="0">
                <a:latin typeface="Arial Black" panose="020B0A04020102020204" pitchFamily="34" charset="0"/>
              </a:rPr>
              <a:t> 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518457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Arial Black" panose="020B0A04020102020204" pitchFamily="34" charset="0"/>
              </a:rPr>
              <a:t>осуществляется в рамках реализации «Программы социально - средовой реабилитации граждан пожилого возраста и клиентов с ограниченными возможностями здоровья (в том числе с сенсорными нарушениями) в условиях социально - реабилитационного отделения «Солнечный круг». </a:t>
            </a:r>
          </a:p>
          <a:p>
            <a:pPr marL="0" indent="0">
              <a:buNone/>
            </a:pPr>
            <a:r>
              <a:rPr lang="ru-RU" b="1" u="sng" dirty="0" smtClean="0">
                <a:latin typeface="Arial Black" panose="020B0A04020102020204" pitchFamily="34" charset="0"/>
              </a:rPr>
              <a:t>Цель </a:t>
            </a:r>
            <a:r>
              <a:rPr lang="ru-RU" b="1" u="sng" dirty="0">
                <a:latin typeface="Arial Black" panose="020B0A04020102020204" pitchFamily="34" charset="0"/>
              </a:rPr>
              <a:t>занятий:</a:t>
            </a:r>
            <a:r>
              <a:rPr lang="ru-RU" u="sng" dirty="0">
                <a:latin typeface="Arial Black" panose="020B0A04020102020204" pitchFamily="34" charset="0"/>
              </a:rPr>
              <a:t> </a:t>
            </a:r>
            <a:r>
              <a:rPr lang="ru-RU" dirty="0">
                <a:latin typeface="Arial Black" panose="020B0A04020102020204" pitchFamily="34" charset="0"/>
              </a:rPr>
              <a:t>нормализация социальных связей, взаимодействий и отношений в разных сферах общественной жизни, оказание социальной поддержки и помощи клиенту со стороны окружения. Нормативно - регулирующее </a:t>
            </a:r>
            <a:endParaRPr lang="ru-RU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 Black" panose="020B0A04020102020204" pitchFamily="34" charset="0"/>
              </a:rPr>
              <a:t>(</a:t>
            </a:r>
            <a:r>
              <a:rPr lang="ru-RU" dirty="0" err="1" smtClean="0">
                <a:latin typeface="Arial Black" panose="020B0A04020102020204" pitchFamily="34" charset="0"/>
              </a:rPr>
              <a:t>социотерапевтическое</a:t>
            </a:r>
            <a:r>
              <a:rPr lang="ru-RU" dirty="0" smtClean="0">
                <a:latin typeface="Arial Black" panose="020B0A04020102020204" pitchFamily="34" charset="0"/>
              </a:rPr>
              <a:t> </a:t>
            </a:r>
            <a:r>
              <a:rPr lang="ru-RU" dirty="0">
                <a:latin typeface="Arial Black" panose="020B0A04020102020204" pitchFamily="34" charset="0"/>
              </a:rPr>
              <a:t>) </a:t>
            </a:r>
          </a:p>
          <a:p>
            <a:pPr marL="0" indent="0">
              <a:buNone/>
            </a:pPr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124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6989"/>
            <a:ext cx="9287335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 descr="\\IT-Server\Users\Public\Documents\День открытых дверей 2018\фото сро\занятия фитболл-гимнастика\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6802359" cy="5083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654486" y="5652163"/>
            <a:ext cx="590465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Фитболл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-гимнастика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2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\\IT-Server\Users\Public\Documents\День открытых дверей 2018\фото сро\гимнастика\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33" y="311968"/>
            <a:ext cx="2703053" cy="45064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\\IT-Server\Users\Public\Documents\День открытых дверей 2018\фото сро\гимнастика\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5340"/>
            <a:ext cx="3600400" cy="44930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367644" y="5445224"/>
            <a:ext cx="669674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Оздоровительная гимнастика для клиентов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34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Arial Black" panose="020B0A04020102020204" pitchFamily="34" charset="0"/>
              </a:rPr>
              <a:t>ОРГАНИЗАЦИЯ </a:t>
            </a:r>
            <a:r>
              <a:rPr lang="ru-RU" sz="3200" b="1" dirty="0" smtClean="0">
                <a:latin typeface="Arial Black" panose="020B0A04020102020204" pitchFamily="34" charset="0"/>
              </a:rPr>
              <a:t>СОЦИОКУЛЬТУРНОЙ  РЕАБИЛИТАЦИИ</a:t>
            </a:r>
            <a:r>
              <a:rPr lang="ru-RU" sz="3200" dirty="0" smtClean="0">
                <a:latin typeface="Arial Black" panose="020B0A04020102020204" pitchFamily="34" charset="0"/>
              </a:rPr>
              <a:t> 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518457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300" dirty="0">
                <a:latin typeface="Arial Black" panose="020B0A04020102020204" pitchFamily="34" charset="0"/>
              </a:rPr>
              <a:t>осуществляется в рамках реализации «Программы социокультурной реабилитации клиентов социально - реабилитационного отделения для граждан пожилого возраста и инвалидов «Радужный мир». </a:t>
            </a:r>
          </a:p>
          <a:p>
            <a:pPr marL="0" indent="0">
              <a:buNone/>
            </a:pPr>
            <a:r>
              <a:rPr lang="ru-RU" sz="3300" b="1" u="sng" dirty="0">
                <a:latin typeface="Arial Black" panose="020B0A04020102020204" pitchFamily="34" charset="0"/>
              </a:rPr>
              <a:t>Цель занятий:</a:t>
            </a:r>
            <a:r>
              <a:rPr lang="ru-RU" sz="3300" u="sng" dirty="0">
                <a:latin typeface="Arial Black" panose="020B0A04020102020204" pitchFamily="34" charset="0"/>
              </a:rPr>
              <a:t> </a:t>
            </a:r>
            <a:r>
              <a:rPr lang="ru-RU" sz="3300" dirty="0">
                <a:latin typeface="Arial Black" panose="020B0A04020102020204" pitchFamily="34" charset="0"/>
              </a:rPr>
              <a:t>содействие в достижении и поддержании оптимальной степени участия граждан пожилого возраста и инвалидов в социальных взаимосвязях и необходимого уровня культурной компетенции, оказание помощи в реализации их культурных интересов и запросов. </a:t>
            </a:r>
          </a:p>
          <a:p>
            <a:pPr marL="0" indent="0">
              <a:buNone/>
            </a:pPr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456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\\IT-Server\Users\Public\Documents\День открытых дверей 2018\фото сро\сбор трав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552"/>
            <a:ext cx="4032916" cy="3025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8" name="Picture 4" descr="\\IT-Server\Users\Public\Documents\День открытых дверей 2018\фото сро\сбор трав\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843" y="2204864"/>
            <a:ext cx="5263653" cy="39490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323528" y="4293096"/>
            <a:ext cx="273630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трав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74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6" y="0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\\IT-Server\Users\Public\Documents\День открытых дверей 2018\фото сро\уличные тре\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404665"/>
            <a:ext cx="3935520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2" name="Picture 4" descr="\\IT-Server\Users\Public\Documents\День открытых дверей 2018\фото сро\уличные тре\IMG_20160927_0925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522" y="3856611"/>
            <a:ext cx="3462300" cy="2596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3" name="Picture 5" descr="\\IT-Server\Users\Public\Documents\День открытых дверей 2018\фото сро\уличные тре\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48680"/>
            <a:ext cx="2609682" cy="195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899592" y="4509120"/>
            <a:ext cx="324036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на тренажерах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37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1417638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/>
            </a:r>
            <a:br>
              <a:rPr lang="ru-RU" sz="2400" dirty="0" smtClean="0">
                <a:latin typeface="Arial Black" panose="020B0A04020102020204" pitchFamily="34" charset="0"/>
              </a:rPr>
            </a:br>
            <a:r>
              <a:rPr lang="ru-RU" sz="2400" dirty="0" smtClean="0">
                <a:latin typeface="Arial Black" panose="020B0A04020102020204" pitchFamily="34" charset="0"/>
              </a:rPr>
              <a:t>За </a:t>
            </a:r>
            <a:r>
              <a:rPr lang="ru-RU" sz="2400" dirty="0">
                <a:latin typeface="Arial Black" panose="020B0A04020102020204" pitchFamily="34" charset="0"/>
              </a:rPr>
              <a:t>5 лет деятельности социально – реабилитационным отделением  обслужено 1463 человека и оказано более 90 тыс. социальных </a:t>
            </a:r>
            <a:r>
              <a:rPr lang="ru-RU" sz="2400" dirty="0" smtClean="0">
                <a:latin typeface="Arial Black" panose="020B0A04020102020204" pitchFamily="34" charset="0"/>
              </a:rPr>
              <a:t>услуг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64120"/>
              </p:ext>
            </p:extLst>
          </p:nvPr>
        </p:nvGraphicFramePr>
        <p:xfrm>
          <a:off x="179512" y="1556790"/>
          <a:ext cx="8784977" cy="51125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4296"/>
                <a:gridCol w="2952328"/>
                <a:gridCol w="3168353"/>
              </a:tblGrid>
              <a:tr h="18591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Год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обслуженных граждан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оказанных социальных услуг</a:t>
                      </a:r>
                    </a:p>
                  </a:txBody>
                  <a:tcPr marL="68580" marR="68580" marT="0" marB="0"/>
                </a:tc>
              </a:tr>
              <a:tr h="4647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2013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305  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7 671 ед.</a:t>
                      </a:r>
                    </a:p>
                  </a:txBody>
                  <a:tcPr marL="68580" marR="68580" marT="0" marB="0"/>
                </a:tc>
              </a:tr>
              <a:tr h="4647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2014 год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241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7 188 ед.</a:t>
                      </a:r>
                    </a:p>
                  </a:txBody>
                  <a:tcPr marL="68580" marR="68580" marT="0" marB="0"/>
                </a:tc>
              </a:tr>
              <a:tr h="4647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2015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303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27 048 ед.</a:t>
                      </a:r>
                    </a:p>
                  </a:txBody>
                  <a:tcPr marL="68580" marR="68580" marT="0" marB="0"/>
                </a:tc>
              </a:tr>
              <a:tr h="4647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2016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298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21 100 ед.</a:t>
                      </a:r>
                    </a:p>
                  </a:txBody>
                  <a:tcPr marL="68580" marR="68580" marT="0" marB="0"/>
                </a:tc>
              </a:tr>
              <a:tr h="4647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2017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316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29 404  ед. </a:t>
                      </a:r>
                    </a:p>
                  </a:txBody>
                  <a:tcPr marL="68580" marR="68580" marT="0" marB="0"/>
                </a:tc>
              </a:tr>
              <a:tr h="92955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 за 5 лет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1463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92 411 ед.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175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980728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/>
            </a:r>
            <a:br>
              <a:rPr lang="ru-RU" sz="2400" dirty="0" smtClean="0">
                <a:latin typeface="Arial Black" panose="020B0A04020102020204" pitchFamily="34" charset="0"/>
              </a:rPr>
            </a:br>
            <a:r>
              <a:rPr lang="ru-RU" sz="2400" dirty="0">
                <a:latin typeface="Arial Black" panose="020B0A04020102020204" pitchFamily="34" charset="0"/>
              </a:rPr>
              <a:t>География проживания получателей социальных услуг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410990"/>
              </p:ext>
            </p:extLst>
          </p:nvPr>
        </p:nvGraphicFramePr>
        <p:xfrm>
          <a:off x="395536" y="1196751"/>
          <a:ext cx="8280920" cy="5175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2450"/>
                <a:gridCol w="4388470"/>
              </a:tblGrid>
              <a:tr h="56290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Слободо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-Туринского района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Байкаловский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район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56290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г. Березовский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г. Североуральск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5629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Алапаевский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район</a:t>
                      </a:r>
                    </a:p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Ирбит и </a:t>
                      </a: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Ирбитский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район</a:t>
                      </a:r>
                    </a:p>
                  </a:txBody>
                  <a:tcPr marL="68580" marR="68580" marT="0" marB="0"/>
                </a:tc>
              </a:tr>
              <a:tr h="5629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Верхотурье</a:t>
                      </a:r>
                    </a:p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Тавдинский район</a:t>
                      </a:r>
                    </a:p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56290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Камышлов и </a:t>
                      </a: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Камышловский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район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Артемовский район </a:t>
                      </a:r>
                    </a:p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5629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Екатеринбург</a:t>
                      </a:r>
                    </a:p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Талицкий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район</a:t>
                      </a:r>
                    </a:p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38869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г. Лесной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Пышминский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район</a:t>
                      </a:r>
                    </a:p>
                  </a:txBody>
                  <a:tcPr marL="68580" marR="68580" marT="0" marB="0"/>
                </a:tc>
              </a:tr>
              <a:tr h="38409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г. Красноуральск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г. Серов</a:t>
                      </a:r>
                    </a:p>
                  </a:txBody>
                  <a:tcPr marL="68580" marR="68580" marT="0" marB="0"/>
                </a:tc>
              </a:tr>
              <a:tr h="74553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Сысерть и </a:t>
                      </a:r>
                      <a:r>
                        <a:rPr lang="ru-RU" sz="2000" dirty="0" err="1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Сысертский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район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Каменск-Уральский район</a:t>
                      </a:r>
                    </a:p>
                    <a:p>
                      <a:pPr algn="ctr"/>
                      <a:endParaRPr lang="ru-RU" sz="2000" dirty="0" smtClean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064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\\IT-Server\Users\Public\Documents\День открытых дверей 2018\Марина\IMG_06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0648"/>
            <a:ext cx="7326560" cy="54949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962472" y="5384403"/>
            <a:ext cx="7776864" cy="151351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 социально-реабилитационного отделения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Заведующая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ябкова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М.В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558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611560" y="2708920"/>
            <a:ext cx="7848872" cy="158417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Отделение профилактики и социального сопровождения (участковая служба)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50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323528" y="0"/>
            <a:ext cx="8568952" cy="198884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Отделение профилактики и социального сопровождения (участковая служба)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Заведующая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рмилова Н.Н.</a:t>
            </a:r>
          </a:p>
          <a:p>
            <a:pPr algn="ctr"/>
            <a:endParaRPr lang="ru-RU" sz="2800" dirty="0"/>
          </a:p>
        </p:txBody>
      </p:sp>
      <p:pic>
        <p:nvPicPr>
          <p:cNvPr id="48130" name="Picture 2" descr="\\IT-Server\Users\Public\Documents\12. Отделения\ШПВ\фото с мероприятий 2018г\отделения\SAM_61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044" y="1844824"/>
            <a:ext cx="6223920" cy="4667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532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Основная цель </a:t>
            </a:r>
            <a:r>
              <a:rPr lang="ru-RU" dirty="0">
                <a:latin typeface="Arial Black" panose="020B0A04020102020204" pitchFamily="34" charset="0"/>
              </a:rPr>
              <a:t>деятельности </a:t>
            </a:r>
            <a:r>
              <a:rPr lang="ru-RU" dirty="0" smtClean="0">
                <a:latin typeface="Arial Black" panose="020B0A04020102020204" pitchFamily="34" charset="0"/>
              </a:rPr>
              <a:t>отделения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1600200"/>
            <a:ext cx="9036496" cy="50691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Arial Black" panose="020B0A04020102020204" pitchFamily="34" charset="0"/>
              </a:rPr>
              <a:t>профилактика </a:t>
            </a:r>
            <a:r>
              <a:rPr lang="ru-RU" dirty="0">
                <a:latin typeface="Arial Black" panose="020B0A04020102020204" pitchFamily="34" charset="0"/>
              </a:rPr>
              <a:t>обстоятельств, обусловливающих нуждаемость гражданина в социальном обслуживании и социальное сопровождение граждан, семей, воспитывающих детей-инвалидов, детей-сирот и детей, оставшихся без попечения родителей, недееспособных граждан, семей и подростков, находящихся в трудной жизненной ситуации и социально-опасном </a:t>
            </a:r>
            <a:r>
              <a:rPr lang="ru-RU" dirty="0" smtClean="0">
                <a:latin typeface="Arial Black" panose="020B0A04020102020204" pitchFamily="34" charset="0"/>
              </a:rPr>
              <a:t>положении</a:t>
            </a:r>
            <a:endParaRPr lang="ru-RU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97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\\IT-Server\Users\Public\Documents\День открытых дверей 2018\Лена\школьный патронаж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6633"/>
            <a:ext cx="4245949" cy="3184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Горизонтальный свиток 3"/>
          <p:cNvSpPr/>
          <p:nvPr/>
        </p:nvSpPr>
        <p:spPr>
          <a:xfrm>
            <a:off x="1187624" y="5824728"/>
            <a:ext cx="684076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Школьные патронажи и патронажи в семью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\\IT-Server\Users\Public\Documents\День открытых дверей 2018\Таня\2014\школьный патронваж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04" y="2086200"/>
            <a:ext cx="4478699" cy="3359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784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8" y="-55563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\\IT-Server\Users\Public\Documents\День открытых дверей 2018\Лена\арт-тера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02" y="143255"/>
            <a:ext cx="7261314" cy="5445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547664" y="5805264"/>
            <a:ext cx="712879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Арт-терапия  с детьми с ОВЗ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4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\\IT-Server\Users\Public\Documents\День открытых дверей 2018\Лена\Все сумею, все смогу!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877" y="332656"/>
            <a:ext cx="6780245" cy="50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835696" y="5720676"/>
            <a:ext cx="489654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для детей с ОВЗ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«Все сумею. все смогу!», 2013г.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4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\\IT-Server\Users\Public\Documents\День открытых дверей 2018\Лена\игровая программа с детьми-инвалидами, а также детьми с ОВЗ в РО ВО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914" y="188640"/>
            <a:ext cx="6108171" cy="4581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517914" y="5229200"/>
            <a:ext cx="626469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Клуб «Путь к успеху»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программа с детьми-инвалидами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9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563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\\IT-Server\Users\Public\Documents\День открытых дверей 2018\Лена\Роль семьи в творческом развитии особых дете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622" y="260648"/>
            <a:ext cx="6124755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115616" y="5373216"/>
            <a:ext cx="6696744" cy="13213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Клуб «Путь к успеху»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«Роль семьи в воспитании детей-инвалидов»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09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5009"/>
            <a:ext cx="925252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\\IT-Server\Users\Public\Documents\День открытых дверей 2018\Лена\Собрание с родителями, воспитывающими ДИ+творческая мастерская Д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0648"/>
            <a:ext cx="6492213" cy="4869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Горизонтальный свиток 3"/>
          <p:cNvSpPr/>
          <p:nvPr/>
        </p:nvSpPr>
        <p:spPr>
          <a:xfrm>
            <a:off x="1259632" y="5805264"/>
            <a:ext cx="712879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Клуб «Путь к успеху»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с детьми -инвалидами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9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1763688" y="1753758"/>
            <a:ext cx="5904656" cy="223224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Клуб «Надежда»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для замещающих семей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\\IT-Server\Users\Public\Documents\День открытых дверей 2018\Таня\2014\веселый полиго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816757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483768" y="5732777"/>
            <a:ext cx="475252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«Веселый полигон», 2014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\\IT-Server\Users\Public\Documents\День открытых дверей 2018\Таня\2014\школ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0344"/>
            <a:ext cx="6540219" cy="4905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835696" y="5733256"/>
            <a:ext cx="417646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в школе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0" y="-55563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\\IT-Server\Users\Public\Documents\День открытых дверей 2018\Таня\2015\встреча с ГИБДД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7044275" cy="528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073357" y="5805264"/>
            <a:ext cx="655272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ГИБДД, 2015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 descr="\\IT-Server\Users\Public\Documents\День открытых дверей 2018\Таня\2015\к дню матер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798" y="222920"/>
            <a:ext cx="6675040" cy="5006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Горизонтальный свиток 2"/>
          <p:cNvSpPr/>
          <p:nvPr/>
        </p:nvSpPr>
        <p:spPr>
          <a:xfrm>
            <a:off x="1691680" y="5373216"/>
            <a:ext cx="5760640" cy="10801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для мам, 2015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\\IT-Server\Users\Public\Documents\День открытых дверей 2018\Таня\2015\суджоку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26" y="260648"/>
            <a:ext cx="6720747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Горизонтальный свиток 2"/>
          <p:cNvSpPr/>
          <p:nvPr/>
        </p:nvSpPr>
        <p:spPr>
          <a:xfrm>
            <a:off x="1331640" y="5589240"/>
            <a:ext cx="684076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джок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домашняя терапия)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замещающих семей, 2015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 descr="\\IT-Server\Users\Public\Documents\День открытых дверей 2018\Таня\2015\трени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876" y="260648"/>
            <a:ext cx="6804248" cy="5103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178616" y="5445224"/>
            <a:ext cx="657047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Психологический тренинг, 2015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 descr="\\IT-Server\Users\Public\Documents\День открытых дверей 2018\Таня\2016\СЕМИНАР ПРАКТИКУМ 12.02.20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6588224" cy="4941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525960" y="5589240"/>
            <a:ext cx="626469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– практикум, 2016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\\IT-Server\Users\Public\Documents\День открытых дверей 2018\Таня\2016\СУПЕР МА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0343"/>
            <a:ext cx="6582477" cy="4936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661930" y="5589240"/>
            <a:ext cx="521432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упер мама», 2016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\\IT-Server\Users\Public\Documents\День открытых дверей 2018\Таня\2016\ТВОРЧЕСКАЯ МАСТЕРСКА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6300192" cy="4725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115616" y="5589240"/>
            <a:ext cx="648072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мастерская, 2016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\\IT-Server\Users\Public\Documents\День открытых дверей 2018\Таня\2016\ТРАД. ЭКСКУРСИИ В ПЧ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904" y="116632"/>
            <a:ext cx="6300192" cy="4725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397674" y="5301208"/>
            <a:ext cx="624644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 пожарную часть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\\IT-Server\Users\Public\Documents\День открытых дверей 2018\Таня\2017\КЛУБ С ДЕПУТАТОМ к дню матер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893" y="404664"/>
            <a:ext cx="6492213" cy="4869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691680" y="5517232"/>
            <a:ext cx="583264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депутатом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айкиным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.К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563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\\IT-Server\Users\Public\Documents\День открытых дверей 2018\Таня\2017\экскурсия на маслозавод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72" y="404664"/>
            <a:ext cx="6876256" cy="5157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133872" y="5733256"/>
            <a:ext cx="640871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на маслозавод, 2017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\\IT-Server\Users\Public\Documents\День открытых дверей 2018\Таня\2018\тренинг по адаптации первоклассников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61" y="260648"/>
            <a:ext cx="7068277" cy="5301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051720" y="5733256"/>
            <a:ext cx="547260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с психологом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«Адаптация первоклассника»,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563"/>
            <a:ext cx="9170415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" y="283002"/>
            <a:ext cx="3633787" cy="2730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184" y="1340768"/>
            <a:ext cx="4743450" cy="35544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Горизонтальный свиток 2"/>
          <p:cNvSpPr/>
          <p:nvPr/>
        </p:nvSpPr>
        <p:spPr>
          <a:xfrm>
            <a:off x="1187624" y="5517232"/>
            <a:ext cx="626469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«Лучшая замещающая семья» с 2013г.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2018г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588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3517900" cy="2640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28800"/>
            <a:ext cx="4681537" cy="3121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115616" y="5517232"/>
            <a:ext cx="597666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Форум замещающих семей,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69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6" y="-55563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\\IT-Server\Users\Public\Documents\День открытых дверей 2018\Таня\2018\работа психолог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6876256" cy="5157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619672" y="5733256"/>
            <a:ext cx="604867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психолога с замещающими родителями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9036496" cy="1301006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atin typeface="Arial Black" panose="020B0A04020102020204" pitchFamily="34" charset="0"/>
              </a:rPr>
            </a:br>
            <a:r>
              <a:rPr lang="ru-RU" sz="2200" dirty="0" smtClean="0">
                <a:latin typeface="Arial Black" panose="020B0A04020102020204" pitchFamily="34" charset="0"/>
              </a:rPr>
              <a:t>За </a:t>
            </a:r>
            <a:r>
              <a:rPr lang="ru-RU" sz="2200" dirty="0">
                <a:latin typeface="Arial Black" panose="020B0A04020102020204" pitchFamily="34" charset="0"/>
              </a:rPr>
              <a:t>5 лет деятельности отделением профилактики и социального сопровождения (участковая служба)   обслужено 15 048 человек и оказано более 40 тыс. социальных </a:t>
            </a:r>
            <a:r>
              <a:rPr lang="ru-RU" sz="2200" dirty="0" smtClean="0">
                <a:latin typeface="Arial Black" panose="020B0A04020102020204" pitchFamily="34" charset="0"/>
              </a:rPr>
              <a:t>услуг</a:t>
            </a:r>
            <a:r>
              <a:rPr lang="ru-RU" sz="2200" dirty="0"/>
              <a:t/>
            </a:r>
            <a:br>
              <a:rPr lang="ru-RU" sz="2200" dirty="0"/>
            </a:br>
            <a:endParaRPr lang="ru-RU" sz="22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1534801"/>
              </p:ext>
            </p:extLst>
          </p:nvPr>
        </p:nvGraphicFramePr>
        <p:xfrm>
          <a:off x="107504" y="1628799"/>
          <a:ext cx="9036496" cy="54071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97893"/>
                <a:gridCol w="3525809"/>
                <a:gridCol w="3012794"/>
              </a:tblGrid>
              <a:tr h="210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Год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обслуженных граждан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оказанных социальных услуг</a:t>
                      </a:r>
                    </a:p>
                  </a:txBody>
                  <a:tcPr marL="68580" marR="68580" marT="0" marB="0"/>
                </a:tc>
              </a:tr>
              <a:tr h="2434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2013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5 642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20 900 ед.</a:t>
                      </a:r>
                    </a:p>
                  </a:txBody>
                  <a:tcPr marL="68580" marR="68580" marT="0" marB="0"/>
                </a:tc>
              </a:tr>
              <a:tr h="18260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2014 год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3 122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10 705 ед.</a:t>
                      </a:r>
                    </a:p>
                  </a:txBody>
                  <a:tcPr marL="68580" marR="68580" marT="0" marB="0"/>
                </a:tc>
              </a:tr>
              <a:tr h="53030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2015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1 986 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4 595 ед.</a:t>
                      </a:r>
                    </a:p>
                  </a:txBody>
                  <a:tcPr marL="68580" marR="68580" marT="0" marB="0"/>
                </a:tc>
              </a:tr>
              <a:tr h="2434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2016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2 276 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4 600 ед.</a:t>
                      </a:r>
                    </a:p>
                  </a:txBody>
                  <a:tcPr marL="68580" marR="68580" marT="0" marB="0"/>
                </a:tc>
              </a:tr>
              <a:tr h="18260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2017 год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2 022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448  ед. </a:t>
                      </a:r>
                    </a:p>
                  </a:txBody>
                  <a:tcPr marL="68580" marR="68580" marT="0" marB="0"/>
                </a:tc>
              </a:tr>
              <a:tr h="55541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Итого за 5 лет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15 048  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41 248 ед.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76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4" name="Picture 2" descr="\\IT-Server\Users\Public\Documents\12. Отделения\ШПВ\фото с мероприятий 2018г\отделения\SAM_61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7188291" cy="53912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547663" y="5651866"/>
            <a:ext cx="5976665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 отделения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4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188640"/>
            <a:ext cx="8856984" cy="6480720"/>
          </a:xfrm>
        </p:spPr>
        <p:txBody>
          <a:bodyPr>
            <a:noAutofit/>
          </a:bodyPr>
          <a:lstStyle/>
          <a:p>
            <a:r>
              <a:rPr lang="ru-RU" sz="2800" dirty="0">
                <a:latin typeface="Arial Black" panose="020B0A04020102020204" pitchFamily="34" charset="0"/>
              </a:rPr>
              <a:t>В соответствии с комплексной  Программой Свердловской области «Старшее поколение» на 2014 -  2018 годы организованна работа   «Школы пожилого возраста», которая осуществляет свою деятельность по следующим  направлениям: «Финансовая грамотность», «Компьютерная грамотность», «Творческая и прикладная деятельность», «Социокультурная реабилитация», «Безопасная жизнедеятельность», «Активное долголетие», «Садоводы и огородники», « Краеведение», «Социальный туризм».</a:t>
            </a:r>
          </a:p>
        </p:txBody>
      </p:sp>
    </p:spTree>
    <p:extLst>
      <p:ext uri="{BB962C8B-B14F-4D97-AF65-F5344CB8AC3E}">
        <p14:creationId xmlns:p14="http://schemas.microsoft.com/office/powerpoint/2010/main" val="410136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1259632" y="1268760"/>
            <a:ext cx="6696744" cy="33123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/>
              <a:t>Конкурсные мероприятия районного, окружного и областного уровней способствуют активизировать  деятельность граждан пожилого возраста и инвалидов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32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" y="-330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\\IT-Server\Users\Public\Documents\12. Отделения\ШПВ\фото прошлых лет\фото 2014\ШПВ\Реж фестиваль\DSC058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86" y="2345967"/>
            <a:ext cx="3456384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51522" y="5661248"/>
            <a:ext cx="792087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окружных, областных фестивалях клубного движения с 2014 года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\\IT-Server\Users\Public\Documents\12. Отделения\ШПВ\фото прошлых лет\фото 2015\фестиваль ШПВ в Талице\SAM_76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4290"/>
            <a:ext cx="5052053" cy="3789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6865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\\IT-Server\Users\Public\Documents\12. Отделения\ШПВ\Фото с мероприятий 2017\Фестиваль Екб. 2017\DSCN40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6300192" cy="4725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79512" y="5057800"/>
            <a:ext cx="8568952" cy="15647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Белоногова Надежда Георгиевна – победитель областного фестиваля в номинации  «Декоративно-прикладное творчество», 2017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6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\\IT-Server\Users\Public\Documents\12. Отделения\ШПВ\фото прошлых лет\фото 2016\Фото_Новосибирск\IMG_26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850" y="353587"/>
            <a:ext cx="6529021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Горизонтальный свиток 4"/>
          <p:cNvSpPr/>
          <p:nvPr/>
        </p:nvSpPr>
        <p:spPr>
          <a:xfrm>
            <a:off x="611560" y="5301208"/>
            <a:ext cx="7920880" cy="136815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Теплоухова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юдмила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льинична –победитель Чемпионата по компьютерному многоборью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городе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овосибирске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54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D:\все остальное\все остальное\фото с мероприятий 02016г\рыбак 2016\SAM_367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2" r="34560"/>
          <a:stretch/>
        </p:blipFill>
        <p:spPr bwMode="auto">
          <a:xfrm>
            <a:off x="2699792" y="232848"/>
            <a:ext cx="4045788" cy="5345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51520" y="5594632"/>
            <a:ext cx="8496944" cy="126336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Бородулин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ладимирович – победитель окружного конкурса рыболовов, 2016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25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D:\все остальное\фото с мероприятий 02016г\цветочница\IMG_2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803"/>
            <a:ext cx="7032782" cy="5274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031607" y="5536696"/>
            <a:ext cx="7488832" cy="13213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Монастырева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.В. – призер окружного конкурса «Золотая осень»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49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4" y="6021"/>
            <a:ext cx="92885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D:\все остальное\фото с мероприятий 02016г\областной фестиваль клубного движения -2016\IMG_358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88" b="2587"/>
          <a:stretch/>
        </p:blipFill>
        <p:spPr bwMode="auto">
          <a:xfrm>
            <a:off x="1619672" y="332656"/>
            <a:ext cx="6084676" cy="4605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Горизонтальный свиток 3"/>
          <p:cNvSpPr/>
          <p:nvPr/>
        </p:nvSpPr>
        <p:spPr>
          <a:xfrm>
            <a:off x="341276" y="5221667"/>
            <a:ext cx="8136904" cy="15373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Клуб «Улыбка» -  победитель окружного фестиваля клубного движения</a:t>
            </a: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номинации «Театральное творчество»</a:t>
            </a:r>
          </a:p>
        </p:txBody>
      </p:sp>
    </p:spTree>
    <p:extLst>
      <p:ext uri="{BB962C8B-B14F-4D97-AF65-F5344CB8AC3E}">
        <p14:creationId xmlns:p14="http://schemas.microsoft.com/office/powerpoint/2010/main" val="273092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D:\все остальное\фото с мероприятий 02016г\Фестиваль клуб движения\DSCN577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6" b="12306"/>
          <a:stretch/>
        </p:blipFill>
        <p:spPr bwMode="auto">
          <a:xfrm>
            <a:off x="1115616" y="169462"/>
            <a:ext cx="6728373" cy="47109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755576" y="5534561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179512" y="4725144"/>
            <a:ext cx="8784976" cy="23042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Клуб «Гармония»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победитель окружного фестиваля клубного</a:t>
            </a: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движения в номинации «Исполнение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произведения</a:t>
            </a:r>
          </a:p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музыкальном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инструменте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75522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605" y="0"/>
            <a:ext cx="919760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D:\все остальное\фото с мероприятий 02016г\Фестиваль клуб движения\DSCN56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8301"/>
            <a:ext cx="6027647" cy="4520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Горизонтальный свиток 3"/>
          <p:cNvSpPr/>
          <p:nvPr/>
        </p:nvSpPr>
        <p:spPr>
          <a:xfrm>
            <a:off x="3635896" y="5517232"/>
            <a:ext cx="72008" cy="4571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475896" y="5157192"/>
            <a:ext cx="8064896" cy="13933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Клуб «Рукодельница»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акорякова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Т.П.- победитель областного конкурса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номинации «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учший экспонат ДПТ»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91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6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\\IT-Server\Users\Public\Documents\12. Отделения\ШПВ\Фото с мероприятий 2017\финграмотность олимпиада 2017\Олимпиада\DSC045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878182" cy="29090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 descr="\\IT-Server\Users\Public\Documents\12. Отделения\ШПВ\Фото с мероприятий 2017\финграмотность олимпиада 2017\Олимпиада\DSC045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060848"/>
            <a:ext cx="5606146" cy="4205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1926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3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\\IT-Server\Users\Public\Documents\12. Отделения\ШПВ\фото с мероприятий 2018г\конкурс стрелка 28.02.2018\SAM_81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260" y="188640"/>
            <a:ext cx="7008779" cy="5256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2772" y="5445224"/>
            <a:ext cx="9013723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Призеры областного конкурса по стрельбе из винтовки,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62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1259632" y="2276872"/>
            <a:ext cx="669674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Благотворительные акции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04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Горизонтальный свиток 2"/>
          <p:cNvSpPr/>
          <p:nvPr/>
        </p:nvSpPr>
        <p:spPr>
          <a:xfrm>
            <a:off x="1763688" y="5286390"/>
            <a:ext cx="5760640" cy="157161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«10 000 Добрых дел», 2014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28" name="Picture 4" descr="\\IT-Server\Users\Public\Documents\12. Отделения\ШПВ\фото прошлых лет\фото 2013\10 000 добрых дел\ОСОнД\DSC019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87" y="188639"/>
            <a:ext cx="8566705" cy="48187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4397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\\IT-Server\Users\Public\Documents\12. Отделения\ШПВ\фото прошлых лет\фото 2014\акции\Школьник\DSC053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7524328" cy="5643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Горизонтальный свиток 3"/>
          <p:cNvSpPr/>
          <p:nvPr/>
        </p:nvSpPr>
        <p:spPr>
          <a:xfrm>
            <a:off x="1925451" y="5705872"/>
            <a:ext cx="5328593" cy="11521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«Первоклассник», 2014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28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559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\\IT-Server\Users\Public\Documents\12. Отделения\ШПВ\фото прошлых лет\фото 2015\акции\май семья\DSCN66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63" y="836712"/>
            <a:ext cx="3583276" cy="2687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8677" name="Picture 5" descr="\\IT-Server\Users\Public\Documents\12. Отделения\ШПВ\фото прошлых лет\фото 2015\акции\май семья\DSCN66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580" y="1268760"/>
            <a:ext cx="5238328" cy="39287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Горизонтальный свиток 5"/>
          <p:cNvSpPr/>
          <p:nvPr/>
        </p:nvSpPr>
        <p:spPr>
          <a:xfrm>
            <a:off x="206768" y="5585611"/>
            <a:ext cx="6600735" cy="125583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«Международный День семьи», 2015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57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9" y="19325"/>
            <a:ext cx="93245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\\IT-Server\Users\Public\Documents\1. Директор\День семьй 2018 г\День семьи 15 мая 2018\WpDqf_9zTv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26" y="260648"/>
            <a:ext cx="4416491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9700" name="Picture 4" descr="\\IT-Server\Users\Public\Documents\1. Директор\День семьй 2018 г\День семьи 15 мая 2018\IMG_40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48125"/>
            <a:ext cx="4800751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Горизонтальный свиток 4"/>
          <p:cNvSpPr/>
          <p:nvPr/>
        </p:nvSpPr>
        <p:spPr>
          <a:xfrm>
            <a:off x="150897" y="5661248"/>
            <a:ext cx="6732241" cy="9361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«Международный День семьи»,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40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\\IT-Server\Users\Public\Documents\12. Отделения\ШПВ\фото прошлых лет\фото 2014\акции\день семьи\DSCN48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909" y="260648"/>
            <a:ext cx="6624736" cy="4968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Горизонтальный свиток 3"/>
          <p:cNvSpPr/>
          <p:nvPr/>
        </p:nvSpPr>
        <p:spPr>
          <a:xfrm>
            <a:off x="899592" y="5445224"/>
            <a:ext cx="7488832" cy="10081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«День семьи, любви и верности», 2014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0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22" y="0"/>
            <a:ext cx="91735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\\IT-Server\Users\Public\Documents\12. Отделения\ШПВ\фото с мероприятий 2018г\15 июля День семьи\SAM_87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0741"/>
            <a:ext cx="3456385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25" name="Picture 5" descr="\\IT-Server\Users\Public\Documents\12. Отделения\ШПВ\фото с мероприятий 2018г\15 июля День семьи\SAM_88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44824"/>
            <a:ext cx="4862204" cy="3646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Горизонтальный свиток 5"/>
          <p:cNvSpPr/>
          <p:nvPr/>
        </p:nvSpPr>
        <p:spPr>
          <a:xfrm>
            <a:off x="251520" y="5517232"/>
            <a:ext cx="5688632" cy="119427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«День семьи, любви и верности»,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62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107504" y="2060848"/>
            <a:ext cx="8928992" cy="240142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/>
              <a:t>Социально-значимые мероприятия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8890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253" y="240401"/>
            <a:ext cx="6913563" cy="5102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440049" y="5637212"/>
            <a:ext cx="6552727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«Слободской привал-2013»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0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631" y="404663"/>
            <a:ext cx="6662737" cy="4992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609774" y="5517232"/>
            <a:ext cx="5924449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лободской привал-2018»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87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\\IT-Server\Users\Public\Documents\12. Отделения\ШПВ\Фото с мероприятий 2017\авто-профи-2017 2\SAM_67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62" y="2029602"/>
            <a:ext cx="4128458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3" name="Picture 3" descr="\\IT-Server\Users\Public\Documents\12. Отделения\ШПВ\Фото с мероприятий 2017\авто-профи-2017 2\SAM_68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324" y="396044"/>
            <a:ext cx="4379979" cy="3284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3491880" y="5661248"/>
            <a:ext cx="352839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«Авто-профи – 2017»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0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\\IT-Server\Users\Public\Documents\12. Отделения\ШПВ\фото с мероприятий 2018г\Авто-профи-18\SAM_90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28" y="404664"/>
            <a:ext cx="4032448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7" name="Picture 3" descr="\\IT-Server\Users\Public\Documents\12. Отделения\ШПВ\фото с мероприятий 2018г\Авто-профи-18\SAM_91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622" y="2767236"/>
            <a:ext cx="4590256" cy="34426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326976" y="5177048"/>
            <a:ext cx="3564423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«Авто-профи -2018»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87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Старинные рецепты от бабушек\SAM_93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2776"/>
            <a:ext cx="4285134" cy="32138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150925" y="5144612"/>
            <a:ext cx="6552728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«Старинные рецепты кухни от наших бабушек»,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50447"/>
            <a:ext cx="4390450" cy="3291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1087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\\IT-Server\Users\Public\Documents\12. Отделения\ШПВ\фото прошлых лет\фото 2014\фестиваль осеннее очарование\DSC0565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0" b="27826"/>
          <a:stretch/>
        </p:blipFill>
        <p:spPr bwMode="auto">
          <a:xfrm>
            <a:off x="107504" y="882646"/>
            <a:ext cx="4632065" cy="3313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755576" y="5373216"/>
            <a:ext cx="784887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Фестиваль «Осеннее очарование»  с 2013 по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7" r="13474"/>
          <a:stretch/>
        </p:blipFill>
        <p:spPr bwMode="auto">
          <a:xfrm>
            <a:off x="4998026" y="1412776"/>
            <a:ext cx="4003467" cy="3455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1087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467544" y="5308345"/>
            <a:ext cx="7560840" cy="11772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олимпийских надежд» с 2013по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3" name="Picture 3" descr="\\IT-Server\Users\Public\Documents\12. Отделения\ШПВ\фото прошлых лет\фото 2014\город олимпийских надежд\DSCN33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3552395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44" name="Picture 4" descr="\\IT-Server\Users\Public\Documents\12. Отделения\ШПВ\фото прошлых лет\фото 2014\город олимпийских надежд\DSCN42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823" y="332656"/>
            <a:ext cx="4991991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1087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76"/>
            <a:ext cx="9144000" cy="687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\\IT-Server\Users\Public\Documents\12. Отделения\ШПВ\фото прошлых лет\фото 2013\Мы все можем\DSC021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24" y="260648"/>
            <a:ext cx="4865910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825585" y="5013176"/>
            <a:ext cx="7920880" cy="153480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Фестиваль творчества детей с ограниченными  возможностями здоровья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«Мы все можем!» с 2013 по 2018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796" y="2132856"/>
            <a:ext cx="5209090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1087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2015716" y="5647413"/>
            <a:ext cx="482453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«Женщина года-2014»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3" name="Picture 5" descr="\\IT-Server\Users\Public\Documents\12. Отделения\ШПВ\фото прошлых лет\фото 2014\Женщина года 2014\DSC035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23" y="188640"/>
            <a:ext cx="8576954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0420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 descr="\\IT-Server\Users\Public\Documents\12. Отделения\ШПВ\фото прошлых лет\фото 2014\город мастеров\DSC038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3969557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1619672" y="5517232"/>
            <a:ext cx="540060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мастеров», с 2013 по 2018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1273174"/>
            <a:ext cx="4603897" cy="3451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1564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4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 descr="\\IT-Server\Users\Public\Documents\12. Отделения\ШПВ\фото прошлых лет\фото 2015\а ну-ка, бабушки\DSC00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36251"/>
            <a:ext cx="8064896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683568" y="5373216"/>
            <a:ext cx="792088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«А ну-ка, бабушки, а ну-ка, дедушки!», 2015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83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446"/>
            <a:ext cx="9144000" cy="6918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 descr="\\IT-Server\Users\Public\Documents\12. Отделения\ШПВ\фото прошлых лет\фото 2014\три поколения ма\SAM_34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85" y="441128"/>
            <a:ext cx="8384113" cy="47160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051720" y="5733256"/>
            <a:ext cx="504056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«Три поколения мам», 2014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14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 descr="\\IT-Server\Users\Public\Documents\12. Отделения\ШПВ\фото прошлых лет\фото 2015\Лучший папа -2015\SAM_49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714" y="188640"/>
            <a:ext cx="7014525" cy="5260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915816" y="6021288"/>
            <a:ext cx="72008" cy="4571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475656" y="5705872"/>
            <a:ext cx="554461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«Лучший папа-2015»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65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 descr="\\IT-Server\Users\Public\Documents\12. Отделения\ШПВ\Фото с мероприятий 2017\Семья года 24.05.2017 г\_DSC07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16" y="404665"/>
            <a:ext cx="7565638" cy="4913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Горизонтальный свиток 1"/>
          <p:cNvSpPr/>
          <p:nvPr/>
        </p:nvSpPr>
        <p:spPr>
          <a:xfrm>
            <a:off x="2771800" y="5431812"/>
            <a:ext cx="424847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«Семья года-2017»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51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Arial Black" panose="020B0A04020102020204" pitchFamily="34" charset="0"/>
              </a:rPr>
              <a:t/>
            </a:r>
            <a:br>
              <a:rPr lang="ru-RU" sz="2700" b="1" dirty="0" smtClean="0">
                <a:latin typeface="Arial Black" panose="020B0A04020102020204" pitchFamily="34" charset="0"/>
              </a:rPr>
            </a:br>
            <a:r>
              <a:rPr lang="ru-RU" sz="2700" b="1" dirty="0" smtClean="0">
                <a:latin typeface="Arial Black" panose="020B0A04020102020204" pitchFamily="34" charset="0"/>
              </a:rPr>
              <a:t>С </a:t>
            </a:r>
            <a:r>
              <a:rPr lang="ru-RU" sz="2700" b="1" dirty="0">
                <a:latin typeface="Arial Black" panose="020B0A04020102020204" pitchFamily="34" charset="0"/>
              </a:rPr>
              <a:t>2015 года в учреждении внедрена и поддерживается в актуальном состоянии система менеджмента качества и система менеджмента социальной ответственности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Picture 3" descr="\\IT-Server\Users\Public\Documents\День открытых дверей 2018\сертификат (1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3200822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4" descr="\\IT-Server\Users\Public\Documents\День открытых дверей 2018\сертификат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132856"/>
            <a:ext cx="3168353" cy="4481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4995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latin typeface="Arial Black" panose="020B0A04020102020204" pitchFamily="34" charset="0"/>
              </a:rPr>
              <a:t>Кадровый </a:t>
            </a:r>
            <a:r>
              <a:rPr lang="ru-RU" b="1" dirty="0">
                <a:latin typeface="Arial Black" panose="020B0A04020102020204" pitchFamily="34" charset="0"/>
              </a:rPr>
              <a:t>состав Центра</a:t>
            </a:r>
            <a:r>
              <a:rPr lang="ru-RU" dirty="0">
                <a:latin typeface="Arial Black" panose="020B0A04020102020204" pitchFamily="34" charset="0"/>
              </a:rPr>
              <a:t/>
            </a:r>
            <a:br>
              <a:rPr lang="ru-RU" dirty="0">
                <a:latin typeface="Arial Black" panose="020B0A04020102020204" pitchFamily="34" charset="0"/>
              </a:rPr>
            </a:b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5" name="Picture 2" descr="\\IT-Server\Users\Public\Documents\12. Отделения\ШПВ\фото прошлых лет\фото 2016\день соц раб\DSC_030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78872"/>
            <a:ext cx="8496944" cy="56646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7021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9845800"/>
              </p:ext>
            </p:extLst>
          </p:nvPr>
        </p:nvGraphicFramePr>
        <p:xfrm>
          <a:off x="251520" y="1268759"/>
          <a:ext cx="8712967" cy="33106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24336"/>
                <a:gridCol w="1368152"/>
                <a:gridCol w="2808312"/>
                <a:gridCol w="1512167"/>
              </a:tblGrid>
              <a:tr h="1197496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Численность работников на 01.08.2013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162 </a:t>
                      </a: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чел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Численность работников на 01.08.2018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154 чел.</a:t>
                      </a:r>
                    </a:p>
                  </a:txBody>
                  <a:tcPr marL="68580" marR="68580" marT="0" marB="0"/>
                </a:tc>
              </a:tr>
              <a:tr h="154554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Мужчин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27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Мужчин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22</a:t>
                      </a:r>
                    </a:p>
                  </a:txBody>
                  <a:tcPr marL="68580" marR="68580" marT="0" marB="0"/>
                </a:tc>
              </a:tr>
              <a:tr h="750288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Женщин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135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Женщин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132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21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92211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r>
              <a:rPr lang="ru-RU" sz="3100" b="1" dirty="0">
                <a:latin typeface="Arial Black" panose="020B0A04020102020204" pitchFamily="34" charset="0"/>
              </a:rPr>
              <a:t/>
            </a:r>
            <a:br>
              <a:rPr lang="ru-RU" sz="3100" b="1" dirty="0">
                <a:latin typeface="Arial Black" panose="020B0A04020102020204" pitchFamily="34" charset="0"/>
              </a:rPr>
            </a:br>
            <a:r>
              <a:rPr lang="ru-RU" sz="3100" b="1" dirty="0" smtClean="0">
                <a:latin typeface="Arial Black" panose="020B0A04020102020204" pitchFamily="34" charset="0"/>
              </a:rPr>
              <a:t>Возрастной </a:t>
            </a:r>
            <a:r>
              <a:rPr lang="ru-RU" sz="3100" b="1" dirty="0">
                <a:latin typeface="Arial Black" panose="020B0A04020102020204" pitchFamily="34" charset="0"/>
              </a:rPr>
              <a:t>состав работников ГАУ </a:t>
            </a:r>
            <a:r>
              <a:rPr lang="ru-RU" sz="3100" dirty="0">
                <a:latin typeface="Arial Black" panose="020B0A04020102020204" pitchFamily="34" charset="0"/>
              </a:rPr>
              <a:t/>
            </a:r>
            <a:br>
              <a:rPr lang="ru-RU" sz="3100" dirty="0">
                <a:latin typeface="Arial Black" panose="020B0A04020102020204" pitchFamily="34" charset="0"/>
              </a:rPr>
            </a:br>
            <a:r>
              <a:rPr lang="ru-RU" sz="3100" b="1" dirty="0">
                <a:latin typeface="Arial Black" panose="020B0A04020102020204" pitchFamily="34" charset="0"/>
              </a:rPr>
              <a:t>«КЦСОН </a:t>
            </a:r>
            <a:r>
              <a:rPr lang="ru-RU" sz="3100" b="1" dirty="0" err="1">
                <a:latin typeface="Arial Black" panose="020B0A04020102020204" pitchFamily="34" charset="0"/>
              </a:rPr>
              <a:t>Слободо</a:t>
            </a:r>
            <a:r>
              <a:rPr lang="ru-RU" sz="3100" b="1" dirty="0">
                <a:latin typeface="Arial Black" panose="020B0A04020102020204" pitchFamily="34" charset="0"/>
              </a:rPr>
              <a:t>-Туринского района»</a:t>
            </a:r>
            <a:r>
              <a:rPr lang="ru-RU" sz="3100" dirty="0">
                <a:latin typeface="Arial Black" panose="020B0A04020102020204" pitchFamily="34" charset="0"/>
              </a:rPr>
              <a:t/>
            </a:r>
            <a:br>
              <a:rPr lang="ru-RU" sz="3100" dirty="0">
                <a:latin typeface="Arial Black" panose="020B0A04020102020204" pitchFamily="34" charset="0"/>
              </a:rPr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7273103"/>
              </p:ext>
            </p:extLst>
          </p:nvPr>
        </p:nvGraphicFramePr>
        <p:xfrm>
          <a:off x="179512" y="1052737"/>
          <a:ext cx="8784976" cy="55053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51580"/>
                <a:gridCol w="4133396"/>
              </a:tblGrid>
              <a:tr h="8405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Возраст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kern="1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Количество человек</a:t>
                      </a:r>
                      <a:endParaRPr lang="ru-RU" sz="280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5147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до 30 лет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kern="1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22 </a:t>
                      </a:r>
                      <a:endParaRPr lang="ru-RU" sz="280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8274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от 31до 40 лет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31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8274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kern="1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от 41 до 50 лет</a:t>
                      </a:r>
                      <a:endParaRPr lang="ru-RU" sz="280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63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8274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kern="1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от 51до 59 лет</a:t>
                      </a:r>
                      <a:endParaRPr lang="ru-RU" sz="280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31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8274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kern="12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от 60 лет и старше</a:t>
                      </a:r>
                      <a:endParaRPr lang="ru-RU" sz="280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kern="1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  <a:tr h="827445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b="1" kern="1200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Средний возраст коллектива 33 года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21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98072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Структура </a:t>
            </a:r>
            <a:r>
              <a:rPr lang="ru-RU" b="1" dirty="0"/>
              <a:t>штатной численности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5610430"/>
              </p:ext>
            </p:extLst>
          </p:nvPr>
        </p:nvGraphicFramePr>
        <p:xfrm>
          <a:off x="179512" y="836712"/>
          <a:ext cx="8964488" cy="56166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47725"/>
                <a:gridCol w="3416763"/>
              </a:tblGrid>
              <a:tr h="2808313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Административно – управленческий персонал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14 чел.</a:t>
                      </a:r>
                    </a:p>
                  </a:txBody>
                  <a:tcPr marL="68580" marR="68580" marT="0" marB="0"/>
                </a:tc>
              </a:tr>
              <a:tr h="1404156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Основной персонал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51 чел.</a:t>
                      </a:r>
                    </a:p>
                  </a:txBody>
                  <a:tcPr marL="68580" marR="68580" marT="0" marB="0"/>
                </a:tc>
              </a:tr>
              <a:tr h="1404156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Обслуживающий персонал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75 чел.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21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92211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r>
              <a:rPr lang="ru-RU" sz="4000" b="1" dirty="0">
                <a:latin typeface="Arial Black" panose="020B0A04020102020204" pitchFamily="34" charset="0"/>
              </a:rPr>
              <a:t>Образовательный ценз</a:t>
            </a:r>
            <a:r>
              <a:rPr lang="ru-RU" sz="4000" dirty="0">
                <a:latin typeface="Arial Black" panose="020B0A04020102020204" pitchFamily="34" charset="0"/>
              </a:rPr>
              <a:t/>
            </a:r>
            <a:br>
              <a:rPr lang="ru-RU" sz="4000" dirty="0">
                <a:latin typeface="Arial Black" panose="020B0A04020102020204" pitchFamily="34" charset="0"/>
              </a:rPr>
            </a:br>
            <a:r>
              <a:rPr lang="ru-RU" sz="4000" b="1" dirty="0">
                <a:latin typeface="Arial Black" panose="020B0A04020102020204" pitchFamily="34" charset="0"/>
              </a:rPr>
              <a:t/>
            </a:r>
            <a:br>
              <a:rPr lang="ru-RU" sz="4000" b="1" dirty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735068"/>
              </p:ext>
            </p:extLst>
          </p:nvPr>
        </p:nvGraphicFramePr>
        <p:xfrm>
          <a:off x="107504" y="764704"/>
          <a:ext cx="8928992" cy="63524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0280"/>
                <a:gridCol w="2088232"/>
                <a:gridCol w="2448272"/>
                <a:gridCol w="1872208"/>
              </a:tblGrid>
              <a:tr h="351568">
                <a:tc gridSpan="2"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На 01.08.2013 г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На 01.08.2018 г.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03137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Высшее образование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 человек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Высшее образование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28 человек</a:t>
                      </a:r>
                    </a:p>
                  </a:txBody>
                  <a:tcPr marL="68580" marR="68580" marT="0" marB="0"/>
                </a:tc>
              </a:tr>
              <a:tr h="1054705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Среднее профессиональное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23 человека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Среднее профессиональное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31 человека</a:t>
                      </a:r>
                    </a:p>
                  </a:txBody>
                  <a:tcPr marL="68580" marR="68580" marT="0" marB="0"/>
                </a:tc>
              </a:tr>
              <a:tr h="1054705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Начальное профессиональное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43 человека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Начальное профессиональное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25 человека</a:t>
                      </a:r>
                    </a:p>
                  </a:txBody>
                  <a:tcPr marL="68580" marR="68580" marT="0" marB="0"/>
                </a:tc>
              </a:tr>
              <a:tr h="1054705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Профессиональное обучение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15 человек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Профессиональное обучение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16 человек</a:t>
                      </a:r>
                    </a:p>
                  </a:txBody>
                  <a:tcPr marL="68580" marR="68580" marT="0" marB="0"/>
                </a:tc>
              </a:tr>
              <a:tr h="1054705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Среднее общее образование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17 человек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Среднее общее образование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20 человек</a:t>
                      </a:r>
                    </a:p>
                  </a:txBody>
                  <a:tcPr marL="68580" marR="68580" marT="0" marB="0"/>
                </a:tc>
              </a:tr>
              <a:tr h="703137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Основное общее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15 человек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Основное общее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17 человек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373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92211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332656"/>
            <a:ext cx="8928992" cy="6336704"/>
          </a:xfrm>
        </p:spPr>
        <p:txBody>
          <a:bodyPr>
            <a:normAutofit fontScale="92500" lnSpcReduction="20000"/>
          </a:bodyPr>
          <a:lstStyle/>
          <a:p>
            <a:r>
              <a:rPr lang="ru-RU" sz="3900" dirty="0">
                <a:latin typeface="Arial Black" panose="020B0A04020102020204" pitchFamily="34" charset="0"/>
              </a:rPr>
              <a:t>За 5 лет  высшее образование получили 4 человека, среднее профессиональное образование – 4 человека, 121 человек прошел, курсы повышения квалификации по направлению профессиональной деятельности и 11 человек прошли профессиональную переподготовку на соответствие требованиям профессиональных стандартов.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706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latin typeface="Arial Black" panose="020B0A04020102020204" pitchFamily="34" charset="0"/>
              </a:rPr>
              <a:t>Развитие </a:t>
            </a:r>
            <a:r>
              <a:rPr lang="ru-RU" sz="3600" b="1" dirty="0">
                <a:latin typeface="Arial Black" panose="020B0A04020102020204" pitchFamily="34" charset="0"/>
              </a:rPr>
              <a:t>материально </a:t>
            </a:r>
            <a:r>
              <a:rPr lang="ru-RU" sz="3600" b="1" dirty="0" smtClean="0">
                <a:latin typeface="Arial Black" panose="020B0A04020102020204" pitchFamily="34" charset="0"/>
              </a:rPr>
              <a:t>- технической </a:t>
            </a:r>
            <a:r>
              <a:rPr lang="ru-RU" sz="3600" b="1" dirty="0">
                <a:latin typeface="Arial Black" panose="020B0A04020102020204" pitchFamily="34" charset="0"/>
              </a:rPr>
              <a:t>базы учреждения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Arial Narrow" panose="020B0606020202030204" pitchFamily="34" charset="0"/>
              </a:rPr>
              <a:t>За 5 лет с 2013 по 2018 </a:t>
            </a:r>
            <a:r>
              <a:rPr lang="ru-RU" dirty="0" err="1">
                <a:latin typeface="Arial Narrow" panose="020B0606020202030204" pitchFamily="34" charset="0"/>
              </a:rPr>
              <a:t>гг</a:t>
            </a:r>
            <a:r>
              <a:rPr lang="ru-RU" dirty="0">
                <a:latin typeface="Arial Narrow" panose="020B0606020202030204" pitchFamily="34" charset="0"/>
              </a:rPr>
              <a:t> учреждению выделено субсидий на иные цели по различным целевым программам   на сумму  более 10,5  </a:t>
            </a:r>
            <a:r>
              <a:rPr lang="ru-RU" dirty="0" err="1">
                <a:latin typeface="Arial Narrow" panose="020B0606020202030204" pitchFamily="34" charset="0"/>
              </a:rPr>
              <a:t>млн.рублей</a:t>
            </a:r>
            <a:r>
              <a:rPr lang="ru-RU" dirty="0">
                <a:latin typeface="Arial Narrow" panose="020B0606020202030204" pitchFamily="34" charset="0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latin typeface="Arial Narrow" panose="020B0606020202030204" pitchFamily="34" charset="0"/>
              </a:rPr>
              <a:t>2013 год – 360 140 рублей</a:t>
            </a:r>
            <a:r>
              <a:rPr lang="ru-RU" b="1" dirty="0" smtClean="0">
                <a:latin typeface="Arial Narrow" panose="020B0606020202030204" pitchFamily="34" charset="0"/>
              </a:rPr>
              <a:t>.</a:t>
            </a:r>
            <a:endParaRPr lang="ru-RU" dirty="0">
              <a:latin typeface="Arial Narrow" panose="020B0606020202030204" pitchFamily="34" charset="0"/>
            </a:endParaRP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ТСР - 90000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Обеспечение комплексной безопасности учреждений, исполнение предписаний надзорных органов -270 140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642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188640"/>
            <a:ext cx="8856984" cy="648072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>
                <a:latin typeface="Arial Narrow" panose="020B0606020202030204" pitchFamily="34" charset="0"/>
              </a:rPr>
              <a:t>2014 год -  3 047 700 рублей.</a:t>
            </a:r>
            <a:endParaRPr lang="ru-RU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Выполнение ремонтных работ кровли в СРО- 613 002,64 руб. 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Ремонт здания СРО – 389 459,72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основных средств (микроволновая печь, мясорубка, пылесос, утюг, телевизор и др.)- 198 537,64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Мягкий инвентарь для ОВП (матрасы, подушки, одеяла) – 99 000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Поверка тонометров – 3 200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Обеспечение доступной среды здания СРО по программе «Доступная среда» - 1 144 701,24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санитарного автомобиля - 544 500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товаров для санитарных и душевых комнат-55 298,76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337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4087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Arial Narrow" panose="020B0606020202030204" pitchFamily="34" charset="0"/>
              </a:rPr>
              <a:t>2015 год - 2 109 267,30 руб.</a:t>
            </a:r>
            <a:endParaRPr lang="ru-RU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тактильной продукции – 194250,98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 Ремонт входной группы в ОВП-  219 769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Ремонт санитарно-гигиенического помещения в ОВП - 994 346,28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Ремонт входной площадки и установка поручней в СРО – 76 400,88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Изготовление сметной документации на ремонт санитарно-гигиенических помещений, реконструкцию входной группы – 15 232,86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настольных реабилитационных игр для СРО -28 600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 Устройство спортивной площадки в СРО – 414 839,26 руб. 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Поставка технических средств реабилитации – 76 061,00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Поверка тонометров -1 080,88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Ремонт и поверка тонометров -3 920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Установка перил в ОВП -84 766,16 руб.</a:t>
            </a:r>
          </a:p>
          <a:p>
            <a:endParaRPr lang="ru-RU" dirty="0">
              <a:latin typeface="Arial Narrow" panose="020B0606020202030204" pitchFamily="34" charset="0"/>
            </a:endParaRPr>
          </a:p>
          <a:p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37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188640"/>
            <a:ext cx="8856984" cy="65527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Arial Narrow" panose="020B0606020202030204" pitchFamily="34" charset="0"/>
              </a:rPr>
              <a:t>2016год </a:t>
            </a:r>
            <a:r>
              <a:rPr lang="ru-RU" b="1" dirty="0" smtClean="0">
                <a:latin typeface="Arial Narrow" panose="020B0606020202030204" pitchFamily="34" charset="0"/>
              </a:rPr>
              <a:t>-1</a:t>
            </a:r>
            <a:r>
              <a:rPr lang="ru-RU" b="1" dirty="0">
                <a:latin typeface="Arial Narrow" panose="020B0606020202030204" pitchFamily="34" charset="0"/>
              </a:rPr>
              <a:t> 328 174,88 руб.</a:t>
            </a:r>
            <a:endParaRPr lang="ru-RU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Замена деревянных оконных блоков на окна из ПВХ -100  000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Обеспечения комплексной безопасности учреждений, исполнение предписаний надзорных органов»-551 821,25 руб. 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Ремонт запасного эвакуационного выхода в ОВП – 190 443,90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Ремонт санитарно-гигиенического помещения по адресу с. Туринская Слобода, ул. Ленина,87- 305 587,56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 Поставка настенного информационного оборудования для людей с нарушениями функций организма – 82 540,01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Изготовление и монтаж поручней – 81 562,16 руб.</a:t>
            </a:r>
          </a:p>
          <a:p>
            <a:endParaRPr lang="ru-RU" dirty="0">
              <a:latin typeface="Arial Narrow" panose="020B0606020202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337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188640"/>
            <a:ext cx="8856984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Arial Narrow" panose="020B0606020202030204" pitchFamily="34" charset="0"/>
              </a:rPr>
              <a:t>2017год - 1 516 325,00 руб.</a:t>
            </a:r>
            <a:endParaRPr lang="ru-RU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Замена элементов котла – 249 868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технических средств реабилитации, адаптации и ухода – 167 000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Обучение компьютерной грамотности неработающих пенсионеров -99 457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реабилитационного и </a:t>
            </a:r>
            <a:r>
              <a:rPr lang="ru-RU" dirty="0" err="1">
                <a:latin typeface="Arial Narrow" panose="020B0606020202030204" pitchFamily="34" charset="0"/>
              </a:rPr>
              <a:t>абилитационного</a:t>
            </a:r>
            <a:r>
              <a:rPr lang="ru-RU" dirty="0">
                <a:latin typeface="Arial Narrow" panose="020B0606020202030204" pitchFamily="34" charset="0"/>
              </a:rPr>
              <a:t> оборудования, компьютерной техники и оргтехники – 1 000 000 руб.</a:t>
            </a: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37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0294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Arial Narrow" panose="020B0606020202030204" pitchFamily="34" charset="0"/>
              </a:rPr>
              <a:t>2018год - 2 195 890 руб.</a:t>
            </a:r>
            <a:endParaRPr lang="ru-RU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b="1" dirty="0">
                <a:latin typeface="Arial Narrow" panose="020B0606020202030204" pitchFamily="34" charset="0"/>
              </a:rPr>
              <a:t> </a:t>
            </a:r>
            <a:endParaRPr lang="ru-RU" dirty="0">
              <a:latin typeface="Arial Narrow" panose="020B0606020202030204" pitchFamily="34" charset="0"/>
            </a:endParaRP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Установка системы видеонаблюдения по адресу с. Туринская Слобода, ул. Ленина,87. – 172 970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спортивного инвентаря и оборудования в СРО  – 173 000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Приобретение технических средств ухода, реабилитации и адаптации – 173 000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Капитальный ремонт системы отопления в отделении временного пребывания граждан пожилого возраста и инвалидов по адресу с. </a:t>
            </a:r>
            <a:r>
              <a:rPr lang="ru-RU" dirty="0" err="1">
                <a:latin typeface="Arial Narrow" panose="020B0606020202030204" pitchFamily="34" charset="0"/>
              </a:rPr>
              <a:t>Усть-Ницинское</a:t>
            </a:r>
            <a:r>
              <a:rPr lang="ru-RU" dirty="0">
                <a:latin typeface="Arial Narrow" panose="020B0606020202030204" pitchFamily="34" charset="0"/>
              </a:rPr>
              <a:t>, ул. Шанаурина,30 – 1 666 920 руб.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Обучение  компьютерной грамотности неработающих пенсионеров – </a:t>
            </a:r>
          </a:p>
          <a:p>
            <a:r>
              <a:rPr lang="ru-RU" dirty="0">
                <a:latin typeface="Arial Narrow" panose="020B0606020202030204" pitchFamily="34" charset="0"/>
              </a:rPr>
              <a:t>10 000 руб.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337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Pictur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0294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anose="020B0A04020102020204" pitchFamily="34" charset="0"/>
              </a:rPr>
              <a:t/>
            </a:r>
            <a:br>
              <a:rPr lang="ru-RU" sz="3100" b="1" dirty="0" smtClean="0">
                <a:latin typeface="Arial Black" panose="020B0A04020102020204" pitchFamily="34" charset="0"/>
              </a:rPr>
            </a:b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 smtClean="0">
                <a:latin typeface="Arial Black" panose="020B0A04020102020204" pitchFamily="34" charset="0"/>
              </a:rPr>
              <a:t>Благодарим за внимание!</a:t>
            </a:r>
            <a:endParaRPr lang="ru-RU" sz="48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05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2221</Words>
  <Application>Microsoft Office PowerPoint</Application>
  <PresentationFormat>Экран (4:3)</PresentationFormat>
  <Paragraphs>560</Paragraphs>
  <Slides>132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132</vt:i4>
      </vt:variant>
    </vt:vector>
  </HeadingPairs>
  <TitlesOfParts>
    <vt:vector size="133" baseType="lpstr">
      <vt:lpstr>Тема Office</vt:lpstr>
      <vt:lpstr> 5 лет работы Комплексного центра социального обслуживания населения Слободо – Туринского района» в новом формате </vt:lpstr>
      <vt:lpstr> </vt:lpstr>
      <vt:lpstr> </vt:lpstr>
      <vt:lpstr>Социальные услуги</vt:lpstr>
      <vt:lpstr>Структуру Центра образуют  7 отделений</vt:lpstr>
      <vt:lpstr>Презентация PowerPoint</vt:lpstr>
      <vt:lpstr>Главная цель деятельности отделений социального обслуживания на дому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За 5 лет отделениями социального обслуживания на дому обслужен 2201 человек и оказано более 600 тыс. социальных услуг </vt:lpstr>
      <vt:lpstr>Презентация PowerPoint</vt:lpstr>
      <vt:lpstr>Презентация PowerPoint</vt:lpstr>
      <vt:lpstr>Презентация PowerPoint</vt:lpstr>
      <vt:lpstr>Презентация PowerPoint</vt:lpstr>
      <vt:lpstr>      Стационарная форма социального обслуживания</vt:lpstr>
      <vt:lpstr>Презентация PowerPoint</vt:lpstr>
      <vt:lpstr> Основная задача отделения </vt:lpstr>
      <vt:lpstr> Основные направления деятельности</vt:lpstr>
      <vt:lpstr> За 5 лет отделением временного пребывания граждан пожилого возраста и инвалидов обслужено 442 человека  и оказано более 400 тыс. социальных услуг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Основная цель  деятельности отделения </vt:lpstr>
      <vt:lpstr>За 5 лет отделением социальной реабилитации (временный приют) обслужено 680 несовершеннолетних и оказано более 250 тыс. социальных услуг </vt:lpstr>
      <vt:lpstr>Мероприятия по социальной реабилитации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Социально – реабилитационное отделение осуществляет</vt:lpstr>
      <vt:lpstr>ОРГАНИЗАЦИЯ СОЦИАЛЬНО - БЫТОВОЙ АДАПТАЦИИ </vt:lpstr>
      <vt:lpstr>Презентация PowerPoint</vt:lpstr>
      <vt:lpstr>Презентация PowerPoint</vt:lpstr>
      <vt:lpstr>ОРГАНИЗАЦИЯ СОЦИАЛЬНО – СРЕДОВОЙ  РЕАБИЛИТАЦИИ </vt:lpstr>
      <vt:lpstr>Презентация PowerPoint</vt:lpstr>
      <vt:lpstr>Презентация PowerPoint</vt:lpstr>
      <vt:lpstr>ОРГАНИЗАЦИЯ СОЦИОКУЛЬТУРНОЙ  РЕАБИЛИТАЦИИ </vt:lpstr>
      <vt:lpstr>Презентация PowerPoint</vt:lpstr>
      <vt:lpstr>Презентация PowerPoint</vt:lpstr>
      <vt:lpstr> За 5 лет деятельности социально – реабилитационным отделением  обслужено 1463 человека и оказано более 90 тыс. социальных услуг </vt:lpstr>
      <vt:lpstr> География проживания получателей социальных услуг</vt:lpstr>
      <vt:lpstr>Презентация PowerPoint</vt:lpstr>
      <vt:lpstr>Презентация PowerPoint</vt:lpstr>
      <vt:lpstr>Презентация PowerPoint</vt:lpstr>
      <vt:lpstr>Основная цель деятельности отделения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За 5 лет деятельности отделением профилактики и социального сопровождения (участковая служба)   обслужено 15 048 человек и оказано более 40 тыс. социальных услуг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 2015 года в учреждении внедрена и поддерживается в актуальном состоянии система менеджмента качества и система менеджмента социальной ответственности  </vt:lpstr>
      <vt:lpstr> Кадровый состав Центра </vt:lpstr>
      <vt:lpstr>Презентация PowerPoint</vt:lpstr>
      <vt:lpstr>  Возрастной состав работников ГАУ  «КЦСОН Слободо-Туринского района»   </vt:lpstr>
      <vt:lpstr> Структура штатной численности  </vt:lpstr>
      <vt:lpstr> Образовательный ценз  </vt:lpstr>
      <vt:lpstr> </vt:lpstr>
      <vt:lpstr>Развитие материально - технической базы учреждения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158</cp:revision>
  <dcterms:created xsi:type="dcterms:W3CDTF">2018-09-11T03:12:19Z</dcterms:created>
  <dcterms:modified xsi:type="dcterms:W3CDTF">2018-09-18T05:11:17Z</dcterms:modified>
</cp:coreProperties>
</file>