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32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33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</p:sldMasterIdLst>
  <p:notesMasterIdLst>
    <p:notesMasterId r:id="rId52"/>
  </p:notesMasterIdLst>
  <p:sldIdLst>
    <p:sldId id="328" r:id="rId2"/>
    <p:sldId id="256" r:id="rId3"/>
    <p:sldId id="349" r:id="rId4"/>
    <p:sldId id="385" r:id="rId5"/>
    <p:sldId id="386" r:id="rId6"/>
    <p:sldId id="348" r:id="rId7"/>
    <p:sldId id="317" r:id="rId8"/>
    <p:sldId id="323" r:id="rId9"/>
    <p:sldId id="350" r:id="rId10"/>
    <p:sldId id="327" r:id="rId11"/>
    <p:sldId id="351" r:id="rId12"/>
    <p:sldId id="340" r:id="rId13"/>
    <p:sldId id="331" r:id="rId14"/>
    <p:sldId id="332" r:id="rId15"/>
    <p:sldId id="333" r:id="rId16"/>
    <p:sldId id="354" r:id="rId17"/>
    <p:sldId id="335" r:id="rId18"/>
    <p:sldId id="362" r:id="rId19"/>
    <p:sldId id="356" r:id="rId20"/>
    <p:sldId id="358" r:id="rId21"/>
    <p:sldId id="357" r:id="rId22"/>
    <p:sldId id="347" r:id="rId23"/>
    <p:sldId id="355" r:id="rId24"/>
    <p:sldId id="274" r:id="rId25"/>
    <p:sldId id="343" r:id="rId26"/>
    <p:sldId id="344" r:id="rId27"/>
    <p:sldId id="359" r:id="rId28"/>
    <p:sldId id="360" r:id="rId29"/>
    <p:sldId id="361" r:id="rId30"/>
    <p:sldId id="363" r:id="rId31"/>
    <p:sldId id="364" r:id="rId32"/>
    <p:sldId id="365" r:id="rId33"/>
    <p:sldId id="366" r:id="rId34"/>
    <p:sldId id="367" r:id="rId35"/>
    <p:sldId id="368" r:id="rId36"/>
    <p:sldId id="369" r:id="rId37"/>
    <p:sldId id="370" r:id="rId38"/>
    <p:sldId id="371" r:id="rId39"/>
    <p:sldId id="372" r:id="rId40"/>
    <p:sldId id="373" r:id="rId41"/>
    <p:sldId id="374" r:id="rId42"/>
    <p:sldId id="375" r:id="rId43"/>
    <p:sldId id="376" r:id="rId44"/>
    <p:sldId id="377" r:id="rId45"/>
    <p:sldId id="379" r:id="rId46"/>
    <p:sldId id="381" r:id="rId47"/>
    <p:sldId id="382" r:id="rId48"/>
    <p:sldId id="383" r:id="rId49"/>
    <p:sldId id="334" r:id="rId50"/>
    <p:sldId id="384" r:id="rId51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FF3F3F"/>
    <a:srgbClr val="F3943B"/>
    <a:srgbClr val="F5A5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2904" y="10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E6C577B-51BE-47DF-BC48-F537B3EA8F70}" type="doc">
      <dgm:prSet loTypeId="urn:microsoft.com/office/officeart/2005/8/layout/process4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8D5DF55-B319-48A9-A8F0-F898BC16C546}">
      <dgm:prSet custT="1"/>
      <dgm:spPr/>
      <dgm:t>
        <a:bodyPr/>
        <a:lstStyle/>
        <a:p>
          <a:r>
            <a:rPr lang="ru-RU" sz="2000" b="1" dirty="0" smtClean="0"/>
            <a:t>Порядок предоставления из областного бюджета субсидий социально ориентированным некоммерческим организациям в 2015–2017 годах (далее – Порядок)</a:t>
          </a:r>
          <a:endParaRPr lang="ru-RU" sz="2000" b="1" u="none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DA128A4-E104-4516-B2C7-6E4C0EC287DE}" type="parTrans" cxnId="{8E57FDCC-1D03-4F87-B671-719A49FF83B8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6494B1-DE27-4CC3-B938-7CD0FDE88149}" type="sibTrans" cxnId="{8E57FDCC-1D03-4F87-B671-719A49FF83B8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9AC5F-0B8A-4ABD-9A75-70466F29DF4B}">
      <dgm:prSet phldrT="[Текст]" custT="1"/>
      <dgm:spPr>
        <a:ln>
          <a:solidFill>
            <a:schemeClr val="accent1">
              <a:lumMod val="20000"/>
              <a:lumOff val="80000"/>
            </a:schemeClr>
          </a:solidFill>
        </a:ln>
      </dgm:spPr>
      <dgm:t>
        <a:bodyPr/>
        <a:lstStyle/>
        <a:p>
          <a:pPr algn="l" defTabSz="6667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900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цели, условия, процедура предоставления субсидий на финансовую поддержку некоммерческим организациям, реализующим социально значимые проекты и осуществляющим мероприятия, направленные на: </a:t>
          </a:r>
        </a:p>
        <a:p>
          <a:pPr algn="l" defTabSz="6667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Поддержку граждан пожилого возраста</a:t>
          </a:r>
        </a:p>
        <a:p>
          <a:pPr algn="l" defTabSz="6667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  <a:p>
          <a:pPr algn="l" defTabSz="6667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ветеранов, инвалидов, детей погибших (умерших) участников Великой Отечественной войны </a:t>
          </a:r>
        </a:p>
        <a:p>
          <a:pPr algn="l" defTabSz="6667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ru-RU" sz="1900"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  <a:p>
          <a:pPr algn="l" defTabSz="6667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бывших несовершеннолетних узников концлагерей, гетто, жертв политических репрессий</a:t>
          </a:r>
        </a:p>
        <a:p>
          <a:pPr algn="l" defTabSz="6667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ru-RU" sz="1900"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  <a:p>
          <a:pPr algn="l" defTabSz="6667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граждан, пострадавших от радиационного воздействия и членов их семей</a:t>
          </a:r>
          <a:r>
            <a:rPr lang="ru-RU" sz="1900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90E33FC9-1D43-488D-991D-6598EE6B76A9}" type="sibTrans" cxnId="{59A5278D-52FF-4293-8CCD-79F0C1C7617F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AEE7B42-7DA6-4162-AB48-796489359AF6}" type="parTrans" cxnId="{59A5278D-52FF-4293-8CCD-79F0C1C7617F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1CC4D-AB5D-462C-8B91-7102FE3C53BD}" type="pres">
      <dgm:prSet presAssocID="{AE6C577B-51BE-47DF-BC48-F537B3EA8F7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7433361-39E6-429D-A178-3448FA281F74}" type="pres">
      <dgm:prSet presAssocID="{39B9AC5F-0B8A-4ABD-9A75-70466F29DF4B}" presName="boxAndChildren" presStyleCnt="0"/>
      <dgm:spPr/>
    </dgm:pt>
    <dgm:pt modelId="{9028A74F-9F05-4937-ACB7-43210DFBC10F}" type="pres">
      <dgm:prSet presAssocID="{39B9AC5F-0B8A-4ABD-9A75-70466F29DF4B}" presName="parentTextBox" presStyleLbl="node1" presStyleIdx="0" presStyleCnt="2" custLinFactNeighborX="-826" custLinFactNeighborY="-370"/>
      <dgm:spPr/>
      <dgm:t>
        <a:bodyPr/>
        <a:lstStyle/>
        <a:p>
          <a:endParaRPr lang="ru-RU"/>
        </a:p>
      </dgm:t>
    </dgm:pt>
    <dgm:pt modelId="{8B39B873-1D9D-4489-925E-9476191F3350}" type="pres">
      <dgm:prSet presAssocID="{DC6494B1-DE27-4CC3-B938-7CD0FDE88149}" presName="sp" presStyleCnt="0"/>
      <dgm:spPr/>
    </dgm:pt>
    <dgm:pt modelId="{218E4FBA-785A-4F09-AFEC-EB9B18C46818}" type="pres">
      <dgm:prSet presAssocID="{68D5DF55-B319-48A9-A8F0-F898BC16C546}" presName="arrowAndChildren" presStyleCnt="0"/>
      <dgm:spPr/>
    </dgm:pt>
    <dgm:pt modelId="{AD9F65EE-34B3-4FA6-AAD6-44E2DB8C9730}" type="pres">
      <dgm:prSet presAssocID="{68D5DF55-B319-48A9-A8F0-F898BC16C546}" presName="parentTextArrow" presStyleLbl="node1" presStyleIdx="1" presStyleCnt="2" custScaleY="26244" custLinFactNeighborY="-1183"/>
      <dgm:spPr/>
      <dgm:t>
        <a:bodyPr/>
        <a:lstStyle/>
        <a:p>
          <a:endParaRPr lang="ru-RU"/>
        </a:p>
      </dgm:t>
    </dgm:pt>
  </dgm:ptLst>
  <dgm:cxnLst>
    <dgm:cxn modelId="{59A5278D-52FF-4293-8CCD-79F0C1C7617F}" srcId="{AE6C577B-51BE-47DF-BC48-F537B3EA8F70}" destId="{39B9AC5F-0B8A-4ABD-9A75-70466F29DF4B}" srcOrd="1" destOrd="0" parTransId="{FAEE7B42-7DA6-4162-AB48-796489359AF6}" sibTransId="{90E33FC9-1D43-488D-991D-6598EE6B76A9}"/>
    <dgm:cxn modelId="{63DF09A4-EFD2-4BF3-89A1-6F476A811C71}" type="presOf" srcId="{AE6C577B-51BE-47DF-BC48-F537B3EA8F70}" destId="{FDF1CC4D-AB5D-462C-8B91-7102FE3C53BD}" srcOrd="0" destOrd="0" presId="urn:microsoft.com/office/officeart/2005/8/layout/process4"/>
    <dgm:cxn modelId="{7890AE53-3248-4065-8A31-FEB8AB6A000A}" type="presOf" srcId="{68D5DF55-B319-48A9-A8F0-F898BC16C546}" destId="{AD9F65EE-34B3-4FA6-AAD6-44E2DB8C9730}" srcOrd="0" destOrd="0" presId="urn:microsoft.com/office/officeart/2005/8/layout/process4"/>
    <dgm:cxn modelId="{8E57FDCC-1D03-4F87-B671-719A49FF83B8}" srcId="{AE6C577B-51BE-47DF-BC48-F537B3EA8F70}" destId="{68D5DF55-B319-48A9-A8F0-F898BC16C546}" srcOrd="0" destOrd="0" parTransId="{CDA128A4-E104-4516-B2C7-6E4C0EC287DE}" sibTransId="{DC6494B1-DE27-4CC3-B938-7CD0FDE88149}"/>
    <dgm:cxn modelId="{09502264-C7E9-41AD-9C95-43F808EDA4A9}" type="presOf" srcId="{39B9AC5F-0B8A-4ABD-9A75-70466F29DF4B}" destId="{9028A74F-9F05-4937-ACB7-43210DFBC10F}" srcOrd="0" destOrd="0" presId="urn:microsoft.com/office/officeart/2005/8/layout/process4"/>
    <dgm:cxn modelId="{FAB4043C-D9AB-4C27-9844-2ED80318E921}" type="presParOf" srcId="{FDF1CC4D-AB5D-462C-8B91-7102FE3C53BD}" destId="{57433361-39E6-429D-A178-3448FA281F74}" srcOrd="0" destOrd="0" presId="urn:microsoft.com/office/officeart/2005/8/layout/process4"/>
    <dgm:cxn modelId="{83EDDE0D-63DC-4A66-B65A-CEAA28E0BAC5}" type="presParOf" srcId="{57433361-39E6-429D-A178-3448FA281F74}" destId="{9028A74F-9F05-4937-ACB7-43210DFBC10F}" srcOrd="0" destOrd="0" presId="urn:microsoft.com/office/officeart/2005/8/layout/process4"/>
    <dgm:cxn modelId="{FF6EE7E5-7E2D-4B86-9DDD-0D1A02FD120E}" type="presParOf" srcId="{FDF1CC4D-AB5D-462C-8B91-7102FE3C53BD}" destId="{8B39B873-1D9D-4489-925E-9476191F3350}" srcOrd="1" destOrd="0" presId="urn:microsoft.com/office/officeart/2005/8/layout/process4"/>
    <dgm:cxn modelId="{486A1163-F2A6-4154-AD5F-2B52FE88870F}" type="presParOf" srcId="{FDF1CC4D-AB5D-462C-8B91-7102FE3C53BD}" destId="{218E4FBA-785A-4F09-AFEC-EB9B18C46818}" srcOrd="2" destOrd="0" presId="urn:microsoft.com/office/officeart/2005/8/layout/process4"/>
    <dgm:cxn modelId="{3F5C464D-252A-425D-8DBB-F434043514FA}" type="presParOf" srcId="{218E4FBA-785A-4F09-AFEC-EB9B18C46818}" destId="{AD9F65EE-34B3-4FA6-AAD6-44E2DB8C9730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E6C577B-51BE-47DF-BC48-F537B3EA8F70}" type="doc">
      <dgm:prSet loTypeId="urn:microsoft.com/office/officeart/2005/8/layout/process4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8D5DF55-B319-48A9-A8F0-F898BC16C546}">
      <dgm:prSet custT="1"/>
      <dgm:spPr/>
      <dgm:t>
        <a:bodyPr/>
        <a:lstStyle/>
        <a:p>
          <a:r>
            <a:rPr lang="ru-RU" sz="2000" b="1" dirty="0" smtClean="0"/>
            <a:t>Порядок предоставления из областного бюджета субсидий социально ориентированным некоммерческим организациям в 2015–2017 годах (далее – Порядок)</a:t>
          </a:r>
          <a:endParaRPr lang="ru-RU" sz="2000" b="1" u="none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DA128A4-E104-4516-B2C7-6E4C0EC287DE}" type="parTrans" cxnId="{8E57FDCC-1D03-4F87-B671-719A49FF83B8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6494B1-DE27-4CC3-B938-7CD0FDE88149}" type="sibTrans" cxnId="{8E57FDCC-1D03-4F87-B671-719A49FF83B8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9AC5F-0B8A-4ABD-9A75-70466F29DF4B}">
      <dgm:prSet phldrT="[Текст]" custT="1"/>
      <dgm:spPr>
        <a:ln>
          <a:solidFill>
            <a:schemeClr val="accent1">
              <a:lumMod val="20000"/>
              <a:lumOff val="80000"/>
            </a:schemeClr>
          </a:solidFill>
        </a:ln>
      </dgm:spPr>
      <dgm:t>
        <a:bodyPr/>
        <a:lstStyle/>
        <a:p>
          <a:pPr algn="l" defTabSz="6667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детей-сирот и детей, оставшихся без попечения родителей</a:t>
          </a:r>
        </a:p>
        <a:p>
          <a:pPr algn="l" defTabSz="6667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ru-RU" sz="1900"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  <a:p>
          <a:pPr algn="l" defTabSz="6667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семей с детьми-инвалидами, семей и граждан, находящихся в обстоятельствах, которые ухудшают или могут ухудшить условия их жизнедеятельности </a:t>
          </a:r>
        </a:p>
        <a:p>
          <a:pPr algn="l" defTabSz="6667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ru-RU" sz="1900"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  <a:p>
          <a:pPr algn="l" defTabSz="6667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детей, находящихся в трудной жизненной ситуации</a:t>
          </a:r>
        </a:p>
        <a:p>
          <a:pPr algn="l" defTabSz="6667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ru-RU" sz="1900"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  <a:p>
          <a:pPr algn="l" defTabSz="6667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900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а также процедуру возврата субсидий в случае нарушения условий, предусмотренных при предоставлении субсидий</a:t>
          </a:r>
          <a:endParaRPr lang="ru-RU" sz="19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0E33FC9-1D43-488D-991D-6598EE6B76A9}" type="sibTrans" cxnId="{59A5278D-52FF-4293-8CCD-79F0C1C7617F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AEE7B42-7DA6-4162-AB48-796489359AF6}" type="parTrans" cxnId="{59A5278D-52FF-4293-8CCD-79F0C1C7617F}">
      <dgm:prSet/>
      <dgm:spPr/>
      <dgm:t>
        <a:bodyPr/>
        <a:lstStyle/>
        <a:p>
          <a:endParaRPr lang="ru-RU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1CC4D-AB5D-462C-8B91-7102FE3C53BD}" type="pres">
      <dgm:prSet presAssocID="{AE6C577B-51BE-47DF-BC48-F537B3EA8F7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7433361-39E6-429D-A178-3448FA281F74}" type="pres">
      <dgm:prSet presAssocID="{39B9AC5F-0B8A-4ABD-9A75-70466F29DF4B}" presName="boxAndChildren" presStyleCnt="0"/>
      <dgm:spPr/>
    </dgm:pt>
    <dgm:pt modelId="{9028A74F-9F05-4937-ACB7-43210DFBC10F}" type="pres">
      <dgm:prSet presAssocID="{39B9AC5F-0B8A-4ABD-9A75-70466F29DF4B}" presName="parentTextBox" presStyleLbl="node1" presStyleIdx="0" presStyleCnt="2" custLinFactNeighborX="826" custLinFactNeighborY="-93"/>
      <dgm:spPr/>
      <dgm:t>
        <a:bodyPr/>
        <a:lstStyle/>
        <a:p>
          <a:endParaRPr lang="ru-RU"/>
        </a:p>
      </dgm:t>
    </dgm:pt>
    <dgm:pt modelId="{8B39B873-1D9D-4489-925E-9476191F3350}" type="pres">
      <dgm:prSet presAssocID="{DC6494B1-DE27-4CC3-B938-7CD0FDE88149}" presName="sp" presStyleCnt="0"/>
      <dgm:spPr/>
    </dgm:pt>
    <dgm:pt modelId="{218E4FBA-785A-4F09-AFEC-EB9B18C46818}" type="pres">
      <dgm:prSet presAssocID="{68D5DF55-B319-48A9-A8F0-F898BC16C546}" presName="arrowAndChildren" presStyleCnt="0"/>
      <dgm:spPr/>
    </dgm:pt>
    <dgm:pt modelId="{AD9F65EE-34B3-4FA6-AAD6-44E2DB8C9730}" type="pres">
      <dgm:prSet presAssocID="{68D5DF55-B319-48A9-A8F0-F898BC16C546}" presName="parentTextArrow" presStyleLbl="node1" presStyleIdx="1" presStyleCnt="2" custScaleY="30190" custLinFactNeighborY="-1183"/>
      <dgm:spPr/>
      <dgm:t>
        <a:bodyPr/>
        <a:lstStyle/>
        <a:p>
          <a:endParaRPr lang="ru-RU"/>
        </a:p>
      </dgm:t>
    </dgm:pt>
  </dgm:ptLst>
  <dgm:cxnLst>
    <dgm:cxn modelId="{7A2AD2DE-694F-4F2C-928C-C575ACCBF206}" type="presOf" srcId="{39B9AC5F-0B8A-4ABD-9A75-70466F29DF4B}" destId="{9028A74F-9F05-4937-ACB7-43210DFBC10F}" srcOrd="0" destOrd="0" presId="urn:microsoft.com/office/officeart/2005/8/layout/process4"/>
    <dgm:cxn modelId="{59A5278D-52FF-4293-8CCD-79F0C1C7617F}" srcId="{AE6C577B-51BE-47DF-BC48-F537B3EA8F70}" destId="{39B9AC5F-0B8A-4ABD-9A75-70466F29DF4B}" srcOrd="1" destOrd="0" parTransId="{FAEE7B42-7DA6-4162-AB48-796489359AF6}" sibTransId="{90E33FC9-1D43-488D-991D-6598EE6B76A9}"/>
    <dgm:cxn modelId="{A639FE5F-7258-4C40-A0F6-4AF7039DDD57}" type="presOf" srcId="{AE6C577B-51BE-47DF-BC48-F537B3EA8F70}" destId="{FDF1CC4D-AB5D-462C-8B91-7102FE3C53BD}" srcOrd="0" destOrd="0" presId="urn:microsoft.com/office/officeart/2005/8/layout/process4"/>
    <dgm:cxn modelId="{77E1615B-A7CE-4845-AAE9-9B38A1884640}" type="presOf" srcId="{68D5DF55-B319-48A9-A8F0-F898BC16C546}" destId="{AD9F65EE-34B3-4FA6-AAD6-44E2DB8C9730}" srcOrd="0" destOrd="0" presId="urn:microsoft.com/office/officeart/2005/8/layout/process4"/>
    <dgm:cxn modelId="{8E57FDCC-1D03-4F87-B671-719A49FF83B8}" srcId="{AE6C577B-51BE-47DF-BC48-F537B3EA8F70}" destId="{68D5DF55-B319-48A9-A8F0-F898BC16C546}" srcOrd="0" destOrd="0" parTransId="{CDA128A4-E104-4516-B2C7-6E4C0EC287DE}" sibTransId="{DC6494B1-DE27-4CC3-B938-7CD0FDE88149}"/>
    <dgm:cxn modelId="{846A3481-2A53-476A-8539-B6C61F4DC61B}" type="presParOf" srcId="{FDF1CC4D-AB5D-462C-8B91-7102FE3C53BD}" destId="{57433361-39E6-429D-A178-3448FA281F74}" srcOrd="0" destOrd="0" presId="urn:microsoft.com/office/officeart/2005/8/layout/process4"/>
    <dgm:cxn modelId="{D0D17D93-70F3-46FB-9BAD-1A464D37CA11}" type="presParOf" srcId="{57433361-39E6-429D-A178-3448FA281F74}" destId="{9028A74F-9F05-4937-ACB7-43210DFBC10F}" srcOrd="0" destOrd="0" presId="urn:microsoft.com/office/officeart/2005/8/layout/process4"/>
    <dgm:cxn modelId="{281F254F-06F9-47DE-A705-F1A2C532FEB6}" type="presParOf" srcId="{FDF1CC4D-AB5D-462C-8B91-7102FE3C53BD}" destId="{8B39B873-1D9D-4489-925E-9476191F3350}" srcOrd="1" destOrd="0" presId="urn:microsoft.com/office/officeart/2005/8/layout/process4"/>
    <dgm:cxn modelId="{507AA075-5E95-4804-B193-EA62C9443125}" type="presParOf" srcId="{FDF1CC4D-AB5D-462C-8B91-7102FE3C53BD}" destId="{218E4FBA-785A-4F09-AFEC-EB9B18C46818}" srcOrd="2" destOrd="0" presId="urn:microsoft.com/office/officeart/2005/8/layout/process4"/>
    <dgm:cxn modelId="{CD42E770-9F0B-480F-9E9F-927036743BEA}" type="presParOf" srcId="{218E4FBA-785A-4F09-AFEC-EB9B18C46818}" destId="{AD9F65EE-34B3-4FA6-AAD6-44E2DB8C9730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AD80F8B-6B5E-4FF1-8AA5-F8E4BFB49EEE}" type="doc">
      <dgm:prSet loTypeId="urn:microsoft.com/office/officeart/2005/8/layout/process4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8877AD8E-3914-455F-9D68-1979F58E7228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НКО подготавливает документы по формам, утвержденным Порядком и приказом Министерства</a:t>
          </a:r>
          <a:endParaRPr lang="ru-RU" sz="1800" b="1" dirty="0">
            <a:solidFill>
              <a:schemeClr val="accent2">
                <a:lumMod val="5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FEE225-CF42-4D40-89BB-BCBEC7433363}" type="parTrans" cxnId="{045CA9DE-7331-4FA9-BD33-F8F19794F806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876AB6-3044-4DF9-B7F0-58759B19308D}" type="sibTrans" cxnId="{045CA9DE-7331-4FA9-BD33-F8F19794F806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02007E2-8467-4E02-8A55-F95DBCD2AE07}">
      <dgm:prSet phldrT="[Текст]"/>
      <dgm:spPr/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Структурные подразделения Министерства (ответственные исполнители)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7C155E-EF34-42D6-B7F7-141C3DE682CF}" type="parTrans" cxnId="{8C0F027E-F3FB-4CC8-BBCF-8E3BD0E6F602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A7E254-E2DF-4E2D-B9BF-D88FAB469D4F}" type="sibTrans" cxnId="{8C0F027E-F3FB-4CC8-BBCF-8E3BD0E6F602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2965DDD-CF30-4E21-B5F0-9DE0A7745204}">
      <dgm:prSet phldrT="[Текст]"/>
      <dgm:spPr/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Рассмотрение документов НКО комиссией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8BBD190-0EB1-4837-8051-65561100D1C3}" type="parTrans" cxnId="{74CB9A90-3FD3-4904-827E-0734C4F2651E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456BDA-C608-4148-ABA5-301614B3E8AF}" type="sibTrans" cxnId="{74CB9A90-3FD3-4904-827E-0734C4F2651E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68B854D-F536-42DE-AB23-BAD78AD6BA44}">
      <dgm:prSet phldrT="[Текст]" custT="1"/>
      <dgm:spPr/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Организационно-аналитический отдел Министерства (канцелярия)</a:t>
          </a:r>
          <a:endParaRPr lang="ru-RU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2750508-C1B8-4FCA-ABEF-D313454CE698}" type="parTrans" cxnId="{4087EC06-6B6E-4E9D-8473-9F8A90EBECA8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1191B6-2602-47A8-83AC-0D607D5D5B5E}" type="sibTrans" cxnId="{4087EC06-6B6E-4E9D-8473-9F8A90EBECA8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6BB751-875A-4561-9882-41502149CEE9}">
      <dgm:prSet phldrT="[Текст]" custT="1"/>
      <dgm:spPr/>
      <dgm:t>
        <a:bodyPr/>
        <a:lstStyle/>
        <a:p>
          <a:r>
            <a:rPr lang="ru-R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Отдел бюджетной политики и экономического анализа Министерства</a:t>
          </a:r>
          <a:endParaRPr lang="ru-RU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249E32-E134-4143-BBF3-AEBAFDFF22E7}" type="parTrans" cxnId="{74F6F3AC-BFBA-4076-AAB2-50CBF77A0ECB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699FA26-823C-4044-879F-9D0D644AD6FE}" type="sibTrans" cxnId="{74F6F3AC-BFBA-4076-AAB2-50CBF77A0ECB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566B04-B06F-4DD5-801D-7CF849E1D148}">
      <dgm:prSet phldrT="[Текст]"/>
      <dgm:spPr/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Отдел бюджетной политики и экономического анализа Министерства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51D01C-C602-4D26-B82D-54E31185E43D}" type="parTrans" cxnId="{4B7662D5-3BA0-4294-9470-138FD4563B03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F7C554-0BA5-411D-A86F-41495F4F1873}" type="sibTrans" cxnId="{4B7662D5-3BA0-4294-9470-138FD4563B03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8C474F-0269-481A-A6AD-5542512BA624}" type="pres">
      <dgm:prSet presAssocID="{7AD80F8B-6B5E-4FF1-8AA5-F8E4BFB49EE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CCC5051-635C-49B9-917D-D756B76A2E02}" type="pres">
      <dgm:prSet presAssocID="{F2965DDD-CF30-4E21-B5F0-9DE0A7745204}" presName="boxAndChildren" presStyleCnt="0"/>
      <dgm:spPr/>
      <dgm:t>
        <a:bodyPr/>
        <a:lstStyle/>
        <a:p>
          <a:endParaRPr lang="ru-RU"/>
        </a:p>
      </dgm:t>
    </dgm:pt>
    <dgm:pt modelId="{2D0D5607-A326-4B33-A11D-5139053FC2CB}" type="pres">
      <dgm:prSet presAssocID="{F2965DDD-CF30-4E21-B5F0-9DE0A7745204}" presName="parentTextBox" presStyleLbl="node1" presStyleIdx="0" presStyleCnt="6"/>
      <dgm:spPr/>
      <dgm:t>
        <a:bodyPr/>
        <a:lstStyle/>
        <a:p>
          <a:endParaRPr lang="ru-RU"/>
        </a:p>
      </dgm:t>
    </dgm:pt>
    <dgm:pt modelId="{7709A130-5A9E-4FB7-99F6-703FC5D978F2}" type="pres">
      <dgm:prSet presAssocID="{1EF7C554-0BA5-411D-A86F-41495F4F1873}" presName="sp" presStyleCnt="0"/>
      <dgm:spPr/>
      <dgm:t>
        <a:bodyPr/>
        <a:lstStyle/>
        <a:p>
          <a:endParaRPr lang="ru-RU"/>
        </a:p>
      </dgm:t>
    </dgm:pt>
    <dgm:pt modelId="{C64FB603-C918-4709-978A-74DD9EE8024C}" type="pres">
      <dgm:prSet presAssocID="{67566B04-B06F-4DD5-801D-7CF849E1D148}" presName="arrowAndChildren" presStyleCnt="0"/>
      <dgm:spPr/>
      <dgm:t>
        <a:bodyPr/>
        <a:lstStyle/>
        <a:p>
          <a:endParaRPr lang="ru-RU"/>
        </a:p>
      </dgm:t>
    </dgm:pt>
    <dgm:pt modelId="{AD387C81-7E59-4E9D-98FE-88927A94FFF8}" type="pres">
      <dgm:prSet presAssocID="{67566B04-B06F-4DD5-801D-7CF849E1D148}" presName="parentTextArrow" presStyleLbl="node1" presStyleIdx="1" presStyleCnt="6"/>
      <dgm:spPr/>
      <dgm:t>
        <a:bodyPr/>
        <a:lstStyle/>
        <a:p>
          <a:endParaRPr lang="ru-RU"/>
        </a:p>
      </dgm:t>
    </dgm:pt>
    <dgm:pt modelId="{3B0CA5AF-BF64-48DC-AC95-367AC79E6012}" type="pres">
      <dgm:prSet presAssocID="{54A7E254-E2DF-4E2D-B9BF-D88FAB469D4F}" presName="sp" presStyleCnt="0"/>
      <dgm:spPr/>
      <dgm:t>
        <a:bodyPr/>
        <a:lstStyle/>
        <a:p>
          <a:endParaRPr lang="ru-RU"/>
        </a:p>
      </dgm:t>
    </dgm:pt>
    <dgm:pt modelId="{FD806967-8BB7-40C0-9A3C-94E794605A77}" type="pres">
      <dgm:prSet presAssocID="{602007E2-8467-4E02-8A55-F95DBCD2AE07}" presName="arrowAndChildren" presStyleCnt="0"/>
      <dgm:spPr/>
      <dgm:t>
        <a:bodyPr/>
        <a:lstStyle/>
        <a:p>
          <a:endParaRPr lang="ru-RU"/>
        </a:p>
      </dgm:t>
    </dgm:pt>
    <dgm:pt modelId="{D1E2019C-1DB8-4870-A3DE-8423968D05AD}" type="pres">
      <dgm:prSet presAssocID="{602007E2-8467-4E02-8A55-F95DBCD2AE07}" presName="parentTextArrow" presStyleLbl="node1" presStyleIdx="2" presStyleCnt="6"/>
      <dgm:spPr/>
      <dgm:t>
        <a:bodyPr/>
        <a:lstStyle/>
        <a:p>
          <a:endParaRPr lang="ru-RU"/>
        </a:p>
      </dgm:t>
    </dgm:pt>
    <dgm:pt modelId="{E26B3EBC-4B77-47E0-A66C-63B98C684CC3}" type="pres">
      <dgm:prSet presAssocID="{5699FA26-823C-4044-879F-9D0D644AD6FE}" presName="sp" presStyleCnt="0"/>
      <dgm:spPr/>
      <dgm:t>
        <a:bodyPr/>
        <a:lstStyle/>
        <a:p>
          <a:endParaRPr lang="ru-RU"/>
        </a:p>
      </dgm:t>
    </dgm:pt>
    <dgm:pt modelId="{E798E4EA-6715-49E6-A94E-2AF4F788491E}" type="pres">
      <dgm:prSet presAssocID="{976BB751-875A-4561-9882-41502149CEE9}" presName="arrowAndChildren" presStyleCnt="0"/>
      <dgm:spPr/>
      <dgm:t>
        <a:bodyPr/>
        <a:lstStyle/>
        <a:p>
          <a:endParaRPr lang="ru-RU"/>
        </a:p>
      </dgm:t>
    </dgm:pt>
    <dgm:pt modelId="{CBEB1A37-07FB-4E3A-92B1-482027E19260}" type="pres">
      <dgm:prSet presAssocID="{976BB751-875A-4561-9882-41502149CEE9}" presName="parentTextArrow" presStyleLbl="node1" presStyleIdx="3" presStyleCnt="6"/>
      <dgm:spPr/>
      <dgm:t>
        <a:bodyPr/>
        <a:lstStyle/>
        <a:p>
          <a:endParaRPr lang="ru-RU"/>
        </a:p>
      </dgm:t>
    </dgm:pt>
    <dgm:pt modelId="{FC3914DB-483D-4B23-B757-BA18617FA990}" type="pres">
      <dgm:prSet presAssocID="{C51191B6-2602-47A8-83AC-0D607D5D5B5E}" presName="sp" presStyleCnt="0"/>
      <dgm:spPr/>
      <dgm:t>
        <a:bodyPr/>
        <a:lstStyle/>
        <a:p>
          <a:endParaRPr lang="ru-RU"/>
        </a:p>
      </dgm:t>
    </dgm:pt>
    <dgm:pt modelId="{C16A1AEA-1A4C-42E4-B268-60D82CD59A0B}" type="pres">
      <dgm:prSet presAssocID="{868B854D-F536-42DE-AB23-BAD78AD6BA44}" presName="arrowAndChildren" presStyleCnt="0"/>
      <dgm:spPr/>
      <dgm:t>
        <a:bodyPr/>
        <a:lstStyle/>
        <a:p>
          <a:endParaRPr lang="ru-RU"/>
        </a:p>
      </dgm:t>
    </dgm:pt>
    <dgm:pt modelId="{1160A556-182A-4272-89CE-DE744F39438D}" type="pres">
      <dgm:prSet presAssocID="{868B854D-F536-42DE-AB23-BAD78AD6BA44}" presName="parentTextArrow" presStyleLbl="node1" presStyleIdx="4" presStyleCnt="6"/>
      <dgm:spPr/>
      <dgm:t>
        <a:bodyPr/>
        <a:lstStyle/>
        <a:p>
          <a:endParaRPr lang="ru-RU"/>
        </a:p>
      </dgm:t>
    </dgm:pt>
    <dgm:pt modelId="{28878B64-0202-4353-BE24-05A4732B160A}" type="pres">
      <dgm:prSet presAssocID="{7A876AB6-3044-4DF9-B7F0-58759B19308D}" presName="sp" presStyleCnt="0"/>
      <dgm:spPr/>
      <dgm:t>
        <a:bodyPr/>
        <a:lstStyle/>
        <a:p>
          <a:endParaRPr lang="ru-RU"/>
        </a:p>
      </dgm:t>
    </dgm:pt>
    <dgm:pt modelId="{7695A75D-82AB-4710-B7F7-B591B0D8A098}" type="pres">
      <dgm:prSet presAssocID="{8877AD8E-3914-455F-9D68-1979F58E7228}" presName="arrowAndChildren" presStyleCnt="0"/>
      <dgm:spPr/>
      <dgm:t>
        <a:bodyPr/>
        <a:lstStyle/>
        <a:p>
          <a:endParaRPr lang="ru-RU"/>
        </a:p>
      </dgm:t>
    </dgm:pt>
    <dgm:pt modelId="{FB399D09-8409-42A2-9732-D481C21DC925}" type="pres">
      <dgm:prSet presAssocID="{8877AD8E-3914-455F-9D68-1979F58E7228}" presName="parentTextArrow" presStyleLbl="node1" presStyleIdx="5" presStyleCnt="6" custLinFactNeighborX="-869" custLinFactNeighborY="-9540"/>
      <dgm:spPr/>
      <dgm:t>
        <a:bodyPr/>
        <a:lstStyle/>
        <a:p>
          <a:endParaRPr lang="ru-RU"/>
        </a:p>
      </dgm:t>
    </dgm:pt>
  </dgm:ptLst>
  <dgm:cxnLst>
    <dgm:cxn modelId="{74F6F3AC-BFBA-4076-AAB2-50CBF77A0ECB}" srcId="{7AD80F8B-6B5E-4FF1-8AA5-F8E4BFB49EEE}" destId="{976BB751-875A-4561-9882-41502149CEE9}" srcOrd="2" destOrd="0" parTransId="{1F249E32-E134-4143-BBF3-AEBAFDFF22E7}" sibTransId="{5699FA26-823C-4044-879F-9D0D644AD6FE}"/>
    <dgm:cxn modelId="{045CA9DE-7331-4FA9-BD33-F8F19794F806}" srcId="{7AD80F8B-6B5E-4FF1-8AA5-F8E4BFB49EEE}" destId="{8877AD8E-3914-455F-9D68-1979F58E7228}" srcOrd="0" destOrd="0" parTransId="{67FEE225-CF42-4D40-89BB-BCBEC7433363}" sibTransId="{7A876AB6-3044-4DF9-B7F0-58759B19308D}"/>
    <dgm:cxn modelId="{8C0F027E-F3FB-4CC8-BBCF-8E3BD0E6F602}" srcId="{7AD80F8B-6B5E-4FF1-8AA5-F8E4BFB49EEE}" destId="{602007E2-8467-4E02-8A55-F95DBCD2AE07}" srcOrd="3" destOrd="0" parTransId="{8A7C155E-EF34-42D6-B7F7-141C3DE682CF}" sibTransId="{54A7E254-E2DF-4E2D-B9BF-D88FAB469D4F}"/>
    <dgm:cxn modelId="{E81C432D-E992-4FD6-AEB2-47540F374F3C}" type="presOf" srcId="{868B854D-F536-42DE-AB23-BAD78AD6BA44}" destId="{1160A556-182A-4272-89CE-DE744F39438D}" srcOrd="0" destOrd="0" presId="urn:microsoft.com/office/officeart/2005/8/layout/process4"/>
    <dgm:cxn modelId="{FBFCBA39-0CA6-4211-9BDE-7BCD98B986CE}" type="presOf" srcId="{602007E2-8467-4E02-8A55-F95DBCD2AE07}" destId="{D1E2019C-1DB8-4870-A3DE-8423968D05AD}" srcOrd="0" destOrd="0" presId="urn:microsoft.com/office/officeart/2005/8/layout/process4"/>
    <dgm:cxn modelId="{4B7662D5-3BA0-4294-9470-138FD4563B03}" srcId="{7AD80F8B-6B5E-4FF1-8AA5-F8E4BFB49EEE}" destId="{67566B04-B06F-4DD5-801D-7CF849E1D148}" srcOrd="4" destOrd="0" parTransId="{1F51D01C-C602-4D26-B82D-54E31185E43D}" sibTransId="{1EF7C554-0BA5-411D-A86F-41495F4F1873}"/>
    <dgm:cxn modelId="{268D505B-0E75-4CAB-9C8E-6445E6BD8A2D}" type="presOf" srcId="{7AD80F8B-6B5E-4FF1-8AA5-F8E4BFB49EEE}" destId="{E18C474F-0269-481A-A6AD-5542512BA624}" srcOrd="0" destOrd="0" presId="urn:microsoft.com/office/officeart/2005/8/layout/process4"/>
    <dgm:cxn modelId="{74CB9A90-3FD3-4904-827E-0734C4F2651E}" srcId="{7AD80F8B-6B5E-4FF1-8AA5-F8E4BFB49EEE}" destId="{F2965DDD-CF30-4E21-B5F0-9DE0A7745204}" srcOrd="5" destOrd="0" parTransId="{E8BBD190-0EB1-4837-8051-65561100D1C3}" sibTransId="{DC456BDA-C608-4148-ABA5-301614B3E8AF}"/>
    <dgm:cxn modelId="{08B1B5B3-6F7B-40DE-A351-A520C61D1664}" type="presOf" srcId="{F2965DDD-CF30-4E21-B5F0-9DE0A7745204}" destId="{2D0D5607-A326-4B33-A11D-5139053FC2CB}" srcOrd="0" destOrd="0" presId="urn:microsoft.com/office/officeart/2005/8/layout/process4"/>
    <dgm:cxn modelId="{F2E63EE1-3B2D-4FB1-B578-B7D9FDEAB239}" type="presOf" srcId="{976BB751-875A-4561-9882-41502149CEE9}" destId="{CBEB1A37-07FB-4E3A-92B1-482027E19260}" srcOrd="0" destOrd="0" presId="urn:microsoft.com/office/officeart/2005/8/layout/process4"/>
    <dgm:cxn modelId="{8244B27C-F395-4BB6-9B4C-D9434FB2061F}" type="presOf" srcId="{8877AD8E-3914-455F-9D68-1979F58E7228}" destId="{FB399D09-8409-42A2-9732-D481C21DC925}" srcOrd="0" destOrd="0" presId="urn:microsoft.com/office/officeart/2005/8/layout/process4"/>
    <dgm:cxn modelId="{4087EC06-6B6E-4E9D-8473-9F8A90EBECA8}" srcId="{7AD80F8B-6B5E-4FF1-8AA5-F8E4BFB49EEE}" destId="{868B854D-F536-42DE-AB23-BAD78AD6BA44}" srcOrd="1" destOrd="0" parTransId="{42750508-C1B8-4FCA-ABEF-D313454CE698}" sibTransId="{C51191B6-2602-47A8-83AC-0D607D5D5B5E}"/>
    <dgm:cxn modelId="{94ACD1B4-B009-45C7-B735-37EA9929BC45}" type="presOf" srcId="{67566B04-B06F-4DD5-801D-7CF849E1D148}" destId="{AD387C81-7E59-4E9D-98FE-88927A94FFF8}" srcOrd="0" destOrd="0" presId="urn:microsoft.com/office/officeart/2005/8/layout/process4"/>
    <dgm:cxn modelId="{793ABB5B-DBB3-4C9B-957B-511AC207FCA9}" type="presParOf" srcId="{E18C474F-0269-481A-A6AD-5542512BA624}" destId="{3CCC5051-635C-49B9-917D-D756B76A2E02}" srcOrd="0" destOrd="0" presId="urn:microsoft.com/office/officeart/2005/8/layout/process4"/>
    <dgm:cxn modelId="{ED99C0CB-2210-48D6-9E41-7BFA742E0D0F}" type="presParOf" srcId="{3CCC5051-635C-49B9-917D-D756B76A2E02}" destId="{2D0D5607-A326-4B33-A11D-5139053FC2CB}" srcOrd="0" destOrd="0" presId="urn:microsoft.com/office/officeart/2005/8/layout/process4"/>
    <dgm:cxn modelId="{6B2DF6EE-EC47-4EDD-89EF-03F88B66F11A}" type="presParOf" srcId="{E18C474F-0269-481A-A6AD-5542512BA624}" destId="{7709A130-5A9E-4FB7-99F6-703FC5D978F2}" srcOrd="1" destOrd="0" presId="urn:microsoft.com/office/officeart/2005/8/layout/process4"/>
    <dgm:cxn modelId="{F2B48903-8DAA-4D74-8F12-641DCBEB5575}" type="presParOf" srcId="{E18C474F-0269-481A-A6AD-5542512BA624}" destId="{C64FB603-C918-4709-978A-74DD9EE8024C}" srcOrd="2" destOrd="0" presId="urn:microsoft.com/office/officeart/2005/8/layout/process4"/>
    <dgm:cxn modelId="{C9A53DE8-A1BF-4BE1-B3AD-FBD017DF9A6C}" type="presParOf" srcId="{C64FB603-C918-4709-978A-74DD9EE8024C}" destId="{AD387C81-7E59-4E9D-98FE-88927A94FFF8}" srcOrd="0" destOrd="0" presId="urn:microsoft.com/office/officeart/2005/8/layout/process4"/>
    <dgm:cxn modelId="{6EB62906-00FD-4DF1-ADF6-92EB03AA344F}" type="presParOf" srcId="{E18C474F-0269-481A-A6AD-5542512BA624}" destId="{3B0CA5AF-BF64-48DC-AC95-367AC79E6012}" srcOrd="3" destOrd="0" presId="urn:microsoft.com/office/officeart/2005/8/layout/process4"/>
    <dgm:cxn modelId="{C72296DD-7E60-47C6-B6D5-9006CD12438D}" type="presParOf" srcId="{E18C474F-0269-481A-A6AD-5542512BA624}" destId="{FD806967-8BB7-40C0-9A3C-94E794605A77}" srcOrd="4" destOrd="0" presId="urn:microsoft.com/office/officeart/2005/8/layout/process4"/>
    <dgm:cxn modelId="{282B3CCA-27B7-4357-99B2-D8140F6ACDB8}" type="presParOf" srcId="{FD806967-8BB7-40C0-9A3C-94E794605A77}" destId="{D1E2019C-1DB8-4870-A3DE-8423968D05AD}" srcOrd="0" destOrd="0" presId="urn:microsoft.com/office/officeart/2005/8/layout/process4"/>
    <dgm:cxn modelId="{9BD09486-1EF1-4456-8DC1-9619B4978B13}" type="presParOf" srcId="{E18C474F-0269-481A-A6AD-5542512BA624}" destId="{E26B3EBC-4B77-47E0-A66C-63B98C684CC3}" srcOrd="5" destOrd="0" presId="urn:microsoft.com/office/officeart/2005/8/layout/process4"/>
    <dgm:cxn modelId="{ABF6FA09-210A-47D3-9B35-5D14495B637A}" type="presParOf" srcId="{E18C474F-0269-481A-A6AD-5542512BA624}" destId="{E798E4EA-6715-49E6-A94E-2AF4F788491E}" srcOrd="6" destOrd="0" presId="urn:microsoft.com/office/officeart/2005/8/layout/process4"/>
    <dgm:cxn modelId="{84547C4A-6F34-4525-B4B9-A634830B22EB}" type="presParOf" srcId="{E798E4EA-6715-49E6-A94E-2AF4F788491E}" destId="{CBEB1A37-07FB-4E3A-92B1-482027E19260}" srcOrd="0" destOrd="0" presId="urn:microsoft.com/office/officeart/2005/8/layout/process4"/>
    <dgm:cxn modelId="{192A116B-EACF-4444-AD52-5654F4EBDD1F}" type="presParOf" srcId="{E18C474F-0269-481A-A6AD-5542512BA624}" destId="{FC3914DB-483D-4B23-B757-BA18617FA990}" srcOrd="7" destOrd="0" presId="urn:microsoft.com/office/officeart/2005/8/layout/process4"/>
    <dgm:cxn modelId="{4968EC0D-F759-455B-9120-63CF6626CCCE}" type="presParOf" srcId="{E18C474F-0269-481A-A6AD-5542512BA624}" destId="{C16A1AEA-1A4C-42E4-B268-60D82CD59A0B}" srcOrd="8" destOrd="0" presId="urn:microsoft.com/office/officeart/2005/8/layout/process4"/>
    <dgm:cxn modelId="{68F95855-02BF-4C9A-918A-FA2880FFF785}" type="presParOf" srcId="{C16A1AEA-1A4C-42E4-B268-60D82CD59A0B}" destId="{1160A556-182A-4272-89CE-DE744F39438D}" srcOrd="0" destOrd="0" presId="urn:microsoft.com/office/officeart/2005/8/layout/process4"/>
    <dgm:cxn modelId="{836F0C63-4903-42F4-94CC-54228B5E41E0}" type="presParOf" srcId="{E18C474F-0269-481A-A6AD-5542512BA624}" destId="{28878B64-0202-4353-BE24-05A4732B160A}" srcOrd="9" destOrd="0" presId="urn:microsoft.com/office/officeart/2005/8/layout/process4"/>
    <dgm:cxn modelId="{79E91955-BEAE-4542-81B4-0F56747699BB}" type="presParOf" srcId="{E18C474F-0269-481A-A6AD-5542512BA624}" destId="{7695A75D-82AB-4710-B7F7-B591B0D8A098}" srcOrd="10" destOrd="0" presId="urn:microsoft.com/office/officeart/2005/8/layout/process4"/>
    <dgm:cxn modelId="{3AA4A54E-BDB1-45DE-A8F0-7BA1F04DED66}" type="presParOf" srcId="{7695A75D-82AB-4710-B7F7-B591B0D8A098}" destId="{FB399D09-8409-42A2-9732-D481C21DC925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AD80F8B-6B5E-4FF1-8AA5-F8E4BFB49EEE}" type="doc">
      <dgm:prSet loTypeId="urn:microsoft.com/office/officeart/2005/8/layout/process4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9A4A2FF9-C325-435E-92A8-711F8AB8DAED}">
      <dgm:prSet phldrT="[Текст]" custT="1"/>
      <dgm:spPr/>
      <dgm:t>
        <a:bodyPr/>
        <a:lstStyle/>
        <a:p>
          <a:r>
            <a: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Принято решение об отказе в предоставлении субсидии (принятии уточненной заявки)</a:t>
          </a:r>
          <a:endParaRPr lang="ru-RU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25BE2A-D4BD-420A-813F-1CC42E3C0189}" type="parTrans" cxnId="{88C39605-4485-4611-9E33-E41B586DCE4A}">
      <dgm:prSet/>
      <dgm:spPr/>
      <dgm:t>
        <a:bodyPr/>
        <a:lstStyle/>
        <a:p>
          <a:endParaRPr lang="ru-RU"/>
        </a:p>
      </dgm:t>
    </dgm:pt>
    <dgm:pt modelId="{EA128F87-88CD-425E-996B-5F698083EAE6}" type="sibTrans" cxnId="{88C39605-4485-4611-9E33-E41B586DCE4A}">
      <dgm:prSet/>
      <dgm:spPr/>
      <dgm:t>
        <a:bodyPr/>
        <a:lstStyle/>
        <a:p>
          <a:endParaRPr lang="ru-RU"/>
        </a:p>
      </dgm:t>
    </dgm:pt>
    <dgm:pt modelId="{2EC4B577-9118-42EE-9699-2D0A8A254A30}">
      <dgm:prSet phldrT="[Текст]" custT="1"/>
      <dgm:spPr/>
      <dgm:t>
        <a:bodyPr/>
        <a:lstStyle/>
        <a:p>
          <a:r>
            <a:rPr lang="ru-R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Документ переходит на хранение</a:t>
          </a:r>
          <a:endParaRPr lang="ru-RU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25876B-48DC-41AE-B869-8ECB5E5C8501}" type="parTrans" cxnId="{929BBFB3-0233-4EEF-8FBB-FAFE455B9EF0}">
      <dgm:prSet/>
      <dgm:spPr/>
      <dgm:t>
        <a:bodyPr/>
        <a:lstStyle/>
        <a:p>
          <a:endParaRPr lang="ru-RU"/>
        </a:p>
      </dgm:t>
    </dgm:pt>
    <dgm:pt modelId="{75076280-69CA-4130-A404-8C2CA58D62F1}" type="sibTrans" cxnId="{929BBFB3-0233-4EEF-8FBB-FAFE455B9EF0}">
      <dgm:prSet/>
      <dgm:spPr/>
      <dgm:t>
        <a:bodyPr/>
        <a:lstStyle/>
        <a:p>
          <a:endParaRPr lang="ru-RU"/>
        </a:p>
      </dgm:t>
    </dgm:pt>
    <dgm:pt modelId="{E18C474F-0269-481A-A6AD-5542512BA624}" type="pres">
      <dgm:prSet presAssocID="{7AD80F8B-6B5E-4FF1-8AA5-F8E4BFB49EE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14E221E-33B1-40DE-8C69-232C473B3C30}" type="pres">
      <dgm:prSet presAssocID="{2EC4B577-9118-42EE-9699-2D0A8A254A30}" presName="boxAndChildren" presStyleCnt="0"/>
      <dgm:spPr/>
      <dgm:t>
        <a:bodyPr/>
        <a:lstStyle/>
        <a:p>
          <a:endParaRPr lang="ru-RU"/>
        </a:p>
      </dgm:t>
    </dgm:pt>
    <dgm:pt modelId="{545F7B67-33C6-488D-AC2F-04791321561E}" type="pres">
      <dgm:prSet presAssocID="{2EC4B577-9118-42EE-9699-2D0A8A254A30}" presName="parentTextBox" presStyleLbl="node1" presStyleIdx="0" presStyleCnt="2"/>
      <dgm:spPr/>
      <dgm:t>
        <a:bodyPr/>
        <a:lstStyle/>
        <a:p>
          <a:endParaRPr lang="ru-RU"/>
        </a:p>
      </dgm:t>
    </dgm:pt>
    <dgm:pt modelId="{0063E0B6-38C7-4F5A-9766-B539482E5AFF}" type="pres">
      <dgm:prSet presAssocID="{EA128F87-88CD-425E-996B-5F698083EAE6}" presName="sp" presStyleCnt="0"/>
      <dgm:spPr/>
      <dgm:t>
        <a:bodyPr/>
        <a:lstStyle/>
        <a:p>
          <a:endParaRPr lang="ru-RU"/>
        </a:p>
      </dgm:t>
    </dgm:pt>
    <dgm:pt modelId="{6ABE3AF2-A8E5-4130-82C1-AF580FE3BCC7}" type="pres">
      <dgm:prSet presAssocID="{9A4A2FF9-C325-435E-92A8-711F8AB8DAED}" presName="arrowAndChildren" presStyleCnt="0"/>
      <dgm:spPr/>
      <dgm:t>
        <a:bodyPr/>
        <a:lstStyle/>
        <a:p>
          <a:endParaRPr lang="ru-RU"/>
        </a:p>
      </dgm:t>
    </dgm:pt>
    <dgm:pt modelId="{2099B6F1-AA3F-418D-B02A-C7A8D4210EC9}" type="pres">
      <dgm:prSet presAssocID="{9A4A2FF9-C325-435E-92A8-711F8AB8DAED}" presName="parentTextArrow" presStyleLbl="node1" presStyleIdx="1" presStyleCnt="2" custAng="0" custScaleX="100000" custLinFactNeighborY="-5041"/>
      <dgm:spPr/>
      <dgm:t>
        <a:bodyPr/>
        <a:lstStyle/>
        <a:p>
          <a:endParaRPr lang="ru-RU"/>
        </a:p>
      </dgm:t>
    </dgm:pt>
  </dgm:ptLst>
  <dgm:cxnLst>
    <dgm:cxn modelId="{88C39605-4485-4611-9E33-E41B586DCE4A}" srcId="{7AD80F8B-6B5E-4FF1-8AA5-F8E4BFB49EEE}" destId="{9A4A2FF9-C325-435E-92A8-711F8AB8DAED}" srcOrd="0" destOrd="0" parTransId="{4625BE2A-D4BD-420A-813F-1CC42E3C0189}" sibTransId="{EA128F87-88CD-425E-996B-5F698083EAE6}"/>
    <dgm:cxn modelId="{C3D65FF8-9060-4C3C-B42E-AD41E56247D4}" type="presOf" srcId="{7AD80F8B-6B5E-4FF1-8AA5-F8E4BFB49EEE}" destId="{E18C474F-0269-481A-A6AD-5542512BA624}" srcOrd="0" destOrd="0" presId="urn:microsoft.com/office/officeart/2005/8/layout/process4"/>
    <dgm:cxn modelId="{07F6C418-84FB-4520-8CE6-FF94E8401D4D}" type="presOf" srcId="{9A4A2FF9-C325-435E-92A8-711F8AB8DAED}" destId="{2099B6F1-AA3F-418D-B02A-C7A8D4210EC9}" srcOrd="0" destOrd="0" presId="urn:microsoft.com/office/officeart/2005/8/layout/process4"/>
    <dgm:cxn modelId="{9B5E3DD8-68AD-4679-8993-E5A0566DF3D1}" type="presOf" srcId="{2EC4B577-9118-42EE-9699-2D0A8A254A30}" destId="{545F7B67-33C6-488D-AC2F-04791321561E}" srcOrd="0" destOrd="0" presId="urn:microsoft.com/office/officeart/2005/8/layout/process4"/>
    <dgm:cxn modelId="{929BBFB3-0233-4EEF-8FBB-FAFE455B9EF0}" srcId="{7AD80F8B-6B5E-4FF1-8AA5-F8E4BFB49EEE}" destId="{2EC4B577-9118-42EE-9699-2D0A8A254A30}" srcOrd="1" destOrd="0" parTransId="{D325876B-48DC-41AE-B869-8ECB5E5C8501}" sibTransId="{75076280-69CA-4130-A404-8C2CA58D62F1}"/>
    <dgm:cxn modelId="{474F8D0B-89A7-43DD-8124-AECBA02C696F}" type="presParOf" srcId="{E18C474F-0269-481A-A6AD-5542512BA624}" destId="{714E221E-33B1-40DE-8C69-232C473B3C30}" srcOrd="0" destOrd="0" presId="urn:microsoft.com/office/officeart/2005/8/layout/process4"/>
    <dgm:cxn modelId="{7DF6AF74-685E-476C-A021-195ADFA4F8DD}" type="presParOf" srcId="{714E221E-33B1-40DE-8C69-232C473B3C30}" destId="{545F7B67-33C6-488D-AC2F-04791321561E}" srcOrd="0" destOrd="0" presId="urn:microsoft.com/office/officeart/2005/8/layout/process4"/>
    <dgm:cxn modelId="{470CD093-06E1-488B-9614-98005E694B70}" type="presParOf" srcId="{E18C474F-0269-481A-A6AD-5542512BA624}" destId="{0063E0B6-38C7-4F5A-9766-B539482E5AFF}" srcOrd="1" destOrd="0" presId="urn:microsoft.com/office/officeart/2005/8/layout/process4"/>
    <dgm:cxn modelId="{1417ADAD-DAAE-4F53-BB79-B5CEEF519A7B}" type="presParOf" srcId="{E18C474F-0269-481A-A6AD-5542512BA624}" destId="{6ABE3AF2-A8E5-4130-82C1-AF580FE3BCC7}" srcOrd="2" destOrd="0" presId="urn:microsoft.com/office/officeart/2005/8/layout/process4"/>
    <dgm:cxn modelId="{AF43E67C-BF89-4CD2-BCCE-E8BB15320091}" type="presParOf" srcId="{6ABE3AF2-A8E5-4130-82C1-AF580FE3BCC7}" destId="{2099B6F1-AA3F-418D-B02A-C7A8D4210EC9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633FB93-BFFD-42BB-8A62-31F2A88BA1E0}" type="doc">
      <dgm:prSet loTypeId="urn:microsoft.com/office/officeart/2005/8/layout/process4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08352AE0-A287-470C-91FD-9CA1E6CE1243}">
      <dgm:prSet phldrT="[Текст]" custT="1"/>
      <dgm:spPr/>
      <dgm:t>
        <a:bodyPr/>
        <a:lstStyle/>
        <a:p>
          <a:pPr algn="ctr"/>
          <a:r>
            <a:rPr lang="ru-RU" sz="1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Рассмотрение документов НКО комиссией</a:t>
          </a:r>
          <a:endParaRPr lang="ru-RU" sz="19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3E6EEB0-C82F-406C-B2FD-D9664FE1D410}" type="parTrans" cxnId="{D50F8599-EFDE-46F7-B5D8-1E806033C7A0}">
      <dgm:prSet/>
      <dgm:spPr/>
      <dgm:t>
        <a:bodyPr/>
        <a:lstStyle/>
        <a:p>
          <a:endParaRPr lang="ru-RU"/>
        </a:p>
      </dgm:t>
    </dgm:pt>
    <dgm:pt modelId="{56F0CD81-F985-478E-871B-D30B2A3C4F01}" type="sibTrans" cxnId="{D50F8599-EFDE-46F7-B5D8-1E806033C7A0}">
      <dgm:prSet/>
      <dgm:spPr/>
      <dgm:t>
        <a:bodyPr/>
        <a:lstStyle/>
        <a:p>
          <a:endParaRPr lang="ru-RU"/>
        </a:p>
      </dgm:t>
    </dgm:pt>
    <dgm:pt modelId="{A1DF4184-6C50-4D34-9A92-152B57DC2F8E}" type="pres">
      <dgm:prSet presAssocID="{B633FB93-BFFD-42BB-8A62-31F2A88BA1E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0674EC7-C706-496F-B3BA-E5F3D7D7A798}" type="pres">
      <dgm:prSet presAssocID="{08352AE0-A287-470C-91FD-9CA1E6CE1243}" presName="boxAndChildren" presStyleCnt="0"/>
      <dgm:spPr/>
      <dgm:t>
        <a:bodyPr/>
        <a:lstStyle/>
        <a:p>
          <a:endParaRPr lang="ru-RU"/>
        </a:p>
      </dgm:t>
    </dgm:pt>
    <dgm:pt modelId="{8287FBB9-429B-4587-AFB1-E5396611263A}" type="pres">
      <dgm:prSet presAssocID="{08352AE0-A287-470C-91FD-9CA1E6CE1243}" presName="parentTextBox" presStyleLbl="node1" presStyleIdx="0" presStyleCnt="1" custLinFactNeighborX="2093"/>
      <dgm:spPr/>
      <dgm:t>
        <a:bodyPr/>
        <a:lstStyle/>
        <a:p>
          <a:endParaRPr lang="ru-RU"/>
        </a:p>
      </dgm:t>
    </dgm:pt>
  </dgm:ptLst>
  <dgm:cxnLst>
    <dgm:cxn modelId="{D50F8599-EFDE-46F7-B5D8-1E806033C7A0}" srcId="{B633FB93-BFFD-42BB-8A62-31F2A88BA1E0}" destId="{08352AE0-A287-470C-91FD-9CA1E6CE1243}" srcOrd="0" destOrd="0" parTransId="{E3E6EEB0-C82F-406C-B2FD-D9664FE1D410}" sibTransId="{56F0CD81-F985-478E-871B-D30B2A3C4F01}"/>
    <dgm:cxn modelId="{75CBE9BC-D862-4E53-A5C5-57A78F74078A}" type="presOf" srcId="{08352AE0-A287-470C-91FD-9CA1E6CE1243}" destId="{8287FBB9-429B-4587-AFB1-E5396611263A}" srcOrd="0" destOrd="0" presId="urn:microsoft.com/office/officeart/2005/8/layout/process4"/>
    <dgm:cxn modelId="{4EA96C3D-EFA6-4FA3-8C34-450CAE7CB0B6}" type="presOf" srcId="{B633FB93-BFFD-42BB-8A62-31F2A88BA1E0}" destId="{A1DF4184-6C50-4D34-9A92-152B57DC2F8E}" srcOrd="0" destOrd="0" presId="urn:microsoft.com/office/officeart/2005/8/layout/process4"/>
    <dgm:cxn modelId="{97920EFB-99C3-4F0E-82C9-D88FDEB63A1A}" type="presParOf" srcId="{A1DF4184-6C50-4D34-9A92-152B57DC2F8E}" destId="{E0674EC7-C706-496F-B3BA-E5F3D7D7A798}" srcOrd="0" destOrd="0" presId="urn:microsoft.com/office/officeart/2005/8/layout/process4"/>
    <dgm:cxn modelId="{C771B4C8-D283-4DAF-953E-F888A873D573}" type="presParOf" srcId="{E0674EC7-C706-496F-B3BA-E5F3D7D7A798}" destId="{8287FBB9-429B-4587-AFB1-E5396611263A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AD80F8B-6B5E-4FF1-8AA5-F8E4BFB49EEE}" type="doc">
      <dgm:prSet loTypeId="urn:microsoft.com/office/officeart/2005/8/layout/process4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9A4A2FF9-C325-435E-92A8-711F8AB8DAED}">
      <dgm:prSet phldrT="[Текст]" custT="1"/>
      <dgm:spPr/>
      <dgm:t>
        <a:bodyPr/>
        <a:lstStyle/>
        <a:p>
          <a:r>
            <a: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Принято решение о предоставлении субсидии (принятии уточненной заявки)</a:t>
          </a:r>
          <a:endParaRPr lang="ru-RU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25BE2A-D4BD-420A-813F-1CC42E3C0189}" type="parTrans" cxnId="{88C39605-4485-4611-9E33-E41B586DCE4A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128F87-88CD-425E-996B-5F698083EAE6}" type="sibTrans" cxnId="{88C39605-4485-4611-9E33-E41B586DCE4A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6F406E0-11BE-4C43-9184-E92491B87539}">
      <dgm:prSet phldrT="[Текст]" custT="1"/>
      <dgm:spPr/>
      <dgm:t>
        <a:bodyPr/>
        <a:lstStyle/>
        <a:p>
          <a:r>
            <a:rPr lang="ru-R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Заключение соглашения о предоставлении субсидии</a:t>
          </a:r>
          <a:endParaRPr lang="ru-RU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275DF45-8385-48E4-9D38-E96A74E358CC}" type="parTrans" cxnId="{83BA6F19-5479-467D-A273-47054D38F050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E9AC2B6-A7E2-4B53-B1CE-935BDBE4A11E}" type="sibTrans" cxnId="{83BA6F19-5479-467D-A273-47054D38F050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59611D-7CED-4643-9DC1-71583029B202}">
      <dgm:prSet phldrT="[Текст]" custT="1"/>
      <dgm:spPr/>
      <dgm:t>
        <a:bodyPr/>
        <a:lstStyle/>
        <a:p>
          <a:r>
            <a: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Направление субсидии на расчетные счета НКО</a:t>
          </a:r>
          <a:endParaRPr lang="ru-RU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3DD301A-E262-4207-9707-FADB8F34E08A}" type="parTrans" cxnId="{5D6033AC-D60E-4548-A83B-C25F4BE2B4DD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8E7122-3821-4C49-A3FD-3C410494AE41}" type="sibTrans" cxnId="{5D6033AC-D60E-4548-A83B-C25F4BE2B4DD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0551328-CC6B-46A4-AFE1-22F75B01F77A}">
      <dgm:prSet phldrT="[Текст]" custT="1"/>
      <dgm:spPr/>
      <dgm:t>
        <a:bodyPr/>
        <a:lstStyle/>
        <a:p>
          <a:r>
            <a: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Выполнение мероприятий, в соответствии с соглашением и сметой доходов и расходов</a:t>
          </a:r>
          <a:endParaRPr lang="ru-RU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6F19B17-66F2-42E3-BD6A-885FF2EDA92B}" type="parTrans" cxnId="{B1516F87-9B4D-4681-A3DA-A429EB7560FA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19920E7-B4A4-4C19-AE66-27D41EEE474A}" type="sibTrans" cxnId="{B1516F87-9B4D-4681-A3DA-A429EB7560FA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8C474F-0269-481A-A6AD-5542512BA624}" type="pres">
      <dgm:prSet presAssocID="{7AD80F8B-6B5E-4FF1-8AA5-F8E4BFB49EE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4FDAD82-D47F-4A46-900E-4788FC5A6CB6}" type="pres">
      <dgm:prSet presAssocID="{70551328-CC6B-46A4-AFE1-22F75B01F77A}" presName="boxAndChildren" presStyleCnt="0"/>
      <dgm:spPr/>
      <dgm:t>
        <a:bodyPr/>
        <a:lstStyle/>
        <a:p>
          <a:endParaRPr lang="ru-RU"/>
        </a:p>
      </dgm:t>
    </dgm:pt>
    <dgm:pt modelId="{84F557C9-1062-43DA-BD91-5FA0E42B4311}" type="pres">
      <dgm:prSet presAssocID="{70551328-CC6B-46A4-AFE1-22F75B01F77A}" presName="parentTextBox" presStyleLbl="node1" presStyleIdx="0" presStyleCnt="4" custScaleY="57825"/>
      <dgm:spPr/>
      <dgm:t>
        <a:bodyPr/>
        <a:lstStyle/>
        <a:p>
          <a:endParaRPr lang="ru-RU"/>
        </a:p>
      </dgm:t>
    </dgm:pt>
    <dgm:pt modelId="{AC6C41DE-E08B-4514-82DC-BE0451D30247}" type="pres">
      <dgm:prSet presAssocID="{278E7122-3821-4C49-A3FD-3C410494AE41}" presName="sp" presStyleCnt="0"/>
      <dgm:spPr/>
      <dgm:t>
        <a:bodyPr/>
        <a:lstStyle/>
        <a:p>
          <a:endParaRPr lang="ru-RU"/>
        </a:p>
      </dgm:t>
    </dgm:pt>
    <dgm:pt modelId="{71D699EC-25F7-4668-AC6C-1315A890139C}" type="pres">
      <dgm:prSet presAssocID="{9759611D-7CED-4643-9DC1-71583029B202}" presName="arrowAndChildren" presStyleCnt="0"/>
      <dgm:spPr/>
      <dgm:t>
        <a:bodyPr/>
        <a:lstStyle/>
        <a:p>
          <a:endParaRPr lang="ru-RU"/>
        </a:p>
      </dgm:t>
    </dgm:pt>
    <dgm:pt modelId="{CD9A6F4A-BA70-4FDA-93CB-1711B7CA10CC}" type="pres">
      <dgm:prSet presAssocID="{9759611D-7CED-4643-9DC1-71583029B202}" presName="parentTextArrow" presStyleLbl="node1" presStyleIdx="1" presStyleCnt="4" custScaleY="35835"/>
      <dgm:spPr/>
      <dgm:t>
        <a:bodyPr/>
        <a:lstStyle/>
        <a:p>
          <a:endParaRPr lang="ru-RU"/>
        </a:p>
      </dgm:t>
    </dgm:pt>
    <dgm:pt modelId="{F40C38B2-A942-422C-9C76-87D1873350DF}" type="pres">
      <dgm:prSet presAssocID="{9E9AC2B6-A7E2-4B53-B1CE-935BDBE4A11E}" presName="sp" presStyleCnt="0"/>
      <dgm:spPr/>
      <dgm:t>
        <a:bodyPr/>
        <a:lstStyle/>
        <a:p>
          <a:endParaRPr lang="ru-RU"/>
        </a:p>
      </dgm:t>
    </dgm:pt>
    <dgm:pt modelId="{9E950D85-9A10-4AF2-8BE2-E9DC6C196424}" type="pres">
      <dgm:prSet presAssocID="{D6F406E0-11BE-4C43-9184-E92491B87539}" presName="arrowAndChildren" presStyleCnt="0"/>
      <dgm:spPr/>
      <dgm:t>
        <a:bodyPr/>
        <a:lstStyle/>
        <a:p>
          <a:endParaRPr lang="ru-RU"/>
        </a:p>
      </dgm:t>
    </dgm:pt>
    <dgm:pt modelId="{33DA86D5-E17D-468A-A3A3-41874D552E54}" type="pres">
      <dgm:prSet presAssocID="{D6F406E0-11BE-4C43-9184-E92491B87539}" presName="parentTextArrow" presStyleLbl="node1" presStyleIdx="2" presStyleCnt="4" custScaleY="38614"/>
      <dgm:spPr/>
      <dgm:t>
        <a:bodyPr/>
        <a:lstStyle/>
        <a:p>
          <a:endParaRPr lang="ru-RU"/>
        </a:p>
      </dgm:t>
    </dgm:pt>
    <dgm:pt modelId="{0063E0B6-38C7-4F5A-9766-B539482E5AFF}" type="pres">
      <dgm:prSet presAssocID="{EA128F87-88CD-425E-996B-5F698083EAE6}" presName="sp" presStyleCnt="0"/>
      <dgm:spPr/>
      <dgm:t>
        <a:bodyPr/>
        <a:lstStyle/>
        <a:p>
          <a:endParaRPr lang="ru-RU"/>
        </a:p>
      </dgm:t>
    </dgm:pt>
    <dgm:pt modelId="{6ABE3AF2-A8E5-4130-82C1-AF580FE3BCC7}" type="pres">
      <dgm:prSet presAssocID="{9A4A2FF9-C325-435E-92A8-711F8AB8DAED}" presName="arrowAndChildren" presStyleCnt="0"/>
      <dgm:spPr/>
      <dgm:t>
        <a:bodyPr/>
        <a:lstStyle/>
        <a:p>
          <a:endParaRPr lang="ru-RU"/>
        </a:p>
      </dgm:t>
    </dgm:pt>
    <dgm:pt modelId="{2099B6F1-AA3F-418D-B02A-C7A8D4210EC9}" type="pres">
      <dgm:prSet presAssocID="{9A4A2FF9-C325-435E-92A8-711F8AB8DAED}" presName="parentTextArrow" presStyleLbl="node1" presStyleIdx="3" presStyleCnt="4" custAng="0" custScaleX="100000" custScaleY="62369" custLinFactNeighborY="-3419"/>
      <dgm:spPr/>
      <dgm:t>
        <a:bodyPr/>
        <a:lstStyle/>
        <a:p>
          <a:endParaRPr lang="ru-RU"/>
        </a:p>
      </dgm:t>
    </dgm:pt>
  </dgm:ptLst>
  <dgm:cxnLst>
    <dgm:cxn modelId="{B6CD25F0-71C2-4EA7-A01C-ED52C3931EFB}" type="presOf" srcId="{D6F406E0-11BE-4C43-9184-E92491B87539}" destId="{33DA86D5-E17D-468A-A3A3-41874D552E54}" srcOrd="0" destOrd="0" presId="urn:microsoft.com/office/officeart/2005/8/layout/process4"/>
    <dgm:cxn modelId="{5D6033AC-D60E-4548-A83B-C25F4BE2B4DD}" srcId="{7AD80F8B-6B5E-4FF1-8AA5-F8E4BFB49EEE}" destId="{9759611D-7CED-4643-9DC1-71583029B202}" srcOrd="2" destOrd="0" parTransId="{B3DD301A-E262-4207-9707-FADB8F34E08A}" sibTransId="{278E7122-3821-4C49-A3FD-3C410494AE41}"/>
    <dgm:cxn modelId="{83BA6F19-5479-467D-A273-47054D38F050}" srcId="{7AD80F8B-6B5E-4FF1-8AA5-F8E4BFB49EEE}" destId="{D6F406E0-11BE-4C43-9184-E92491B87539}" srcOrd="1" destOrd="0" parTransId="{4275DF45-8385-48E4-9D38-E96A74E358CC}" sibTransId="{9E9AC2B6-A7E2-4B53-B1CE-935BDBE4A11E}"/>
    <dgm:cxn modelId="{20B3EE21-8592-459E-9A1E-7C9819E291AB}" type="presOf" srcId="{70551328-CC6B-46A4-AFE1-22F75B01F77A}" destId="{84F557C9-1062-43DA-BD91-5FA0E42B4311}" srcOrd="0" destOrd="0" presId="urn:microsoft.com/office/officeart/2005/8/layout/process4"/>
    <dgm:cxn modelId="{F0E4134F-CA83-4C37-A4D7-371EA05DC756}" type="presOf" srcId="{7AD80F8B-6B5E-4FF1-8AA5-F8E4BFB49EEE}" destId="{E18C474F-0269-481A-A6AD-5542512BA624}" srcOrd="0" destOrd="0" presId="urn:microsoft.com/office/officeart/2005/8/layout/process4"/>
    <dgm:cxn modelId="{B1516F87-9B4D-4681-A3DA-A429EB7560FA}" srcId="{7AD80F8B-6B5E-4FF1-8AA5-F8E4BFB49EEE}" destId="{70551328-CC6B-46A4-AFE1-22F75B01F77A}" srcOrd="3" destOrd="0" parTransId="{96F19B17-66F2-42E3-BD6A-885FF2EDA92B}" sibTransId="{419920E7-B4A4-4C19-AE66-27D41EEE474A}"/>
    <dgm:cxn modelId="{125C5236-094D-46D2-AD18-051394A4D8FA}" type="presOf" srcId="{9A4A2FF9-C325-435E-92A8-711F8AB8DAED}" destId="{2099B6F1-AA3F-418D-B02A-C7A8D4210EC9}" srcOrd="0" destOrd="0" presId="urn:microsoft.com/office/officeart/2005/8/layout/process4"/>
    <dgm:cxn modelId="{BE2DD1C9-62F1-488B-B362-8E2131AE1B32}" type="presOf" srcId="{9759611D-7CED-4643-9DC1-71583029B202}" destId="{CD9A6F4A-BA70-4FDA-93CB-1711B7CA10CC}" srcOrd="0" destOrd="0" presId="urn:microsoft.com/office/officeart/2005/8/layout/process4"/>
    <dgm:cxn modelId="{88C39605-4485-4611-9E33-E41B586DCE4A}" srcId="{7AD80F8B-6B5E-4FF1-8AA5-F8E4BFB49EEE}" destId="{9A4A2FF9-C325-435E-92A8-711F8AB8DAED}" srcOrd="0" destOrd="0" parTransId="{4625BE2A-D4BD-420A-813F-1CC42E3C0189}" sibTransId="{EA128F87-88CD-425E-996B-5F698083EAE6}"/>
    <dgm:cxn modelId="{BF5A1C06-2046-49A4-B7CF-8224E5B1B750}" type="presParOf" srcId="{E18C474F-0269-481A-A6AD-5542512BA624}" destId="{E4FDAD82-D47F-4A46-900E-4788FC5A6CB6}" srcOrd="0" destOrd="0" presId="urn:microsoft.com/office/officeart/2005/8/layout/process4"/>
    <dgm:cxn modelId="{08244914-3E2C-4AE3-91B9-DA49AA8B7441}" type="presParOf" srcId="{E4FDAD82-D47F-4A46-900E-4788FC5A6CB6}" destId="{84F557C9-1062-43DA-BD91-5FA0E42B4311}" srcOrd="0" destOrd="0" presId="urn:microsoft.com/office/officeart/2005/8/layout/process4"/>
    <dgm:cxn modelId="{E577442B-8A37-47AF-9FC9-D8599333A749}" type="presParOf" srcId="{E18C474F-0269-481A-A6AD-5542512BA624}" destId="{AC6C41DE-E08B-4514-82DC-BE0451D30247}" srcOrd="1" destOrd="0" presId="urn:microsoft.com/office/officeart/2005/8/layout/process4"/>
    <dgm:cxn modelId="{8A104CCA-21D3-41A5-B6C0-C9FED168669E}" type="presParOf" srcId="{E18C474F-0269-481A-A6AD-5542512BA624}" destId="{71D699EC-25F7-4668-AC6C-1315A890139C}" srcOrd="2" destOrd="0" presId="urn:microsoft.com/office/officeart/2005/8/layout/process4"/>
    <dgm:cxn modelId="{99F9CBD5-E4F8-4AE0-ACFA-8D3011BC0BB6}" type="presParOf" srcId="{71D699EC-25F7-4668-AC6C-1315A890139C}" destId="{CD9A6F4A-BA70-4FDA-93CB-1711B7CA10CC}" srcOrd="0" destOrd="0" presId="urn:microsoft.com/office/officeart/2005/8/layout/process4"/>
    <dgm:cxn modelId="{AEC954A7-E80C-46F4-8AC3-ADBC53D6BDC6}" type="presParOf" srcId="{E18C474F-0269-481A-A6AD-5542512BA624}" destId="{F40C38B2-A942-422C-9C76-87D1873350DF}" srcOrd="3" destOrd="0" presId="urn:microsoft.com/office/officeart/2005/8/layout/process4"/>
    <dgm:cxn modelId="{549F669D-04F1-45A4-B43E-D4F986DDC748}" type="presParOf" srcId="{E18C474F-0269-481A-A6AD-5542512BA624}" destId="{9E950D85-9A10-4AF2-8BE2-E9DC6C196424}" srcOrd="4" destOrd="0" presId="urn:microsoft.com/office/officeart/2005/8/layout/process4"/>
    <dgm:cxn modelId="{39B80A33-9810-4D42-B8C8-F01A974CE943}" type="presParOf" srcId="{9E950D85-9A10-4AF2-8BE2-E9DC6C196424}" destId="{33DA86D5-E17D-468A-A3A3-41874D552E54}" srcOrd="0" destOrd="0" presId="urn:microsoft.com/office/officeart/2005/8/layout/process4"/>
    <dgm:cxn modelId="{8CC25A3B-5756-4FA2-A583-F21E463CB433}" type="presParOf" srcId="{E18C474F-0269-481A-A6AD-5542512BA624}" destId="{0063E0B6-38C7-4F5A-9766-B539482E5AFF}" srcOrd="5" destOrd="0" presId="urn:microsoft.com/office/officeart/2005/8/layout/process4"/>
    <dgm:cxn modelId="{E4629466-BCBB-4FC9-9A61-EDDCD4A25427}" type="presParOf" srcId="{E18C474F-0269-481A-A6AD-5542512BA624}" destId="{6ABE3AF2-A8E5-4130-82C1-AF580FE3BCC7}" srcOrd="6" destOrd="0" presId="urn:microsoft.com/office/officeart/2005/8/layout/process4"/>
    <dgm:cxn modelId="{9D208BDB-CDFA-4684-BE21-CCB570C0B0AE}" type="presParOf" srcId="{6ABE3AF2-A8E5-4130-82C1-AF580FE3BCC7}" destId="{2099B6F1-AA3F-418D-B02A-C7A8D4210EC9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AD80F8B-6B5E-4FF1-8AA5-F8E4BFB49EEE}" type="doc">
      <dgm:prSet loTypeId="urn:microsoft.com/office/officeart/2005/8/layout/process4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8877AD8E-3914-455F-9D68-1979F58E7228}">
      <dgm:prSet phldrT="[Текст]" custT="1"/>
      <dgm:spPr/>
      <dgm:t>
        <a:bodyPr/>
        <a:lstStyle/>
        <a:p>
          <a:r>
            <a:rPr lang="ru-RU" sz="1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НКО в сроки, установленные соглашением, по формам утвержденным приказом Министерства, направляет отчетные документы </a:t>
          </a:r>
          <a:endParaRPr lang="ru-RU" sz="19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FEE225-CF42-4D40-89BB-BCBEC7433363}" type="parTrans" cxnId="{045CA9DE-7331-4FA9-BD33-F8F19794F806}">
      <dgm:prSet/>
      <dgm:spPr/>
      <dgm:t>
        <a:bodyPr/>
        <a:lstStyle/>
        <a:p>
          <a:endParaRPr lang="ru-RU" sz="19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876AB6-3044-4DF9-B7F0-58759B19308D}" type="sibTrans" cxnId="{045CA9DE-7331-4FA9-BD33-F8F19794F806}">
      <dgm:prSet/>
      <dgm:spPr/>
      <dgm:t>
        <a:bodyPr/>
        <a:lstStyle/>
        <a:p>
          <a:endParaRPr lang="ru-RU" sz="19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A4A2FF9-C325-435E-92A8-711F8AB8DAED}">
      <dgm:prSet phldrT="[Текст]" custT="1"/>
      <dgm:spPr/>
      <dgm:t>
        <a:bodyPr/>
        <a:lstStyle/>
        <a:p>
          <a:r>
            <a:rPr lang="ru-RU" sz="1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Организационно-аналитический отдел Министерства</a:t>
          </a:r>
          <a:endParaRPr lang="ru-RU" sz="19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25BE2A-D4BD-420A-813F-1CC42E3C0189}" type="parTrans" cxnId="{88C39605-4485-4611-9E33-E41B586DCE4A}">
      <dgm:prSet/>
      <dgm:spPr/>
      <dgm:t>
        <a:bodyPr/>
        <a:lstStyle/>
        <a:p>
          <a:endParaRPr lang="ru-RU" sz="19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128F87-88CD-425E-996B-5F698083EAE6}" type="sibTrans" cxnId="{88C39605-4485-4611-9E33-E41B586DCE4A}">
      <dgm:prSet/>
      <dgm:spPr/>
      <dgm:t>
        <a:bodyPr/>
        <a:lstStyle/>
        <a:p>
          <a:endParaRPr lang="ru-RU" sz="19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02007E2-8467-4E02-8A55-F95DBCD2AE07}">
      <dgm:prSet phldrT="[Текст]" custT="1"/>
      <dgm:spPr/>
      <dgm:t>
        <a:bodyPr/>
        <a:lstStyle/>
        <a:p>
          <a:r>
            <a:rPr lang="ru-RU" sz="1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Структурные подразделения Министерства (ответственные исполнители)</a:t>
          </a:r>
          <a:endParaRPr lang="ru-RU" sz="19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7C155E-EF34-42D6-B7F7-141C3DE682CF}" type="parTrans" cxnId="{8C0F027E-F3FB-4CC8-BBCF-8E3BD0E6F602}">
      <dgm:prSet/>
      <dgm:spPr/>
      <dgm:t>
        <a:bodyPr/>
        <a:lstStyle/>
        <a:p>
          <a:endParaRPr lang="ru-RU" sz="19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A7E254-E2DF-4E2D-B9BF-D88FAB469D4F}" type="sibTrans" cxnId="{8C0F027E-F3FB-4CC8-BBCF-8E3BD0E6F602}">
      <dgm:prSet/>
      <dgm:spPr/>
      <dgm:t>
        <a:bodyPr/>
        <a:lstStyle/>
        <a:p>
          <a:endParaRPr lang="ru-RU" sz="19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2965DDD-CF30-4E21-B5F0-9DE0A7745204}">
      <dgm:prSet phldrT="[Текст]" custT="1"/>
      <dgm:spPr/>
      <dgm:t>
        <a:bodyPr/>
        <a:lstStyle/>
        <a:p>
          <a:r>
            <a:rPr lang="ru-RU" sz="1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Рассмотрение отчетов НКО комиссией</a:t>
          </a:r>
          <a:endParaRPr lang="ru-RU" sz="19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8BBD190-0EB1-4837-8051-65561100D1C3}" type="parTrans" cxnId="{74CB9A90-3FD3-4904-827E-0734C4F2651E}">
      <dgm:prSet/>
      <dgm:spPr/>
      <dgm:t>
        <a:bodyPr/>
        <a:lstStyle/>
        <a:p>
          <a:endParaRPr lang="ru-RU" sz="19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456BDA-C608-4148-ABA5-301614B3E8AF}" type="sibTrans" cxnId="{74CB9A90-3FD3-4904-827E-0734C4F2651E}">
      <dgm:prSet/>
      <dgm:spPr/>
      <dgm:t>
        <a:bodyPr/>
        <a:lstStyle/>
        <a:p>
          <a:endParaRPr lang="ru-RU" sz="19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3EA40B-63CA-47BA-AC7B-3A0649A1298C}">
      <dgm:prSet phldrT="[Текст]" custT="1"/>
      <dgm:spPr/>
      <dgm:t>
        <a:bodyPr/>
        <a:lstStyle/>
        <a:p>
          <a:r>
            <a:rPr lang="ru-RU" sz="1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Отдел бухгалтерского учета и отчетности Министерства</a:t>
          </a:r>
          <a:endParaRPr lang="ru-RU" sz="19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5999A81-B85E-40C6-8AD7-F25A60F84884}" type="parTrans" cxnId="{385C2F30-A097-49B9-BD19-B5EE713C2CE1}">
      <dgm:prSet/>
      <dgm:spPr/>
      <dgm:t>
        <a:bodyPr/>
        <a:lstStyle/>
        <a:p>
          <a:endParaRPr lang="ru-RU" sz="19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C9B85B-0450-47E4-9D6C-0D3B888AE582}" type="sibTrans" cxnId="{385C2F30-A097-49B9-BD19-B5EE713C2CE1}">
      <dgm:prSet/>
      <dgm:spPr/>
      <dgm:t>
        <a:bodyPr/>
        <a:lstStyle/>
        <a:p>
          <a:endParaRPr lang="ru-RU" sz="19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8C474F-0269-481A-A6AD-5542512BA624}" type="pres">
      <dgm:prSet presAssocID="{7AD80F8B-6B5E-4FF1-8AA5-F8E4BFB49EE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CCC5051-635C-49B9-917D-D756B76A2E02}" type="pres">
      <dgm:prSet presAssocID="{F2965DDD-CF30-4E21-B5F0-9DE0A7745204}" presName="boxAndChildren" presStyleCnt="0"/>
      <dgm:spPr/>
      <dgm:t>
        <a:bodyPr/>
        <a:lstStyle/>
        <a:p>
          <a:endParaRPr lang="ru-RU"/>
        </a:p>
      </dgm:t>
    </dgm:pt>
    <dgm:pt modelId="{2D0D5607-A326-4B33-A11D-5139053FC2CB}" type="pres">
      <dgm:prSet presAssocID="{F2965DDD-CF30-4E21-B5F0-9DE0A7745204}" presName="parentTextBox" presStyleLbl="node1" presStyleIdx="0" presStyleCnt="5"/>
      <dgm:spPr/>
      <dgm:t>
        <a:bodyPr/>
        <a:lstStyle/>
        <a:p>
          <a:endParaRPr lang="ru-RU"/>
        </a:p>
      </dgm:t>
    </dgm:pt>
    <dgm:pt modelId="{AF1B36B5-BF73-49B3-9B36-C3DB409ABD0F}" type="pres">
      <dgm:prSet presAssocID="{12C9B85B-0450-47E4-9D6C-0D3B888AE582}" presName="sp" presStyleCnt="0"/>
      <dgm:spPr/>
      <dgm:t>
        <a:bodyPr/>
        <a:lstStyle/>
        <a:p>
          <a:endParaRPr lang="ru-RU"/>
        </a:p>
      </dgm:t>
    </dgm:pt>
    <dgm:pt modelId="{8E5C7E93-5ECD-4861-A002-4DE094F3742A}" type="pres">
      <dgm:prSet presAssocID="{283EA40B-63CA-47BA-AC7B-3A0649A1298C}" presName="arrowAndChildren" presStyleCnt="0"/>
      <dgm:spPr/>
      <dgm:t>
        <a:bodyPr/>
        <a:lstStyle/>
        <a:p>
          <a:endParaRPr lang="ru-RU"/>
        </a:p>
      </dgm:t>
    </dgm:pt>
    <dgm:pt modelId="{95D83674-54A6-478D-8C6F-FDC8C725EB74}" type="pres">
      <dgm:prSet presAssocID="{283EA40B-63CA-47BA-AC7B-3A0649A1298C}" presName="parentTextArrow" presStyleLbl="node1" presStyleIdx="1" presStyleCnt="5"/>
      <dgm:spPr/>
      <dgm:t>
        <a:bodyPr/>
        <a:lstStyle/>
        <a:p>
          <a:endParaRPr lang="ru-RU"/>
        </a:p>
      </dgm:t>
    </dgm:pt>
    <dgm:pt modelId="{3B0CA5AF-BF64-48DC-AC95-367AC79E6012}" type="pres">
      <dgm:prSet presAssocID="{54A7E254-E2DF-4E2D-B9BF-D88FAB469D4F}" presName="sp" presStyleCnt="0"/>
      <dgm:spPr/>
      <dgm:t>
        <a:bodyPr/>
        <a:lstStyle/>
        <a:p>
          <a:endParaRPr lang="ru-RU"/>
        </a:p>
      </dgm:t>
    </dgm:pt>
    <dgm:pt modelId="{FD806967-8BB7-40C0-9A3C-94E794605A77}" type="pres">
      <dgm:prSet presAssocID="{602007E2-8467-4E02-8A55-F95DBCD2AE07}" presName="arrowAndChildren" presStyleCnt="0"/>
      <dgm:spPr/>
      <dgm:t>
        <a:bodyPr/>
        <a:lstStyle/>
        <a:p>
          <a:endParaRPr lang="ru-RU"/>
        </a:p>
      </dgm:t>
    </dgm:pt>
    <dgm:pt modelId="{D1E2019C-1DB8-4870-A3DE-8423968D05AD}" type="pres">
      <dgm:prSet presAssocID="{602007E2-8467-4E02-8A55-F95DBCD2AE07}" presName="parentTextArrow" presStyleLbl="node1" presStyleIdx="2" presStyleCnt="5"/>
      <dgm:spPr/>
      <dgm:t>
        <a:bodyPr/>
        <a:lstStyle/>
        <a:p>
          <a:endParaRPr lang="ru-RU"/>
        </a:p>
      </dgm:t>
    </dgm:pt>
    <dgm:pt modelId="{0063E0B6-38C7-4F5A-9766-B539482E5AFF}" type="pres">
      <dgm:prSet presAssocID="{EA128F87-88CD-425E-996B-5F698083EAE6}" presName="sp" presStyleCnt="0"/>
      <dgm:spPr/>
      <dgm:t>
        <a:bodyPr/>
        <a:lstStyle/>
        <a:p>
          <a:endParaRPr lang="ru-RU"/>
        </a:p>
      </dgm:t>
    </dgm:pt>
    <dgm:pt modelId="{6ABE3AF2-A8E5-4130-82C1-AF580FE3BCC7}" type="pres">
      <dgm:prSet presAssocID="{9A4A2FF9-C325-435E-92A8-711F8AB8DAED}" presName="arrowAndChildren" presStyleCnt="0"/>
      <dgm:spPr/>
      <dgm:t>
        <a:bodyPr/>
        <a:lstStyle/>
        <a:p>
          <a:endParaRPr lang="ru-RU"/>
        </a:p>
      </dgm:t>
    </dgm:pt>
    <dgm:pt modelId="{2099B6F1-AA3F-418D-B02A-C7A8D4210EC9}" type="pres">
      <dgm:prSet presAssocID="{9A4A2FF9-C325-435E-92A8-711F8AB8DAED}" presName="parentTextArrow" presStyleLbl="node1" presStyleIdx="3" presStyleCnt="5"/>
      <dgm:spPr/>
      <dgm:t>
        <a:bodyPr/>
        <a:lstStyle/>
        <a:p>
          <a:endParaRPr lang="ru-RU"/>
        </a:p>
      </dgm:t>
    </dgm:pt>
    <dgm:pt modelId="{28878B64-0202-4353-BE24-05A4732B160A}" type="pres">
      <dgm:prSet presAssocID="{7A876AB6-3044-4DF9-B7F0-58759B19308D}" presName="sp" presStyleCnt="0"/>
      <dgm:spPr/>
      <dgm:t>
        <a:bodyPr/>
        <a:lstStyle/>
        <a:p>
          <a:endParaRPr lang="ru-RU"/>
        </a:p>
      </dgm:t>
    </dgm:pt>
    <dgm:pt modelId="{7695A75D-82AB-4710-B7F7-B591B0D8A098}" type="pres">
      <dgm:prSet presAssocID="{8877AD8E-3914-455F-9D68-1979F58E7228}" presName="arrowAndChildren" presStyleCnt="0"/>
      <dgm:spPr/>
      <dgm:t>
        <a:bodyPr/>
        <a:lstStyle/>
        <a:p>
          <a:endParaRPr lang="ru-RU"/>
        </a:p>
      </dgm:t>
    </dgm:pt>
    <dgm:pt modelId="{FB399D09-8409-42A2-9732-D481C21DC925}" type="pres">
      <dgm:prSet presAssocID="{8877AD8E-3914-455F-9D68-1979F58E7228}" presName="parentTextArrow" presStyleLbl="node1" presStyleIdx="4" presStyleCnt="5" custLinFactNeighborY="-3994"/>
      <dgm:spPr/>
      <dgm:t>
        <a:bodyPr/>
        <a:lstStyle/>
        <a:p>
          <a:endParaRPr lang="ru-RU"/>
        </a:p>
      </dgm:t>
    </dgm:pt>
  </dgm:ptLst>
  <dgm:cxnLst>
    <dgm:cxn modelId="{61019FBB-A1E5-4232-938C-B0AD1052B3A5}" type="presOf" srcId="{8877AD8E-3914-455F-9D68-1979F58E7228}" destId="{FB399D09-8409-42A2-9732-D481C21DC925}" srcOrd="0" destOrd="0" presId="urn:microsoft.com/office/officeart/2005/8/layout/process4"/>
    <dgm:cxn modelId="{385C2F30-A097-49B9-BD19-B5EE713C2CE1}" srcId="{7AD80F8B-6B5E-4FF1-8AA5-F8E4BFB49EEE}" destId="{283EA40B-63CA-47BA-AC7B-3A0649A1298C}" srcOrd="3" destOrd="0" parTransId="{55999A81-B85E-40C6-8AD7-F25A60F84884}" sibTransId="{12C9B85B-0450-47E4-9D6C-0D3B888AE582}"/>
    <dgm:cxn modelId="{045CA9DE-7331-4FA9-BD33-F8F19794F806}" srcId="{7AD80F8B-6B5E-4FF1-8AA5-F8E4BFB49EEE}" destId="{8877AD8E-3914-455F-9D68-1979F58E7228}" srcOrd="0" destOrd="0" parTransId="{67FEE225-CF42-4D40-89BB-BCBEC7433363}" sibTransId="{7A876AB6-3044-4DF9-B7F0-58759B19308D}"/>
    <dgm:cxn modelId="{8C0F027E-F3FB-4CC8-BBCF-8E3BD0E6F602}" srcId="{7AD80F8B-6B5E-4FF1-8AA5-F8E4BFB49EEE}" destId="{602007E2-8467-4E02-8A55-F95DBCD2AE07}" srcOrd="2" destOrd="0" parTransId="{8A7C155E-EF34-42D6-B7F7-141C3DE682CF}" sibTransId="{54A7E254-E2DF-4E2D-B9BF-D88FAB469D4F}"/>
    <dgm:cxn modelId="{5ED8CA5C-1244-4368-A9AD-352E3C976B95}" type="presOf" srcId="{283EA40B-63CA-47BA-AC7B-3A0649A1298C}" destId="{95D83674-54A6-478D-8C6F-FDC8C725EB74}" srcOrd="0" destOrd="0" presId="urn:microsoft.com/office/officeart/2005/8/layout/process4"/>
    <dgm:cxn modelId="{74CB9A90-3FD3-4904-827E-0734C4F2651E}" srcId="{7AD80F8B-6B5E-4FF1-8AA5-F8E4BFB49EEE}" destId="{F2965DDD-CF30-4E21-B5F0-9DE0A7745204}" srcOrd="4" destOrd="0" parTransId="{E8BBD190-0EB1-4837-8051-65561100D1C3}" sibTransId="{DC456BDA-C608-4148-ABA5-301614B3E8AF}"/>
    <dgm:cxn modelId="{2B6FCF31-8042-4A47-81F2-76EC4629E776}" type="presOf" srcId="{F2965DDD-CF30-4E21-B5F0-9DE0A7745204}" destId="{2D0D5607-A326-4B33-A11D-5139053FC2CB}" srcOrd="0" destOrd="0" presId="urn:microsoft.com/office/officeart/2005/8/layout/process4"/>
    <dgm:cxn modelId="{1CA4977D-9D6C-4974-BC7D-3B464F6CF539}" type="presOf" srcId="{602007E2-8467-4E02-8A55-F95DBCD2AE07}" destId="{D1E2019C-1DB8-4870-A3DE-8423968D05AD}" srcOrd="0" destOrd="0" presId="urn:microsoft.com/office/officeart/2005/8/layout/process4"/>
    <dgm:cxn modelId="{B69BAB90-920F-4422-A450-956B6FD54154}" type="presOf" srcId="{9A4A2FF9-C325-435E-92A8-711F8AB8DAED}" destId="{2099B6F1-AA3F-418D-B02A-C7A8D4210EC9}" srcOrd="0" destOrd="0" presId="urn:microsoft.com/office/officeart/2005/8/layout/process4"/>
    <dgm:cxn modelId="{24A5F3C7-711D-4BEA-9071-E3BD6665057F}" type="presOf" srcId="{7AD80F8B-6B5E-4FF1-8AA5-F8E4BFB49EEE}" destId="{E18C474F-0269-481A-A6AD-5542512BA624}" srcOrd="0" destOrd="0" presId="urn:microsoft.com/office/officeart/2005/8/layout/process4"/>
    <dgm:cxn modelId="{88C39605-4485-4611-9E33-E41B586DCE4A}" srcId="{7AD80F8B-6B5E-4FF1-8AA5-F8E4BFB49EEE}" destId="{9A4A2FF9-C325-435E-92A8-711F8AB8DAED}" srcOrd="1" destOrd="0" parTransId="{4625BE2A-D4BD-420A-813F-1CC42E3C0189}" sibTransId="{EA128F87-88CD-425E-996B-5F698083EAE6}"/>
    <dgm:cxn modelId="{3B02B3FD-F7D4-4C9D-9E4F-4495A458DA19}" type="presParOf" srcId="{E18C474F-0269-481A-A6AD-5542512BA624}" destId="{3CCC5051-635C-49B9-917D-D756B76A2E02}" srcOrd="0" destOrd="0" presId="urn:microsoft.com/office/officeart/2005/8/layout/process4"/>
    <dgm:cxn modelId="{90EB2BDA-EAD1-4129-B0A9-B5FFCB9ADE90}" type="presParOf" srcId="{3CCC5051-635C-49B9-917D-D756B76A2E02}" destId="{2D0D5607-A326-4B33-A11D-5139053FC2CB}" srcOrd="0" destOrd="0" presId="urn:microsoft.com/office/officeart/2005/8/layout/process4"/>
    <dgm:cxn modelId="{28E61923-739A-46DC-90FE-CB58D134275C}" type="presParOf" srcId="{E18C474F-0269-481A-A6AD-5542512BA624}" destId="{AF1B36B5-BF73-49B3-9B36-C3DB409ABD0F}" srcOrd="1" destOrd="0" presId="urn:microsoft.com/office/officeart/2005/8/layout/process4"/>
    <dgm:cxn modelId="{4F30AFCF-495B-4322-B691-C26383F2ACB2}" type="presParOf" srcId="{E18C474F-0269-481A-A6AD-5542512BA624}" destId="{8E5C7E93-5ECD-4861-A002-4DE094F3742A}" srcOrd="2" destOrd="0" presId="urn:microsoft.com/office/officeart/2005/8/layout/process4"/>
    <dgm:cxn modelId="{9A2D304F-D73E-4641-B5F4-F8273B950D3C}" type="presParOf" srcId="{8E5C7E93-5ECD-4861-A002-4DE094F3742A}" destId="{95D83674-54A6-478D-8C6F-FDC8C725EB74}" srcOrd="0" destOrd="0" presId="urn:microsoft.com/office/officeart/2005/8/layout/process4"/>
    <dgm:cxn modelId="{545C50B8-44CE-47F2-9A63-708627752CA0}" type="presParOf" srcId="{E18C474F-0269-481A-A6AD-5542512BA624}" destId="{3B0CA5AF-BF64-48DC-AC95-367AC79E6012}" srcOrd="3" destOrd="0" presId="urn:microsoft.com/office/officeart/2005/8/layout/process4"/>
    <dgm:cxn modelId="{F8D4780F-C542-4037-A2DB-20C776782B1C}" type="presParOf" srcId="{E18C474F-0269-481A-A6AD-5542512BA624}" destId="{FD806967-8BB7-40C0-9A3C-94E794605A77}" srcOrd="4" destOrd="0" presId="urn:microsoft.com/office/officeart/2005/8/layout/process4"/>
    <dgm:cxn modelId="{0C72ACB5-180E-427B-A75E-F5EE88760F12}" type="presParOf" srcId="{FD806967-8BB7-40C0-9A3C-94E794605A77}" destId="{D1E2019C-1DB8-4870-A3DE-8423968D05AD}" srcOrd="0" destOrd="0" presId="urn:microsoft.com/office/officeart/2005/8/layout/process4"/>
    <dgm:cxn modelId="{E89FBDEA-6D19-4967-8567-7AF02DD6A22C}" type="presParOf" srcId="{E18C474F-0269-481A-A6AD-5542512BA624}" destId="{0063E0B6-38C7-4F5A-9766-B539482E5AFF}" srcOrd="5" destOrd="0" presId="urn:microsoft.com/office/officeart/2005/8/layout/process4"/>
    <dgm:cxn modelId="{A3D31160-9E9C-43E3-9758-979E31D399BC}" type="presParOf" srcId="{E18C474F-0269-481A-A6AD-5542512BA624}" destId="{6ABE3AF2-A8E5-4130-82C1-AF580FE3BCC7}" srcOrd="6" destOrd="0" presId="urn:microsoft.com/office/officeart/2005/8/layout/process4"/>
    <dgm:cxn modelId="{A4E1B03B-B2E3-466B-B3DE-59EAF1B30F28}" type="presParOf" srcId="{6ABE3AF2-A8E5-4130-82C1-AF580FE3BCC7}" destId="{2099B6F1-AA3F-418D-B02A-C7A8D4210EC9}" srcOrd="0" destOrd="0" presId="urn:microsoft.com/office/officeart/2005/8/layout/process4"/>
    <dgm:cxn modelId="{AC4DD146-52CA-4349-A75F-7D28E0FF3277}" type="presParOf" srcId="{E18C474F-0269-481A-A6AD-5542512BA624}" destId="{28878B64-0202-4353-BE24-05A4732B160A}" srcOrd="7" destOrd="0" presId="urn:microsoft.com/office/officeart/2005/8/layout/process4"/>
    <dgm:cxn modelId="{BEAAF195-2322-46BF-AB7E-02B62F6997E0}" type="presParOf" srcId="{E18C474F-0269-481A-A6AD-5542512BA624}" destId="{7695A75D-82AB-4710-B7F7-B591B0D8A098}" srcOrd="8" destOrd="0" presId="urn:microsoft.com/office/officeart/2005/8/layout/process4"/>
    <dgm:cxn modelId="{CFBB089D-EB06-450E-8F98-8085EF4C6B0C}" type="presParOf" srcId="{7695A75D-82AB-4710-B7F7-B591B0D8A098}" destId="{FB399D09-8409-42A2-9732-D481C21DC925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AD80F8B-6B5E-4FF1-8AA5-F8E4BFB49EEE}" type="doc">
      <dgm:prSet loTypeId="urn:microsoft.com/office/officeart/2005/8/layout/process4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9A4A2FF9-C325-435E-92A8-711F8AB8DAED}">
      <dgm:prSet phldrT="[Текст]"/>
      <dgm:spPr/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Принято решение о неисполнении соглашения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25BE2A-D4BD-420A-813F-1CC42E3C0189}" type="parTrans" cxnId="{88C39605-4485-4611-9E33-E41B586DCE4A}">
      <dgm:prSet/>
      <dgm:spPr/>
      <dgm:t>
        <a:bodyPr/>
        <a:lstStyle/>
        <a:p>
          <a:endParaRPr lang="ru-RU"/>
        </a:p>
      </dgm:t>
    </dgm:pt>
    <dgm:pt modelId="{EA128F87-88CD-425E-996B-5F698083EAE6}" type="sibTrans" cxnId="{88C39605-4485-4611-9E33-E41B586DCE4A}">
      <dgm:prSet/>
      <dgm:spPr/>
      <dgm:t>
        <a:bodyPr/>
        <a:lstStyle/>
        <a:p>
          <a:endParaRPr lang="ru-RU"/>
        </a:p>
      </dgm:t>
    </dgm:pt>
    <dgm:pt modelId="{4DD11454-F750-445D-A2C0-368EC2CB1336}">
      <dgm:prSet phldrT="[Текст]"/>
      <dgm:spPr/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Уведомление о возврате субсидии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8598BB9-F972-4806-B068-41C40B969E5A}" type="parTrans" cxnId="{54F32C66-305A-4FA8-8BCC-0FF4F56E947F}">
      <dgm:prSet/>
      <dgm:spPr/>
      <dgm:t>
        <a:bodyPr/>
        <a:lstStyle/>
        <a:p>
          <a:endParaRPr lang="ru-RU"/>
        </a:p>
      </dgm:t>
    </dgm:pt>
    <dgm:pt modelId="{1279A770-7649-4BD6-9E15-088009AA0AB1}" type="sibTrans" cxnId="{54F32C66-305A-4FA8-8BCC-0FF4F56E947F}">
      <dgm:prSet/>
      <dgm:spPr/>
      <dgm:t>
        <a:bodyPr/>
        <a:lstStyle/>
        <a:p>
          <a:endParaRPr lang="ru-RU"/>
        </a:p>
      </dgm:t>
    </dgm:pt>
    <dgm:pt modelId="{2EC4B577-9118-42EE-9699-2D0A8A254A30}">
      <dgm:prSet phldrT="[Текст]"/>
      <dgm:spPr/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Возврат субсидии в установленном законодательством порядке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25876B-48DC-41AE-B869-8ECB5E5C8501}" type="parTrans" cxnId="{929BBFB3-0233-4EEF-8FBB-FAFE455B9EF0}">
      <dgm:prSet/>
      <dgm:spPr/>
      <dgm:t>
        <a:bodyPr/>
        <a:lstStyle/>
        <a:p>
          <a:endParaRPr lang="ru-RU"/>
        </a:p>
      </dgm:t>
    </dgm:pt>
    <dgm:pt modelId="{75076280-69CA-4130-A404-8C2CA58D62F1}" type="sibTrans" cxnId="{929BBFB3-0233-4EEF-8FBB-FAFE455B9EF0}">
      <dgm:prSet/>
      <dgm:spPr/>
      <dgm:t>
        <a:bodyPr/>
        <a:lstStyle/>
        <a:p>
          <a:endParaRPr lang="ru-RU"/>
        </a:p>
      </dgm:t>
    </dgm:pt>
    <dgm:pt modelId="{E18C474F-0269-481A-A6AD-5542512BA624}" type="pres">
      <dgm:prSet presAssocID="{7AD80F8B-6B5E-4FF1-8AA5-F8E4BFB49EE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14E221E-33B1-40DE-8C69-232C473B3C30}" type="pres">
      <dgm:prSet presAssocID="{2EC4B577-9118-42EE-9699-2D0A8A254A30}" presName="boxAndChildren" presStyleCnt="0"/>
      <dgm:spPr/>
      <dgm:t>
        <a:bodyPr/>
        <a:lstStyle/>
        <a:p>
          <a:endParaRPr lang="ru-RU"/>
        </a:p>
      </dgm:t>
    </dgm:pt>
    <dgm:pt modelId="{545F7B67-33C6-488D-AC2F-04791321561E}" type="pres">
      <dgm:prSet presAssocID="{2EC4B577-9118-42EE-9699-2D0A8A254A30}" presName="parentTextBox" presStyleLbl="node1" presStyleIdx="0" presStyleCnt="3" custLinFactNeighborX="3533" custLinFactNeighborY="-1114"/>
      <dgm:spPr/>
      <dgm:t>
        <a:bodyPr/>
        <a:lstStyle/>
        <a:p>
          <a:endParaRPr lang="ru-RU"/>
        </a:p>
      </dgm:t>
    </dgm:pt>
    <dgm:pt modelId="{CA6BA774-195F-488D-B5B4-E210BA855AE9}" type="pres">
      <dgm:prSet presAssocID="{1279A770-7649-4BD6-9E15-088009AA0AB1}" presName="sp" presStyleCnt="0"/>
      <dgm:spPr/>
      <dgm:t>
        <a:bodyPr/>
        <a:lstStyle/>
        <a:p>
          <a:endParaRPr lang="ru-RU"/>
        </a:p>
      </dgm:t>
    </dgm:pt>
    <dgm:pt modelId="{EF532B4E-65C6-43A9-BA48-B060EF88F49A}" type="pres">
      <dgm:prSet presAssocID="{4DD11454-F750-445D-A2C0-368EC2CB1336}" presName="arrowAndChildren" presStyleCnt="0"/>
      <dgm:spPr/>
      <dgm:t>
        <a:bodyPr/>
        <a:lstStyle/>
        <a:p>
          <a:endParaRPr lang="ru-RU"/>
        </a:p>
      </dgm:t>
    </dgm:pt>
    <dgm:pt modelId="{1E6E96B5-4D50-4E9B-A91F-60BDD2581D7F}" type="pres">
      <dgm:prSet presAssocID="{4DD11454-F750-445D-A2C0-368EC2CB1336}" presName="parentTextArrow" presStyleLbl="node1" presStyleIdx="1" presStyleCnt="3"/>
      <dgm:spPr/>
      <dgm:t>
        <a:bodyPr/>
        <a:lstStyle/>
        <a:p>
          <a:endParaRPr lang="ru-RU"/>
        </a:p>
      </dgm:t>
    </dgm:pt>
    <dgm:pt modelId="{0063E0B6-38C7-4F5A-9766-B539482E5AFF}" type="pres">
      <dgm:prSet presAssocID="{EA128F87-88CD-425E-996B-5F698083EAE6}" presName="sp" presStyleCnt="0"/>
      <dgm:spPr/>
      <dgm:t>
        <a:bodyPr/>
        <a:lstStyle/>
        <a:p>
          <a:endParaRPr lang="ru-RU"/>
        </a:p>
      </dgm:t>
    </dgm:pt>
    <dgm:pt modelId="{6ABE3AF2-A8E5-4130-82C1-AF580FE3BCC7}" type="pres">
      <dgm:prSet presAssocID="{9A4A2FF9-C325-435E-92A8-711F8AB8DAED}" presName="arrowAndChildren" presStyleCnt="0"/>
      <dgm:spPr/>
      <dgm:t>
        <a:bodyPr/>
        <a:lstStyle/>
        <a:p>
          <a:endParaRPr lang="ru-RU"/>
        </a:p>
      </dgm:t>
    </dgm:pt>
    <dgm:pt modelId="{2099B6F1-AA3F-418D-B02A-C7A8D4210EC9}" type="pres">
      <dgm:prSet presAssocID="{9A4A2FF9-C325-435E-92A8-711F8AB8DAED}" presName="parentTextArrow" presStyleLbl="node1" presStyleIdx="2" presStyleCnt="3" custAng="0" custScaleX="100000" custLinFactNeighborX="-31411" custLinFactNeighborY="1882"/>
      <dgm:spPr/>
      <dgm:t>
        <a:bodyPr/>
        <a:lstStyle/>
        <a:p>
          <a:endParaRPr lang="ru-RU"/>
        </a:p>
      </dgm:t>
    </dgm:pt>
  </dgm:ptLst>
  <dgm:cxnLst>
    <dgm:cxn modelId="{88C39605-4485-4611-9E33-E41B586DCE4A}" srcId="{7AD80F8B-6B5E-4FF1-8AA5-F8E4BFB49EEE}" destId="{9A4A2FF9-C325-435E-92A8-711F8AB8DAED}" srcOrd="0" destOrd="0" parTransId="{4625BE2A-D4BD-420A-813F-1CC42E3C0189}" sibTransId="{EA128F87-88CD-425E-996B-5F698083EAE6}"/>
    <dgm:cxn modelId="{54F32C66-305A-4FA8-8BCC-0FF4F56E947F}" srcId="{7AD80F8B-6B5E-4FF1-8AA5-F8E4BFB49EEE}" destId="{4DD11454-F750-445D-A2C0-368EC2CB1336}" srcOrd="1" destOrd="0" parTransId="{98598BB9-F972-4806-B068-41C40B969E5A}" sibTransId="{1279A770-7649-4BD6-9E15-088009AA0AB1}"/>
    <dgm:cxn modelId="{0F0CA38B-EE42-437D-917D-3A8C13868D3C}" type="presOf" srcId="{4DD11454-F750-445D-A2C0-368EC2CB1336}" destId="{1E6E96B5-4D50-4E9B-A91F-60BDD2581D7F}" srcOrd="0" destOrd="0" presId="urn:microsoft.com/office/officeart/2005/8/layout/process4"/>
    <dgm:cxn modelId="{EDC785BB-3A6F-4503-A169-B5624B390991}" type="presOf" srcId="{9A4A2FF9-C325-435E-92A8-711F8AB8DAED}" destId="{2099B6F1-AA3F-418D-B02A-C7A8D4210EC9}" srcOrd="0" destOrd="0" presId="urn:microsoft.com/office/officeart/2005/8/layout/process4"/>
    <dgm:cxn modelId="{929BBFB3-0233-4EEF-8FBB-FAFE455B9EF0}" srcId="{7AD80F8B-6B5E-4FF1-8AA5-F8E4BFB49EEE}" destId="{2EC4B577-9118-42EE-9699-2D0A8A254A30}" srcOrd="2" destOrd="0" parTransId="{D325876B-48DC-41AE-B869-8ECB5E5C8501}" sibTransId="{75076280-69CA-4130-A404-8C2CA58D62F1}"/>
    <dgm:cxn modelId="{B126FBB0-609A-4DC6-8E7E-2FD7B4FAB351}" type="presOf" srcId="{7AD80F8B-6B5E-4FF1-8AA5-F8E4BFB49EEE}" destId="{E18C474F-0269-481A-A6AD-5542512BA624}" srcOrd="0" destOrd="0" presId="urn:microsoft.com/office/officeart/2005/8/layout/process4"/>
    <dgm:cxn modelId="{61E59F54-5D75-4010-84BE-6B4EAEE4338C}" type="presOf" srcId="{2EC4B577-9118-42EE-9699-2D0A8A254A30}" destId="{545F7B67-33C6-488D-AC2F-04791321561E}" srcOrd="0" destOrd="0" presId="urn:microsoft.com/office/officeart/2005/8/layout/process4"/>
    <dgm:cxn modelId="{7F37A934-D26F-4FF2-9531-AC6C347E0447}" type="presParOf" srcId="{E18C474F-0269-481A-A6AD-5542512BA624}" destId="{714E221E-33B1-40DE-8C69-232C473B3C30}" srcOrd="0" destOrd="0" presId="urn:microsoft.com/office/officeart/2005/8/layout/process4"/>
    <dgm:cxn modelId="{91AC706C-17CF-4796-AA55-9EC07A41C199}" type="presParOf" srcId="{714E221E-33B1-40DE-8C69-232C473B3C30}" destId="{545F7B67-33C6-488D-AC2F-04791321561E}" srcOrd="0" destOrd="0" presId="urn:microsoft.com/office/officeart/2005/8/layout/process4"/>
    <dgm:cxn modelId="{4679BA6A-6B3C-4E92-AAFF-9CF8C949AAA8}" type="presParOf" srcId="{E18C474F-0269-481A-A6AD-5542512BA624}" destId="{CA6BA774-195F-488D-B5B4-E210BA855AE9}" srcOrd="1" destOrd="0" presId="urn:microsoft.com/office/officeart/2005/8/layout/process4"/>
    <dgm:cxn modelId="{11E5E903-98CF-441C-ABEE-D2D08E732550}" type="presParOf" srcId="{E18C474F-0269-481A-A6AD-5542512BA624}" destId="{EF532B4E-65C6-43A9-BA48-B060EF88F49A}" srcOrd="2" destOrd="0" presId="urn:microsoft.com/office/officeart/2005/8/layout/process4"/>
    <dgm:cxn modelId="{01E705F0-A0F9-469E-B05D-D185570C2077}" type="presParOf" srcId="{EF532B4E-65C6-43A9-BA48-B060EF88F49A}" destId="{1E6E96B5-4D50-4E9B-A91F-60BDD2581D7F}" srcOrd="0" destOrd="0" presId="urn:microsoft.com/office/officeart/2005/8/layout/process4"/>
    <dgm:cxn modelId="{9356482C-F70C-4FCF-A811-B54F35CD2301}" type="presParOf" srcId="{E18C474F-0269-481A-A6AD-5542512BA624}" destId="{0063E0B6-38C7-4F5A-9766-B539482E5AFF}" srcOrd="3" destOrd="0" presId="urn:microsoft.com/office/officeart/2005/8/layout/process4"/>
    <dgm:cxn modelId="{2BF6F307-B90B-41D5-A4B3-CCC6A33129A0}" type="presParOf" srcId="{E18C474F-0269-481A-A6AD-5542512BA624}" destId="{6ABE3AF2-A8E5-4130-82C1-AF580FE3BCC7}" srcOrd="4" destOrd="0" presId="urn:microsoft.com/office/officeart/2005/8/layout/process4"/>
    <dgm:cxn modelId="{B54867A5-773A-4695-8CC1-447585348CA2}" type="presParOf" srcId="{6ABE3AF2-A8E5-4130-82C1-AF580FE3BCC7}" destId="{2099B6F1-AA3F-418D-B02A-C7A8D4210EC9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633FB93-BFFD-42BB-8A62-31F2A88BA1E0}" type="doc">
      <dgm:prSet loTypeId="urn:microsoft.com/office/officeart/2005/8/layout/process4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08352AE0-A287-470C-91FD-9CA1E6CE1243}">
      <dgm:prSet phldrT="[Текст]" custT="1"/>
      <dgm:spPr/>
      <dgm:t>
        <a:bodyPr/>
        <a:lstStyle/>
        <a:p>
          <a:pPr algn="ctr"/>
          <a:r>
            <a:rPr lang="ru-RU" sz="1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Рассмотрение отчетов НКО комиссией</a:t>
          </a:r>
          <a:endParaRPr lang="ru-RU" sz="19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3E6EEB0-C82F-406C-B2FD-D9664FE1D410}" type="parTrans" cxnId="{D50F8599-EFDE-46F7-B5D8-1E806033C7A0}">
      <dgm:prSet/>
      <dgm:spPr/>
      <dgm:t>
        <a:bodyPr/>
        <a:lstStyle/>
        <a:p>
          <a:endParaRPr lang="ru-RU" sz="19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6F0CD81-F985-478E-871B-D30B2A3C4F01}" type="sibTrans" cxnId="{D50F8599-EFDE-46F7-B5D8-1E806033C7A0}">
      <dgm:prSet/>
      <dgm:spPr/>
      <dgm:t>
        <a:bodyPr/>
        <a:lstStyle/>
        <a:p>
          <a:endParaRPr lang="ru-RU" sz="19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1DF4184-6C50-4D34-9A92-152B57DC2F8E}" type="pres">
      <dgm:prSet presAssocID="{B633FB93-BFFD-42BB-8A62-31F2A88BA1E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0674EC7-C706-496F-B3BA-E5F3D7D7A798}" type="pres">
      <dgm:prSet presAssocID="{08352AE0-A287-470C-91FD-9CA1E6CE1243}" presName="boxAndChildren" presStyleCnt="0"/>
      <dgm:spPr/>
      <dgm:t>
        <a:bodyPr/>
        <a:lstStyle/>
        <a:p>
          <a:endParaRPr lang="ru-RU"/>
        </a:p>
      </dgm:t>
    </dgm:pt>
    <dgm:pt modelId="{8287FBB9-429B-4587-AFB1-E5396611263A}" type="pres">
      <dgm:prSet presAssocID="{08352AE0-A287-470C-91FD-9CA1E6CE1243}" presName="parentTextBox" presStyleLbl="node1" presStyleIdx="0" presStyleCnt="1" custLinFactNeighborY="-1038"/>
      <dgm:spPr/>
      <dgm:t>
        <a:bodyPr/>
        <a:lstStyle/>
        <a:p>
          <a:endParaRPr lang="ru-RU"/>
        </a:p>
      </dgm:t>
    </dgm:pt>
  </dgm:ptLst>
  <dgm:cxnLst>
    <dgm:cxn modelId="{D50F8599-EFDE-46F7-B5D8-1E806033C7A0}" srcId="{B633FB93-BFFD-42BB-8A62-31F2A88BA1E0}" destId="{08352AE0-A287-470C-91FD-9CA1E6CE1243}" srcOrd="0" destOrd="0" parTransId="{E3E6EEB0-C82F-406C-B2FD-D9664FE1D410}" sibTransId="{56F0CD81-F985-478E-871B-D30B2A3C4F01}"/>
    <dgm:cxn modelId="{C047B86E-34A1-416F-834D-AEA5A98B0652}" type="presOf" srcId="{B633FB93-BFFD-42BB-8A62-31F2A88BA1E0}" destId="{A1DF4184-6C50-4D34-9A92-152B57DC2F8E}" srcOrd="0" destOrd="0" presId="urn:microsoft.com/office/officeart/2005/8/layout/process4"/>
    <dgm:cxn modelId="{797EB576-029C-4F49-A828-E9A2B2D5D0B5}" type="presOf" srcId="{08352AE0-A287-470C-91FD-9CA1E6CE1243}" destId="{8287FBB9-429B-4587-AFB1-E5396611263A}" srcOrd="0" destOrd="0" presId="urn:microsoft.com/office/officeart/2005/8/layout/process4"/>
    <dgm:cxn modelId="{B484092F-6DC9-4057-9755-2963713A1E2C}" type="presParOf" srcId="{A1DF4184-6C50-4D34-9A92-152B57DC2F8E}" destId="{E0674EC7-C706-496F-B3BA-E5F3D7D7A798}" srcOrd="0" destOrd="0" presId="urn:microsoft.com/office/officeart/2005/8/layout/process4"/>
    <dgm:cxn modelId="{93A6B3D1-E79F-4037-9E61-CC1E39A07CBD}" type="presParOf" srcId="{E0674EC7-C706-496F-B3BA-E5F3D7D7A798}" destId="{8287FBB9-429B-4587-AFB1-E5396611263A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AD80F8B-6B5E-4FF1-8AA5-F8E4BFB49EEE}" type="doc">
      <dgm:prSet loTypeId="urn:microsoft.com/office/officeart/2005/8/layout/process4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9A4A2FF9-C325-435E-92A8-711F8AB8DAED}">
      <dgm:prSet phldrT="[Текст]" custT="1"/>
      <dgm:spPr/>
      <dgm:t>
        <a:bodyPr/>
        <a:lstStyle/>
        <a:p>
          <a:r>
            <a:rPr lang="ru-RU" sz="1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Принято решение об исполнении соглашения</a:t>
          </a:r>
          <a:endParaRPr lang="ru-RU" sz="19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25BE2A-D4BD-420A-813F-1CC42E3C0189}" type="parTrans" cxnId="{88C39605-4485-4611-9E33-E41B586DCE4A}">
      <dgm:prSet/>
      <dgm:spPr/>
      <dgm:t>
        <a:bodyPr/>
        <a:lstStyle/>
        <a:p>
          <a:endParaRPr lang="ru-RU"/>
        </a:p>
      </dgm:t>
    </dgm:pt>
    <dgm:pt modelId="{EA128F87-88CD-425E-996B-5F698083EAE6}" type="sibTrans" cxnId="{88C39605-4485-4611-9E33-E41B586DCE4A}">
      <dgm:prSet/>
      <dgm:spPr/>
      <dgm:t>
        <a:bodyPr/>
        <a:lstStyle/>
        <a:p>
          <a:endParaRPr lang="ru-RU"/>
        </a:p>
      </dgm:t>
    </dgm:pt>
    <dgm:pt modelId="{4DD11454-F750-445D-A2C0-368EC2CB1336}">
      <dgm:prSet phldrT="[Текст]" custT="1"/>
      <dgm:spPr/>
      <dgm:t>
        <a:bodyPr/>
        <a:lstStyle/>
        <a:p>
          <a:r>
            <a: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Итоговая информация, содержащаяся в отчетных документах направляется в Министерство экономики Свердловской области для включения в доклад Первого заместителя Председателя Правительства Свердловской области Власова В.А.</a:t>
          </a:r>
          <a:endParaRPr lang="ru-RU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8598BB9-F972-4806-B068-41C40B969E5A}" type="parTrans" cxnId="{54F32C66-305A-4FA8-8BCC-0FF4F56E947F}">
      <dgm:prSet/>
      <dgm:spPr/>
      <dgm:t>
        <a:bodyPr/>
        <a:lstStyle/>
        <a:p>
          <a:endParaRPr lang="ru-RU"/>
        </a:p>
      </dgm:t>
    </dgm:pt>
    <dgm:pt modelId="{1279A770-7649-4BD6-9E15-088009AA0AB1}" type="sibTrans" cxnId="{54F32C66-305A-4FA8-8BCC-0FF4F56E947F}">
      <dgm:prSet/>
      <dgm:spPr/>
      <dgm:t>
        <a:bodyPr/>
        <a:lstStyle/>
        <a:p>
          <a:endParaRPr lang="ru-RU"/>
        </a:p>
      </dgm:t>
    </dgm:pt>
    <dgm:pt modelId="{3A6EB534-F04D-4E53-88CB-8BDAA4A11369}">
      <dgm:prSet phldrT="[Текст]" custT="1"/>
      <dgm:spPr/>
      <dgm:t>
        <a:bodyPr/>
        <a:lstStyle/>
        <a:p>
          <a:r>
            <a:rPr lang="ru-R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НКО вправе в дальнейшем претендовать на получение субсидии в соответствии с Порядком</a:t>
          </a:r>
          <a:endParaRPr lang="ru-RU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FF5F77C-C427-4C40-B380-8FD3F4D4EF78}" type="parTrans" cxnId="{CF5DB076-2821-48F2-B0D6-3E8AFE46EC1F}">
      <dgm:prSet/>
      <dgm:spPr/>
      <dgm:t>
        <a:bodyPr/>
        <a:lstStyle/>
        <a:p>
          <a:endParaRPr lang="ru-RU"/>
        </a:p>
      </dgm:t>
    </dgm:pt>
    <dgm:pt modelId="{492E9AFB-7E79-4433-9222-95C8D4249582}" type="sibTrans" cxnId="{CF5DB076-2821-48F2-B0D6-3E8AFE46EC1F}">
      <dgm:prSet/>
      <dgm:spPr/>
      <dgm:t>
        <a:bodyPr/>
        <a:lstStyle/>
        <a:p>
          <a:endParaRPr lang="ru-RU"/>
        </a:p>
      </dgm:t>
    </dgm:pt>
    <dgm:pt modelId="{E18C474F-0269-481A-A6AD-5542512BA624}" type="pres">
      <dgm:prSet presAssocID="{7AD80F8B-6B5E-4FF1-8AA5-F8E4BFB49EE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A383BE3-361A-41C2-B5D9-D7AAD23E8ECB}" type="pres">
      <dgm:prSet presAssocID="{3A6EB534-F04D-4E53-88CB-8BDAA4A11369}" presName="boxAndChildren" presStyleCnt="0"/>
      <dgm:spPr/>
      <dgm:t>
        <a:bodyPr/>
        <a:lstStyle/>
        <a:p>
          <a:endParaRPr lang="ru-RU"/>
        </a:p>
      </dgm:t>
    </dgm:pt>
    <dgm:pt modelId="{BAF48B1E-5665-4633-A9E8-4F1B78EB66E0}" type="pres">
      <dgm:prSet presAssocID="{3A6EB534-F04D-4E53-88CB-8BDAA4A11369}" presName="parentTextBox" presStyleLbl="node1" presStyleIdx="0" presStyleCnt="3"/>
      <dgm:spPr/>
      <dgm:t>
        <a:bodyPr/>
        <a:lstStyle/>
        <a:p>
          <a:endParaRPr lang="ru-RU"/>
        </a:p>
      </dgm:t>
    </dgm:pt>
    <dgm:pt modelId="{CA6BA774-195F-488D-B5B4-E210BA855AE9}" type="pres">
      <dgm:prSet presAssocID="{1279A770-7649-4BD6-9E15-088009AA0AB1}" presName="sp" presStyleCnt="0"/>
      <dgm:spPr/>
      <dgm:t>
        <a:bodyPr/>
        <a:lstStyle/>
        <a:p>
          <a:endParaRPr lang="ru-RU"/>
        </a:p>
      </dgm:t>
    </dgm:pt>
    <dgm:pt modelId="{EF532B4E-65C6-43A9-BA48-B060EF88F49A}" type="pres">
      <dgm:prSet presAssocID="{4DD11454-F750-445D-A2C0-368EC2CB1336}" presName="arrowAndChildren" presStyleCnt="0"/>
      <dgm:spPr/>
      <dgm:t>
        <a:bodyPr/>
        <a:lstStyle/>
        <a:p>
          <a:endParaRPr lang="ru-RU"/>
        </a:p>
      </dgm:t>
    </dgm:pt>
    <dgm:pt modelId="{1E6E96B5-4D50-4E9B-A91F-60BDD2581D7F}" type="pres">
      <dgm:prSet presAssocID="{4DD11454-F750-445D-A2C0-368EC2CB1336}" presName="parentTextArrow" presStyleLbl="node1" presStyleIdx="1" presStyleCnt="3" custScaleY="173147"/>
      <dgm:spPr/>
      <dgm:t>
        <a:bodyPr/>
        <a:lstStyle/>
        <a:p>
          <a:endParaRPr lang="ru-RU"/>
        </a:p>
      </dgm:t>
    </dgm:pt>
    <dgm:pt modelId="{0063E0B6-38C7-4F5A-9766-B539482E5AFF}" type="pres">
      <dgm:prSet presAssocID="{EA128F87-88CD-425E-996B-5F698083EAE6}" presName="sp" presStyleCnt="0"/>
      <dgm:spPr/>
      <dgm:t>
        <a:bodyPr/>
        <a:lstStyle/>
        <a:p>
          <a:endParaRPr lang="ru-RU"/>
        </a:p>
      </dgm:t>
    </dgm:pt>
    <dgm:pt modelId="{6ABE3AF2-A8E5-4130-82C1-AF580FE3BCC7}" type="pres">
      <dgm:prSet presAssocID="{9A4A2FF9-C325-435E-92A8-711F8AB8DAED}" presName="arrowAndChildren" presStyleCnt="0"/>
      <dgm:spPr/>
      <dgm:t>
        <a:bodyPr/>
        <a:lstStyle/>
        <a:p>
          <a:endParaRPr lang="ru-RU"/>
        </a:p>
      </dgm:t>
    </dgm:pt>
    <dgm:pt modelId="{2099B6F1-AA3F-418D-B02A-C7A8D4210EC9}" type="pres">
      <dgm:prSet presAssocID="{9A4A2FF9-C325-435E-92A8-711F8AB8DAED}" presName="parentTextArrow" presStyleLbl="node1" presStyleIdx="2" presStyleCnt="3" custAng="0" custScaleX="100000" custLinFactNeighborX="2568" custLinFactNeighborY="-23"/>
      <dgm:spPr/>
      <dgm:t>
        <a:bodyPr/>
        <a:lstStyle/>
        <a:p>
          <a:endParaRPr lang="ru-RU"/>
        </a:p>
      </dgm:t>
    </dgm:pt>
  </dgm:ptLst>
  <dgm:cxnLst>
    <dgm:cxn modelId="{88C39605-4485-4611-9E33-E41B586DCE4A}" srcId="{7AD80F8B-6B5E-4FF1-8AA5-F8E4BFB49EEE}" destId="{9A4A2FF9-C325-435E-92A8-711F8AB8DAED}" srcOrd="0" destOrd="0" parTransId="{4625BE2A-D4BD-420A-813F-1CC42E3C0189}" sibTransId="{EA128F87-88CD-425E-996B-5F698083EAE6}"/>
    <dgm:cxn modelId="{54F32C66-305A-4FA8-8BCC-0FF4F56E947F}" srcId="{7AD80F8B-6B5E-4FF1-8AA5-F8E4BFB49EEE}" destId="{4DD11454-F750-445D-A2C0-368EC2CB1336}" srcOrd="1" destOrd="0" parTransId="{98598BB9-F972-4806-B068-41C40B969E5A}" sibTransId="{1279A770-7649-4BD6-9E15-088009AA0AB1}"/>
    <dgm:cxn modelId="{0F46CA86-9C4A-4676-B6A4-B97267DB73F6}" type="presOf" srcId="{3A6EB534-F04D-4E53-88CB-8BDAA4A11369}" destId="{BAF48B1E-5665-4633-A9E8-4F1B78EB66E0}" srcOrd="0" destOrd="0" presId="urn:microsoft.com/office/officeart/2005/8/layout/process4"/>
    <dgm:cxn modelId="{62293410-9ACB-429E-A6AC-4EA1E881ED54}" type="presOf" srcId="{7AD80F8B-6B5E-4FF1-8AA5-F8E4BFB49EEE}" destId="{E18C474F-0269-481A-A6AD-5542512BA624}" srcOrd="0" destOrd="0" presId="urn:microsoft.com/office/officeart/2005/8/layout/process4"/>
    <dgm:cxn modelId="{1478364E-B80D-4590-8E7F-7220B9F82A62}" type="presOf" srcId="{9A4A2FF9-C325-435E-92A8-711F8AB8DAED}" destId="{2099B6F1-AA3F-418D-B02A-C7A8D4210EC9}" srcOrd="0" destOrd="0" presId="urn:microsoft.com/office/officeart/2005/8/layout/process4"/>
    <dgm:cxn modelId="{CF5DB076-2821-48F2-B0D6-3E8AFE46EC1F}" srcId="{7AD80F8B-6B5E-4FF1-8AA5-F8E4BFB49EEE}" destId="{3A6EB534-F04D-4E53-88CB-8BDAA4A11369}" srcOrd="2" destOrd="0" parTransId="{CFF5F77C-C427-4C40-B380-8FD3F4D4EF78}" sibTransId="{492E9AFB-7E79-4433-9222-95C8D4249582}"/>
    <dgm:cxn modelId="{E9BA0BBE-CD21-4FD4-8643-D5C6DCBA0267}" type="presOf" srcId="{4DD11454-F750-445D-A2C0-368EC2CB1336}" destId="{1E6E96B5-4D50-4E9B-A91F-60BDD2581D7F}" srcOrd="0" destOrd="0" presId="urn:microsoft.com/office/officeart/2005/8/layout/process4"/>
    <dgm:cxn modelId="{DC97D819-986B-4820-8988-0B2C36EC45C2}" type="presParOf" srcId="{E18C474F-0269-481A-A6AD-5542512BA624}" destId="{8A383BE3-361A-41C2-B5D9-D7AAD23E8ECB}" srcOrd="0" destOrd="0" presId="urn:microsoft.com/office/officeart/2005/8/layout/process4"/>
    <dgm:cxn modelId="{5392E894-AC86-473C-A827-C97B8B276AFD}" type="presParOf" srcId="{8A383BE3-361A-41C2-B5D9-D7AAD23E8ECB}" destId="{BAF48B1E-5665-4633-A9E8-4F1B78EB66E0}" srcOrd="0" destOrd="0" presId="urn:microsoft.com/office/officeart/2005/8/layout/process4"/>
    <dgm:cxn modelId="{5154FC4B-2DEA-4822-968A-06565E1FB2E8}" type="presParOf" srcId="{E18C474F-0269-481A-A6AD-5542512BA624}" destId="{CA6BA774-195F-488D-B5B4-E210BA855AE9}" srcOrd="1" destOrd="0" presId="urn:microsoft.com/office/officeart/2005/8/layout/process4"/>
    <dgm:cxn modelId="{B17BEC7C-90E6-42DE-AC14-206FF81050B8}" type="presParOf" srcId="{E18C474F-0269-481A-A6AD-5542512BA624}" destId="{EF532B4E-65C6-43A9-BA48-B060EF88F49A}" srcOrd="2" destOrd="0" presId="urn:microsoft.com/office/officeart/2005/8/layout/process4"/>
    <dgm:cxn modelId="{84EC412B-7A41-4400-9A56-8C5BEE1CC12C}" type="presParOf" srcId="{EF532B4E-65C6-43A9-BA48-B060EF88F49A}" destId="{1E6E96B5-4D50-4E9B-A91F-60BDD2581D7F}" srcOrd="0" destOrd="0" presId="urn:microsoft.com/office/officeart/2005/8/layout/process4"/>
    <dgm:cxn modelId="{CF057352-6271-4836-A583-878640389720}" type="presParOf" srcId="{E18C474F-0269-481A-A6AD-5542512BA624}" destId="{0063E0B6-38C7-4F5A-9766-B539482E5AFF}" srcOrd="3" destOrd="0" presId="urn:microsoft.com/office/officeart/2005/8/layout/process4"/>
    <dgm:cxn modelId="{50B7CEDE-A111-4D01-AD13-B69F88E446C0}" type="presParOf" srcId="{E18C474F-0269-481A-A6AD-5542512BA624}" destId="{6ABE3AF2-A8E5-4130-82C1-AF580FE3BCC7}" srcOrd="4" destOrd="0" presId="urn:microsoft.com/office/officeart/2005/8/layout/process4"/>
    <dgm:cxn modelId="{3E586623-1281-4394-B37A-418AB74254DA}" type="presParOf" srcId="{6ABE3AF2-A8E5-4130-82C1-AF580FE3BCC7}" destId="{2099B6F1-AA3F-418D-B02A-C7A8D4210EC9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0D5607-A326-4B33-A11D-5139053FC2CB}">
      <dsp:nvSpPr>
        <dsp:cNvPr id="0" name=""/>
        <dsp:cNvSpPr/>
      </dsp:nvSpPr>
      <dsp:spPr>
        <a:xfrm>
          <a:off x="0" y="3845887"/>
          <a:ext cx="8287682" cy="50477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Рассмотрение документов НКО комиссией</a:t>
          </a:r>
          <a:endParaRPr lang="ru-RU" sz="1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845887"/>
        <a:ext cx="8287682" cy="504770"/>
      </dsp:txXfrm>
    </dsp:sp>
    <dsp:sp modelId="{AD387C81-7E59-4E9D-98FE-88927A94FFF8}">
      <dsp:nvSpPr>
        <dsp:cNvPr id="0" name=""/>
        <dsp:cNvSpPr/>
      </dsp:nvSpPr>
      <dsp:spPr>
        <a:xfrm rot="10800000">
          <a:off x="0" y="3077121"/>
          <a:ext cx="8287682" cy="776337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Отдел бюджетной политики и экономического анализа Министерства</a:t>
          </a:r>
          <a:endParaRPr lang="ru-RU" sz="1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3077121"/>
        <a:ext cx="8287682" cy="504440"/>
      </dsp:txXfrm>
    </dsp:sp>
    <dsp:sp modelId="{D1E2019C-1DB8-4870-A3DE-8423968D05AD}">
      <dsp:nvSpPr>
        <dsp:cNvPr id="0" name=""/>
        <dsp:cNvSpPr/>
      </dsp:nvSpPr>
      <dsp:spPr>
        <a:xfrm rot="10800000">
          <a:off x="0" y="2308356"/>
          <a:ext cx="8287682" cy="776337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Структурные подразделения Министерства (ответственные исполнители)</a:t>
          </a:r>
          <a:endParaRPr lang="ru-RU" sz="1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2308356"/>
        <a:ext cx="8287682" cy="504440"/>
      </dsp:txXfrm>
    </dsp:sp>
    <dsp:sp modelId="{CBEB1A37-07FB-4E3A-92B1-482027E19260}">
      <dsp:nvSpPr>
        <dsp:cNvPr id="0" name=""/>
        <dsp:cNvSpPr/>
      </dsp:nvSpPr>
      <dsp:spPr>
        <a:xfrm rot="10800000">
          <a:off x="0" y="1539590"/>
          <a:ext cx="8287682" cy="776337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Отдел бюджетной политики и экономического анализа Министерства</a:t>
          </a:r>
          <a:endParaRPr lang="ru-RU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1539590"/>
        <a:ext cx="8287682" cy="504440"/>
      </dsp:txXfrm>
    </dsp:sp>
    <dsp:sp modelId="{1160A556-182A-4272-89CE-DE744F39438D}">
      <dsp:nvSpPr>
        <dsp:cNvPr id="0" name=""/>
        <dsp:cNvSpPr/>
      </dsp:nvSpPr>
      <dsp:spPr>
        <a:xfrm rot="10800000">
          <a:off x="0" y="770824"/>
          <a:ext cx="8287682" cy="776337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Организационно-аналитический отдел Министерства (канцелярия)</a:t>
          </a:r>
          <a:endParaRPr lang="ru-RU" sz="1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770824"/>
        <a:ext cx="8287682" cy="504440"/>
      </dsp:txXfrm>
    </dsp:sp>
    <dsp:sp modelId="{FB399D09-8409-42A2-9732-D481C21DC925}">
      <dsp:nvSpPr>
        <dsp:cNvPr id="0" name=""/>
        <dsp:cNvSpPr/>
      </dsp:nvSpPr>
      <dsp:spPr>
        <a:xfrm rot="10800000">
          <a:off x="0" y="0"/>
          <a:ext cx="8287682" cy="776337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НКО подготавливает документы по формам, утвержденным Порядком и приказом Министерства</a:t>
          </a:r>
          <a:endParaRPr lang="ru-RU" sz="1800" b="1" kern="1200" dirty="0">
            <a:solidFill>
              <a:schemeClr val="accent2">
                <a:lumMod val="5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0"/>
        <a:ext cx="8287682" cy="50444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0D5607-A326-4B33-A11D-5139053FC2CB}">
      <dsp:nvSpPr>
        <dsp:cNvPr id="0" name=""/>
        <dsp:cNvSpPr/>
      </dsp:nvSpPr>
      <dsp:spPr>
        <a:xfrm>
          <a:off x="0" y="4204431"/>
          <a:ext cx="8883221" cy="6897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Рассмотрение отчетов НКО комиссией</a:t>
          </a:r>
          <a:endParaRPr lang="ru-RU" sz="19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4204431"/>
        <a:ext cx="8883221" cy="689771"/>
      </dsp:txXfrm>
    </dsp:sp>
    <dsp:sp modelId="{95D83674-54A6-478D-8C6F-FDC8C725EB74}">
      <dsp:nvSpPr>
        <dsp:cNvPr id="0" name=""/>
        <dsp:cNvSpPr/>
      </dsp:nvSpPr>
      <dsp:spPr>
        <a:xfrm rot="10800000">
          <a:off x="0" y="3153908"/>
          <a:ext cx="8883221" cy="1060869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Отдел бухгалтерского учета и отчетности Министерства</a:t>
          </a:r>
          <a:endParaRPr lang="ru-RU" sz="19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3153908"/>
        <a:ext cx="8883221" cy="689321"/>
      </dsp:txXfrm>
    </dsp:sp>
    <dsp:sp modelId="{D1E2019C-1DB8-4870-A3DE-8423968D05AD}">
      <dsp:nvSpPr>
        <dsp:cNvPr id="0" name=""/>
        <dsp:cNvSpPr/>
      </dsp:nvSpPr>
      <dsp:spPr>
        <a:xfrm rot="10800000">
          <a:off x="0" y="2103386"/>
          <a:ext cx="8883221" cy="1060869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Структурные подразделения Министерства (ответственные исполнители)</a:t>
          </a:r>
          <a:endParaRPr lang="ru-RU" sz="19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2103386"/>
        <a:ext cx="8883221" cy="689321"/>
      </dsp:txXfrm>
    </dsp:sp>
    <dsp:sp modelId="{2099B6F1-AA3F-418D-B02A-C7A8D4210EC9}">
      <dsp:nvSpPr>
        <dsp:cNvPr id="0" name=""/>
        <dsp:cNvSpPr/>
      </dsp:nvSpPr>
      <dsp:spPr>
        <a:xfrm rot="10800000">
          <a:off x="0" y="1052863"/>
          <a:ext cx="8883221" cy="1060869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Организационно-аналитический отдел Министерства</a:t>
          </a:r>
          <a:endParaRPr lang="ru-RU" sz="19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1052863"/>
        <a:ext cx="8883221" cy="689321"/>
      </dsp:txXfrm>
    </dsp:sp>
    <dsp:sp modelId="{FB399D09-8409-42A2-9732-D481C21DC925}">
      <dsp:nvSpPr>
        <dsp:cNvPr id="0" name=""/>
        <dsp:cNvSpPr/>
      </dsp:nvSpPr>
      <dsp:spPr>
        <a:xfrm rot="10800000">
          <a:off x="0" y="0"/>
          <a:ext cx="8883221" cy="1060869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НКО в сроки, установленные соглашением, по формам утвержденным приказом Министерства, направляет отчетные документы </a:t>
          </a:r>
          <a:endParaRPr lang="ru-RU" sz="19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0"/>
        <a:ext cx="8883221" cy="68932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t>09.03.2016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62139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15368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47353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03396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75666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02406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93397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13232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93843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00290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93799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96759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66359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32419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06540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49289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36057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103290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33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647022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34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03362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35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989683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36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087120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37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355421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38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349573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39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037641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40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322895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41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644945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42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559536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43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762675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44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354939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45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6291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47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852566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48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613663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49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857874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50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7475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t>09.03.2016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13" Type="http://schemas.openxmlformats.org/officeDocument/2006/relationships/diagramLayout" Target="../diagrams/layout6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12" Type="http://schemas.openxmlformats.org/officeDocument/2006/relationships/diagramData" Target="../diagrams/data6.xml"/><Relationship Id="rId2" Type="http://schemas.openxmlformats.org/officeDocument/2006/relationships/diagramData" Target="../diagrams/data4.xml"/><Relationship Id="rId16" Type="http://schemas.microsoft.com/office/2007/relationships/diagramDrawing" Target="../diagrams/drawing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5" Type="http://schemas.openxmlformats.org/officeDocument/2006/relationships/diagramColors" Target="../diagrams/colors6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Relationship Id="rId14" Type="http://schemas.openxmlformats.org/officeDocument/2006/relationships/diagramQuickStyle" Target="../diagrams/quickStyle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9.xml"/><Relationship Id="rId13" Type="http://schemas.openxmlformats.org/officeDocument/2006/relationships/diagramData" Target="../diagrams/data10.xml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12" Type="http://schemas.microsoft.com/office/2007/relationships/diagramDrawing" Target="../diagrams/drawing9.xml"/><Relationship Id="rId17" Type="http://schemas.microsoft.com/office/2007/relationships/diagramDrawing" Target="../diagrams/drawing10.xml"/><Relationship Id="rId2" Type="http://schemas.openxmlformats.org/officeDocument/2006/relationships/notesSlide" Target="../notesSlides/notesSlide33.xml"/><Relationship Id="rId16" Type="http://schemas.openxmlformats.org/officeDocument/2006/relationships/diagramColors" Target="../diagrams/colors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11" Type="http://schemas.openxmlformats.org/officeDocument/2006/relationships/diagramColors" Target="../diagrams/colors9.xml"/><Relationship Id="rId5" Type="http://schemas.openxmlformats.org/officeDocument/2006/relationships/diagramQuickStyle" Target="../diagrams/quickStyle8.xml"/><Relationship Id="rId15" Type="http://schemas.openxmlformats.org/officeDocument/2006/relationships/diagramQuickStyle" Target="../diagrams/quickStyle10.xml"/><Relationship Id="rId10" Type="http://schemas.openxmlformats.org/officeDocument/2006/relationships/diagramQuickStyle" Target="../diagrams/quickStyle9.xml"/><Relationship Id="rId4" Type="http://schemas.openxmlformats.org/officeDocument/2006/relationships/diagramLayout" Target="../diagrams/layout8.xml"/><Relationship Id="rId9" Type="http://schemas.openxmlformats.org/officeDocument/2006/relationships/diagramLayout" Target="../diagrams/layout9.xml"/><Relationship Id="rId14" Type="http://schemas.openxmlformats.org/officeDocument/2006/relationships/diagramLayout" Target="../diagrams/layout10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836712"/>
            <a:ext cx="8424936" cy="1872208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требованиях к оформлению некоммерческими организациями Свердловской области документов на участие в конкурсном отборе, отчетных документов об использовании субсидии </a:t>
            </a:r>
            <a:endParaRPr lang="ru-RU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3347864" y="3911084"/>
            <a:ext cx="558011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Заместитель Министра </a:t>
            </a:r>
          </a:p>
          <a:p>
            <a:pPr algn="r" eaLnBrk="1" hangingPunct="1"/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социальной политики Свердловской области  </a:t>
            </a:r>
          </a:p>
          <a:p>
            <a:pPr algn="r" eaLnBrk="1" hangingPunct="1"/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r" eaLnBrk="1" hangingPunct="1"/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Александра Анатольевна Смагина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8427" y="6175189"/>
            <a:ext cx="4999153" cy="682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950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404664"/>
            <a:ext cx="8424936" cy="6048672"/>
          </a:xfrm>
        </p:spPr>
        <p:txBody>
          <a:bodyPr>
            <a:noAutofit/>
          </a:bodyPr>
          <a:lstStyle/>
          <a:p>
            <a:pPr algn="l"/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Постановление Правительства Свердловской области от 12.01.2015 № 5-ПП «Об утверждении Порядка предоставления из областного бюджета субсидий социально ориентированным некоммерческим организациям</a:t>
            </a:r>
            <a:br>
              <a:rPr lang="ru-RU" sz="22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2015–2017 годах»; </a:t>
            </a:r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2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2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Приказ </a:t>
            </a:r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Министерства социальной политики Свердловской области от 21.01.2015 № 6 «О реализации постановления Правительства Свердловской области </a:t>
            </a:r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2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12.01.2015 № </a:t>
            </a:r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5-ПП «Об </a:t>
            </a:r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утверждении Порядка</a:t>
            </a:r>
            <a:br>
              <a:rPr lang="ru-RU" sz="22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предоставления </a:t>
            </a:r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 областного бюджета субсидий социально </a:t>
            </a:r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ориентированным </a:t>
            </a:r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некоммерческим организациям в 2015–2017 годах</a:t>
            </a:r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br>
              <a:rPr lang="ru-RU" sz="22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2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4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4188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9" y="620688"/>
            <a:ext cx="8640960" cy="583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847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7" y="836712"/>
            <a:ext cx="8424936" cy="568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508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764704"/>
            <a:ext cx="8594084" cy="576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815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053236"/>
              </p:ext>
            </p:extLst>
          </p:nvPr>
        </p:nvGraphicFramePr>
        <p:xfrm>
          <a:off x="467544" y="548680"/>
          <a:ext cx="8352928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24729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2821316"/>
              </p:ext>
            </p:extLst>
          </p:nvPr>
        </p:nvGraphicFramePr>
        <p:xfrm>
          <a:off x="323528" y="764704"/>
          <a:ext cx="864096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29783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9" y="908720"/>
            <a:ext cx="7408333" cy="525658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ru-RU" b="1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ru-RU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предоставление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субсидий за счет средств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федерального бюджета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осуществляется </a:t>
            </a:r>
            <a:endParaRPr lang="ru-RU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наличии </a:t>
            </a:r>
            <a:r>
              <a:rPr lang="ru-RU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софинансирования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социально значимых проектов, реализуемых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некоммерческими организациями ,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из внебюджетных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источников</a:t>
            </a:r>
          </a:p>
          <a:p>
            <a:pPr marL="0" indent="0" algn="ctr">
              <a:buNone/>
            </a:pPr>
            <a:endParaRPr lang="ru-RU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ТОЛЬКО на конкурсной основе 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 проектному принципу</a:t>
            </a:r>
            <a:endParaRPr lang="ru-RU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ru-RU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ru-RU" sz="1500" dirty="0"/>
          </a:p>
        </p:txBody>
      </p:sp>
    </p:spTree>
    <p:extLst>
      <p:ext uri="{BB962C8B-B14F-4D97-AF65-F5344CB8AC3E}">
        <p14:creationId xmlns:p14="http://schemas.microsoft.com/office/powerpoint/2010/main" val="327052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9" y="1340768"/>
            <a:ext cx="7408333" cy="518457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ru-RU" sz="1500" dirty="0"/>
          </a:p>
          <a:p>
            <a:pPr>
              <a:spcBef>
                <a:spcPts val="0"/>
              </a:spcBef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повышение качества жизни людей пожилого возраста</a:t>
            </a:r>
          </a:p>
          <a:p>
            <a:pPr marL="0" indent="0">
              <a:spcBef>
                <a:spcPts val="0"/>
              </a:spcBef>
              <a:buNone/>
            </a:pP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профилактику социального сиротства, поддержку материнства и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детства</a:t>
            </a:r>
          </a:p>
          <a:p>
            <a:pPr marL="0" indent="0">
              <a:spcBef>
                <a:spcPts val="0"/>
              </a:spcBef>
              <a:buNone/>
            </a:pP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социальную адаптацию инвалидов и их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семей</a:t>
            </a:r>
          </a:p>
          <a:p>
            <a:pPr marL="0" indent="0">
              <a:spcBef>
                <a:spcPts val="0"/>
              </a:spcBef>
              <a:buNone/>
            </a:pP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поддержку ветеранов, инвалидов боевых действий, граждан, находящихся в трудной жизненной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ситуации</a:t>
            </a:r>
          </a:p>
          <a:p>
            <a:pPr marL="0" indent="0">
              <a:spcBef>
                <a:spcPts val="0"/>
              </a:spcBef>
              <a:buNone/>
            </a:pP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развитие институтов гражданского общества, формирование инфраструктуры поддержки некоммерческих организаций Свердловской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области </a:t>
            </a:r>
          </a:p>
          <a:p>
            <a:pPr>
              <a:spcBef>
                <a:spcPts val="0"/>
              </a:spcBef>
            </a:pPr>
            <a:endParaRPr lang="ru-RU" sz="19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15 приоритетных направлений </a:t>
            </a:r>
            <a:r>
              <a:rPr lang="ru-RU" sz="1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(пункт 5 Порядка)</a:t>
            </a:r>
            <a:endParaRPr lang="ru-RU" sz="1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404664"/>
            <a:ext cx="7653536" cy="1008112"/>
          </a:xfrm>
        </p:spPr>
        <p:txBody>
          <a:bodyPr>
            <a:noAutofit/>
          </a:bodyPr>
          <a:lstStyle/>
          <a:p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Реализация социально значимых проектов направлена</a:t>
            </a:r>
            <a:endParaRPr lang="ru-RU" sz="2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7778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2204864"/>
            <a:ext cx="8280920" cy="3384376"/>
          </a:xfrm>
        </p:spPr>
        <p:txBody>
          <a:bodyPr>
            <a:normAutofit fontScale="92500" lnSpcReduction="20000"/>
          </a:bodyPr>
          <a:lstStyle/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целях реализации проектов:</a:t>
            </a: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 	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осуществляющие в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соответствии с учредительными документами деятельности по социальной поддержке граждан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Свердловской области</a:t>
            </a:r>
            <a:endParaRPr lang="ru-RU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не являющиеся государственными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корпорациями и государственными компаниями, государственными и муниципальными учреждениями, религиозными организациями, политическими партиями, их объединениями и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союзами</a:t>
            </a:r>
          </a:p>
          <a:p>
            <a:pPr indent="0" algn="just">
              <a:lnSpc>
                <a:spcPct val="115000"/>
              </a:lnSpc>
              <a:buNone/>
            </a:pPr>
            <a:endParaRPr lang="ru-RU" sz="2600" b="1" dirty="0" smtClean="0">
              <a:solidFill>
                <a:schemeClr val="tx2">
                  <a:lumMod val="75000"/>
                </a:schemeClr>
              </a:solidFill>
              <a:latin typeface="+mj-lt"/>
              <a:cs typeface="Arial" panose="020B0604020202020204" pitchFamily="34" charset="0"/>
            </a:endParaRPr>
          </a:p>
          <a:p>
            <a:pPr indent="0" algn="just">
              <a:lnSpc>
                <a:spcPct val="115000"/>
              </a:lnSpc>
              <a:buNone/>
            </a:pPr>
            <a:endParaRPr lang="ru-RU" sz="1500" b="1" dirty="0">
              <a:solidFill>
                <a:schemeClr val="tx2">
                  <a:lumMod val="75000"/>
                </a:schemeClr>
              </a:solidFill>
              <a:latin typeface="+mj-lt"/>
              <a:cs typeface="Arial" panose="020B0604020202020204" pitchFamily="34" charset="0"/>
            </a:endParaRPr>
          </a:p>
          <a:p>
            <a:pPr marL="0" lvl="0" indent="0">
              <a:buNone/>
            </a:pPr>
            <a:endParaRPr lang="ru-RU" sz="1500" dirty="0" smtClean="0">
              <a:solidFill>
                <a:schemeClr val="tx2">
                  <a:lumMod val="75000"/>
                </a:schemeClr>
              </a:solidFill>
              <a:latin typeface="+mj-lt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sz="6000" b="1" dirty="0"/>
          </a:p>
          <a:p>
            <a:pPr marL="0" indent="0">
              <a:buNone/>
            </a:pPr>
            <a:endParaRPr lang="ru-RU" sz="4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404664"/>
            <a:ext cx="8280920" cy="1728192"/>
          </a:xfrm>
        </p:spPr>
        <p:txBody>
          <a:bodyPr>
            <a:normAutofit/>
          </a:bodyPr>
          <a:lstStyle/>
          <a:p>
            <a:r>
              <a:rPr lang="ru-RU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Право на получение субсидии имеют некоммерческие организации, соответствующие следующим критериям </a:t>
            </a:r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отбора (пункт 1 Порядка)</a:t>
            </a:r>
            <a:r>
              <a:rPr lang="ru-RU" sz="2200" dirty="0"/>
              <a:t> </a:t>
            </a:r>
            <a:endParaRPr lang="ru-RU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8522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1412776"/>
            <a:ext cx="8712968" cy="5256584"/>
          </a:xfrm>
        </p:spPr>
        <p:txBody>
          <a:bodyPr>
            <a:normAutofit fontScale="25000" lnSpcReduction="20000"/>
          </a:bodyPr>
          <a:lstStyle/>
          <a:p>
            <a:pPr indent="0" algn="just">
              <a:lnSpc>
                <a:spcPct val="115000"/>
              </a:lnSpc>
              <a:buNone/>
            </a:pPr>
            <a:r>
              <a:rPr lang="ru-RU" sz="76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целях проведения мероприятий:</a:t>
            </a:r>
          </a:p>
          <a:p>
            <a:pPr indent="0" algn="just">
              <a:lnSpc>
                <a:spcPct val="115000"/>
              </a:lnSpc>
              <a:buNone/>
            </a:pPr>
            <a:endParaRPr lang="ru-RU" sz="76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>
              <a:lnSpc>
                <a:spcPct val="115000"/>
              </a:lnSpc>
              <a:buNone/>
            </a:pPr>
            <a:r>
              <a:rPr lang="ru-RU" sz="7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	осуществляющие в соответствии с учредительными документами деятельности по социальной поддержке граждан Свердловской области</a:t>
            </a:r>
          </a:p>
          <a:p>
            <a:pPr indent="0" algn="just">
              <a:lnSpc>
                <a:spcPct val="115000"/>
              </a:lnSpc>
              <a:buNone/>
            </a:pPr>
            <a:endParaRPr lang="ru-RU" sz="76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>
              <a:lnSpc>
                <a:spcPct val="115000"/>
              </a:lnSpc>
              <a:buNone/>
            </a:pPr>
            <a:r>
              <a:rPr lang="ru-RU" sz="7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	не являющиеся государственными корпорациями и государственными компаниями, государственными и муниципальными учреждениями, религиозными организациями, политическими партиями, их объединениями и союзами</a:t>
            </a:r>
          </a:p>
          <a:p>
            <a:pPr indent="0" algn="just">
              <a:lnSpc>
                <a:spcPct val="115000"/>
              </a:lnSpc>
              <a:buNone/>
            </a:pPr>
            <a:r>
              <a:rPr lang="ru-RU" sz="7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	осуществляющие деятельность не менее 1 года до даты представления в уполномоченный орган заявки на получение субсидии</a:t>
            </a:r>
          </a:p>
          <a:p>
            <a:pPr indent="0" algn="just">
              <a:lnSpc>
                <a:spcPct val="115000"/>
              </a:lnSpc>
              <a:buNone/>
            </a:pPr>
            <a:r>
              <a:rPr lang="ru-RU" sz="7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	имеющие статус регионального (областного) общественного объединения</a:t>
            </a:r>
          </a:p>
          <a:p>
            <a:pPr indent="0" algn="just">
              <a:lnSpc>
                <a:spcPct val="115000"/>
              </a:lnSpc>
              <a:buNone/>
            </a:pPr>
            <a:r>
              <a:rPr lang="ru-RU" sz="7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	имеющие подразделения (филиалы) в муниципальных образованиях, расположенных на территории Свердловской области</a:t>
            </a:r>
          </a:p>
          <a:p>
            <a:pPr indent="0" algn="just">
              <a:lnSpc>
                <a:spcPct val="115000"/>
              </a:lnSpc>
              <a:buNone/>
            </a:pPr>
            <a:endParaRPr lang="ru-RU" sz="7600" b="1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>
              <a:lnSpc>
                <a:spcPct val="115000"/>
              </a:lnSpc>
              <a:buNone/>
            </a:pPr>
            <a:endParaRPr lang="ru-RU" sz="76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endParaRPr lang="ru-RU" sz="3600" dirty="0" smtClean="0">
              <a:solidFill>
                <a:schemeClr val="tx2">
                  <a:lumMod val="75000"/>
                </a:schemeClr>
              </a:solidFill>
              <a:latin typeface="+mj-lt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sz="3600" b="1" dirty="0"/>
          </a:p>
          <a:p>
            <a:pPr marL="0" indent="0">
              <a:buNone/>
            </a:pPr>
            <a:endParaRPr lang="ru-RU" sz="4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20918" y="260648"/>
            <a:ext cx="8280920" cy="1224136"/>
          </a:xfrm>
        </p:spPr>
        <p:txBody>
          <a:bodyPr>
            <a:normAutofit/>
          </a:bodyPr>
          <a:lstStyle/>
          <a:p>
            <a:r>
              <a:rPr lang="ru-RU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Право на получение субсидии имеют некоммерческие организации, соответствующие следующим критериям </a:t>
            </a:r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отбора (пункт 1 Порядка)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ru-RU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0944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404664"/>
            <a:ext cx="8280920" cy="6264696"/>
          </a:xfrm>
        </p:spPr>
        <p:txBody>
          <a:bodyPr>
            <a:normAutofit/>
          </a:bodyPr>
          <a:lstStyle/>
          <a:p>
            <a:pPr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Обязательным является  целевое расходование средств субсидии</a:t>
            </a:r>
            <a:endParaRPr lang="ru-RU" sz="1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0" algn="ctr">
              <a:lnSpc>
                <a:spcPct val="115000"/>
              </a:lnSpc>
              <a:buNone/>
            </a:pPr>
            <a:r>
              <a:rPr lang="ru-RU" sz="17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за </a:t>
            </a:r>
            <a:r>
              <a:rPr lang="ru-RU" sz="17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счет предоставленной </a:t>
            </a:r>
            <a:r>
              <a:rPr lang="ru-RU" sz="17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субсидии </a:t>
            </a:r>
            <a:r>
              <a:rPr lang="ru-RU" sz="17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запрещается</a:t>
            </a:r>
            <a:r>
              <a:rPr lang="ru-RU" sz="17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indent="0" algn="ctr">
              <a:lnSpc>
                <a:spcPct val="115000"/>
              </a:lnSpc>
              <a:buNone/>
            </a:pPr>
            <a:r>
              <a:rPr lang="ru-RU" sz="17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осуществлять </a:t>
            </a:r>
            <a:r>
              <a:rPr lang="ru-RU" sz="17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следующие </a:t>
            </a:r>
            <a:r>
              <a:rPr lang="ru-RU" sz="17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расходы </a:t>
            </a:r>
            <a:r>
              <a:rPr lang="ru-RU" sz="17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(пункт 11 Порядка</a:t>
            </a:r>
            <a:r>
              <a:rPr lang="ru-RU" sz="17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ru-RU" sz="17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indent="0" algn="just">
              <a:lnSpc>
                <a:spcPct val="115000"/>
              </a:lnSpc>
              <a:buNone/>
            </a:pPr>
            <a:r>
              <a:rPr lang="ru-RU" sz="17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связанные </a:t>
            </a:r>
            <a:r>
              <a:rPr lang="ru-RU" sz="17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 осуществлением предпринимательской деятельности и оказанием помощи коммерческим </a:t>
            </a:r>
            <a:r>
              <a:rPr lang="ru-RU" sz="17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организациям</a:t>
            </a:r>
            <a:endParaRPr lang="ru-RU" sz="17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>
              <a:lnSpc>
                <a:spcPct val="115000"/>
              </a:lnSpc>
              <a:buNone/>
            </a:pPr>
            <a:r>
              <a:rPr lang="ru-RU" sz="17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напрямую </a:t>
            </a:r>
            <a:r>
              <a:rPr lang="ru-RU" sz="17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не связанные с заявленными проектами и </a:t>
            </a:r>
            <a:r>
              <a:rPr lang="ru-RU" sz="17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мероприятиями</a:t>
            </a:r>
            <a:endParaRPr lang="ru-RU" sz="17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>
              <a:lnSpc>
                <a:spcPct val="115000"/>
              </a:lnSpc>
              <a:buNone/>
            </a:pPr>
            <a:r>
              <a:rPr lang="ru-RU" sz="17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 поддержку политических партий и </a:t>
            </a:r>
            <a:r>
              <a:rPr lang="ru-RU" sz="17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кампаний</a:t>
            </a:r>
            <a:endParaRPr lang="ru-RU" sz="17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>
              <a:lnSpc>
                <a:spcPct val="115000"/>
              </a:lnSpc>
              <a:buNone/>
            </a:pPr>
            <a:r>
              <a:rPr lang="ru-RU" sz="17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 проведение политических демонстраций, </a:t>
            </a:r>
            <a:r>
              <a:rPr lang="ru-RU" sz="17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пикетирований</a:t>
            </a:r>
            <a:endParaRPr lang="ru-RU" sz="17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>
              <a:lnSpc>
                <a:spcPct val="115000"/>
              </a:lnSpc>
              <a:buNone/>
            </a:pPr>
            <a:r>
              <a:rPr lang="ru-RU" sz="17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 фундаментальные научные </a:t>
            </a:r>
            <a:r>
              <a:rPr lang="ru-RU" sz="17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исследования</a:t>
            </a:r>
            <a:endParaRPr lang="ru-RU" sz="17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>
              <a:lnSpc>
                <a:spcPct val="115000"/>
              </a:lnSpc>
              <a:buNone/>
            </a:pPr>
            <a:r>
              <a:rPr lang="ru-RU" sz="17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 приобретение алкогольных напитков и табачной </a:t>
            </a:r>
            <a:r>
              <a:rPr lang="ru-RU" sz="17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продукции</a:t>
            </a:r>
            <a:endParaRPr lang="ru-RU" sz="17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>
              <a:lnSpc>
                <a:spcPct val="115000"/>
              </a:lnSpc>
              <a:buNone/>
            </a:pPr>
            <a:r>
              <a:rPr lang="ru-RU" sz="17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 оплату труда штатных сотрудников некоммерческих </a:t>
            </a:r>
            <a:r>
              <a:rPr lang="ru-RU" sz="17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организаций</a:t>
            </a:r>
            <a:endParaRPr lang="ru-RU" sz="17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>
              <a:lnSpc>
                <a:spcPct val="115000"/>
              </a:lnSpc>
              <a:buNone/>
            </a:pPr>
            <a:r>
              <a:rPr lang="ru-RU" sz="17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 приобретение автомототранспортных </a:t>
            </a:r>
            <a:r>
              <a:rPr lang="ru-RU" sz="17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средств</a:t>
            </a:r>
            <a:endParaRPr lang="ru-RU" sz="17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>
              <a:lnSpc>
                <a:spcPct val="115000"/>
              </a:lnSpc>
              <a:buNone/>
            </a:pPr>
            <a:r>
              <a:rPr lang="ru-RU" sz="17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 оплату работ по капитальному строительству и реконструкции зданий и </a:t>
            </a:r>
            <a:r>
              <a:rPr lang="ru-RU" sz="17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сооружений</a:t>
            </a:r>
            <a:endParaRPr lang="ru-RU" sz="17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>
              <a:lnSpc>
                <a:spcPct val="115000"/>
              </a:lnSpc>
              <a:buNone/>
            </a:pPr>
            <a:r>
              <a:rPr lang="ru-RU" sz="17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 приобретение </a:t>
            </a:r>
            <a:r>
              <a:rPr lang="ru-RU" sz="17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недвижимости</a:t>
            </a:r>
            <a:endParaRPr lang="ru-RU" sz="17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>
              <a:lnSpc>
                <a:spcPct val="115000"/>
              </a:lnSpc>
              <a:buNone/>
            </a:pPr>
            <a:r>
              <a:rPr lang="ru-RU" sz="17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 погашение кредиторской задолженности некоммерческих </a:t>
            </a:r>
            <a:r>
              <a:rPr lang="ru-RU" sz="17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организаций</a:t>
            </a:r>
            <a:endParaRPr lang="ru-RU" sz="17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>
              <a:lnSpc>
                <a:spcPct val="115000"/>
              </a:lnSpc>
              <a:buNone/>
            </a:pPr>
            <a:r>
              <a:rPr lang="ru-RU" sz="17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 уплату пени и </a:t>
            </a:r>
            <a:r>
              <a:rPr lang="ru-RU" sz="17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штрафов</a:t>
            </a:r>
            <a:endParaRPr lang="ru-RU" sz="17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>
              <a:lnSpc>
                <a:spcPct val="115000"/>
              </a:lnSpc>
              <a:buNone/>
            </a:pPr>
            <a:endParaRPr lang="ru-RU" sz="1600" b="1" dirty="0">
              <a:solidFill>
                <a:schemeClr val="tx2">
                  <a:lumMod val="75000"/>
                </a:schemeClr>
              </a:solidFill>
              <a:latin typeface="+mj-lt"/>
              <a:cs typeface="Arial" panose="020B0604020202020204" pitchFamily="34" charset="0"/>
            </a:endParaRPr>
          </a:p>
          <a:p>
            <a:pPr indent="0" algn="just">
              <a:lnSpc>
                <a:spcPct val="115000"/>
              </a:lnSpc>
              <a:buNone/>
            </a:pPr>
            <a:endParaRPr lang="ru-RU" sz="1500" b="1" dirty="0" smtClean="0">
              <a:solidFill>
                <a:schemeClr val="tx2">
                  <a:lumMod val="75000"/>
                </a:schemeClr>
              </a:solidFill>
              <a:latin typeface="+mj-lt"/>
              <a:cs typeface="Arial" panose="020B0604020202020204" pitchFamily="34" charset="0"/>
            </a:endParaRPr>
          </a:p>
          <a:p>
            <a:pPr indent="0" algn="just">
              <a:lnSpc>
                <a:spcPct val="115000"/>
              </a:lnSpc>
              <a:buNone/>
            </a:pPr>
            <a:endParaRPr lang="ru-RU" sz="1500" b="1" dirty="0">
              <a:solidFill>
                <a:schemeClr val="tx2">
                  <a:lumMod val="75000"/>
                </a:schemeClr>
              </a:solidFill>
              <a:latin typeface="+mj-lt"/>
              <a:cs typeface="Arial" panose="020B0604020202020204" pitchFamily="34" charset="0"/>
            </a:endParaRPr>
          </a:p>
          <a:p>
            <a:pPr marL="0" lvl="0" indent="0">
              <a:buNone/>
            </a:pPr>
            <a:endParaRPr lang="ru-RU" sz="1500" dirty="0" smtClean="0">
              <a:solidFill>
                <a:schemeClr val="tx2">
                  <a:lumMod val="75000"/>
                </a:schemeClr>
              </a:solidFill>
              <a:latin typeface="+mj-lt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sz="6000" b="1" dirty="0"/>
          </a:p>
          <a:p>
            <a:pPr marL="0" indent="0">
              <a:buNone/>
            </a:pPr>
            <a:endParaRPr lang="ru-RU" sz="4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9022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1412777"/>
            <a:ext cx="8280920" cy="4968552"/>
          </a:xfrm>
        </p:spPr>
        <p:txBody>
          <a:bodyPr>
            <a:normAutofit fontScale="92500"/>
          </a:bodyPr>
          <a:lstStyle/>
          <a:p>
            <a:pPr lvl="0">
              <a:buFont typeface="Wingdings" panose="05000000000000000000" pitchFamily="2" charset="2"/>
              <a:buChar char="Ø"/>
            </a:pPr>
            <a:r>
              <a:rPr lang="ru-RU" sz="19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ru-RU" sz="19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заявка </a:t>
            </a:r>
            <a:r>
              <a:rPr lang="ru-RU" sz="19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 участие в </a:t>
            </a:r>
            <a:r>
              <a:rPr lang="ru-RU" sz="19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конкурсе на реализацию проекта; 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19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смета доходов и расходов некоммерческой организации;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19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выписка </a:t>
            </a:r>
            <a:r>
              <a:rPr lang="ru-RU" sz="19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из Единого государственного реестра юридических </a:t>
            </a:r>
            <a:r>
              <a:rPr lang="ru-RU" sz="19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лиц;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19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заверенная копия </a:t>
            </a:r>
            <a:r>
              <a:rPr lang="ru-RU" sz="19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Устава некоммерческой </a:t>
            </a:r>
            <a:r>
              <a:rPr lang="ru-RU" sz="19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организации;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19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документы, подтверждающие статус </a:t>
            </a:r>
            <a:r>
              <a:rPr lang="ru-RU" sz="19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руководителя;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19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справка </a:t>
            </a:r>
            <a:r>
              <a:rPr lang="ru-RU" sz="19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территориальных органов Федеральной налоговой </a:t>
            </a:r>
            <a:r>
              <a:rPr lang="ru-RU" sz="19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службы об отсутствии </a:t>
            </a:r>
            <a:r>
              <a:rPr lang="ru-RU" sz="19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задолженности по уплате налогов, сборов и иных обязательных </a:t>
            </a:r>
            <a:r>
              <a:rPr lang="ru-RU" sz="19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платежей;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19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справка территориальных органов Пенсионного фонда Российской Федерации об отсутствии задолженности по уплате страховых взносов;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19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информация об основных мероприятиях некоммерческой организации за последний год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19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материалы, содержащие и (или) подтверждающие информацию о деятельности некоммерческой организации, размещенную в </a:t>
            </a:r>
            <a:r>
              <a:rPr lang="ru-RU" sz="19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СМИ (пресса</a:t>
            </a:r>
            <a:r>
              <a:rPr lang="ru-RU" sz="19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телевидение, радио, Интернет) за прошедший год</a:t>
            </a:r>
          </a:p>
          <a:p>
            <a:pPr lvl="0">
              <a:buFont typeface="Wingdings" panose="05000000000000000000" pitchFamily="2" charset="2"/>
              <a:buChar char="Ø"/>
            </a:pPr>
            <a:endParaRPr lang="ru-RU" sz="19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endParaRPr lang="ru-RU" sz="2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endParaRPr lang="ru-RU" sz="1800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endParaRPr lang="ru-RU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sz="4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548679"/>
            <a:ext cx="8280920" cy="792089"/>
          </a:xfrm>
        </p:spPr>
        <p:txBody>
          <a:bodyPr>
            <a:noAutofit/>
          </a:bodyPr>
          <a:lstStyle/>
          <a:p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Документы для участия </a:t>
            </a:r>
            <a:b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конкурсе на реализацию проекта (пункт 17 Порядка)</a:t>
            </a:r>
            <a:endParaRPr lang="ru-RU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0720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772816"/>
            <a:ext cx="8280920" cy="4608512"/>
          </a:xfrm>
        </p:spPr>
        <p:txBody>
          <a:bodyPr>
            <a:normAutofit fontScale="92500" lnSpcReduction="20000"/>
          </a:bodyPr>
          <a:lstStyle/>
          <a:p>
            <a:pPr lvl="0">
              <a:buFont typeface="Wingdings" panose="05000000000000000000" pitchFamily="2" charset="2"/>
              <a:buChar char="Ø"/>
            </a:pPr>
            <a:r>
              <a:rPr lang="ru-RU" sz="1500" b="1" dirty="0" smtClean="0">
                <a:solidFill>
                  <a:srgbClr val="C00000"/>
                </a:solidFill>
                <a:latin typeface="+mj-lt"/>
                <a:cs typeface="Arial" panose="020B0604020202020204" pitchFamily="34" charset="0"/>
              </a:rPr>
              <a:t> </a:t>
            </a: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заявка на получение субсидии;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смета доходов и расходов некоммерческой организации;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выписка из Единого государственного реестра юридических лиц;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заверенная копия Устава некоммерческой организации;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документы, подтверждающие статус руководителя;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справка территориальных органов Федеральной налоговой службы об отсутствии задолженности по уплате налогов, сборов и иных обязательных платежей;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18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справка территориальных органов Пенсионного фонда Российской Федерации об отсутствии задолженности по уплате страховых взносов</a:t>
            </a:r>
            <a:r>
              <a:rPr lang="ru-RU" sz="1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расчет суммы расходов на проведение мероприятий некоммерческой организации, расчет суммы расходов на обеспечение деятельности некоммерческой организации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материалы, содержащие и (или) подтверждающие информацию о деятельности некоммерческой организации, размещенную в </a:t>
            </a: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СМИ (пресса</a:t>
            </a:r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телевидение, радио, Интернет) за прошедший год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документы, подтверждающие наличие подразделений (филиалов) в муниципальных </a:t>
            </a: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образованиях Свердловской </a:t>
            </a:r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области</a:t>
            </a:r>
          </a:p>
          <a:p>
            <a:pPr lvl="0">
              <a:buFont typeface="Wingdings" panose="05000000000000000000" pitchFamily="2" charset="2"/>
              <a:buChar char="Ø"/>
            </a:pPr>
            <a:endParaRPr lang="ru-RU" sz="1800" b="1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endParaRPr lang="ru-RU" sz="18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endParaRPr lang="ru-RU" sz="1500" dirty="0" smtClean="0">
              <a:solidFill>
                <a:schemeClr val="tx2">
                  <a:lumMod val="75000"/>
                </a:schemeClr>
              </a:solidFill>
              <a:latin typeface="+mj-lt"/>
              <a:cs typeface="Arial" panose="020B0604020202020204" pitchFamily="34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endParaRPr lang="ru-RU" sz="6000" b="1" dirty="0"/>
          </a:p>
          <a:p>
            <a:pPr marL="0" indent="0">
              <a:buNone/>
            </a:pPr>
            <a:endParaRPr lang="ru-RU" sz="4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548680"/>
            <a:ext cx="8280920" cy="1224136"/>
          </a:xfrm>
        </p:spPr>
        <p:txBody>
          <a:bodyPr>
            <a:noAutofit/>
          </a:bodyPr>
          <a:lstStyle/>
          <a:p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Документы для </a:t>
            </a:r>
            <a:r>
              <a:rPr lang="ru-RU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получения субсидии </a:t>
            </a:r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 проведение мероприятий (пункт 28 Порядка)</a:t>
            </a:r>
            <a:endParaRPr lang="ru-RU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85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1052736"/>
            <a:ext cx="8280920" cy="5616625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Субсидии предоставляются на основании заключенного между уполномоченным органом и некоммерческой организацией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Соглашения</a:t>
            </a:r>
          </a:p>
          <a:p>
            <a:pPr marL="0" lvl="0" indent="0" algn="ctr">
              <a:buNone/>
            </a:pP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Соглашение заключаются 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течение 10 рабочих дней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 дня утверждения Министром социальной политики Свердловской области решения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комиссии</a:t>
            </a:r>
            <a:endParaRPr lang="ru-RU" sz="2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buNone/>
            </a:pPr>
            <a:endParaRPr lang="ru-RU" sz="2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buNone/>
            </a:pP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Некоммерческие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организации представляют в уполномоченный орган отчет об использовании субсидии по фактически произведенным расходам </a:t>
            </a: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сроки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предусмотренные соглашением</a:t>
            </a:r>
            <a:endParaRPr lang="ru-RU" sz="2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buNone/>
            </a:pPr>
            <a:endParaRPr lang="ru-RU" sz="2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buNone/>
            </a:pP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Комиссия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 основании отчетов некоммерческих организаций принимает решение об исполнении соглашения или о неисполнении соглашения некоммерческими организациями в отчетном году в срок </a:t>
            </a: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не позднее 25 февраля года, следующего за 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годом окончания реализации проектов </a:t>
            </a:r>
            <a:endParaRPr lang="ru-RU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buNone/>
            </a:pPr>
            <a:endParaRPr lang="ru-RU" sz="1500" dirty="0" smtClean="0">
              <a:solidFill>
                <a:schemeClr val="tx2">
                  <a:lumMod val="75000"/>
                </a:schemeClr>
              </a:solidFill>
              <a:latin typeface="+mj-lt"/>
              <a:cs typeface="Arial" panose="020B0604020202020204" pitchFamily="34" charset="0"/>
            </a:endParaRPr>
          </a:p>
          <a:p>
            <a:pPr marL="0" lvl="0" indent="0">
              <a:buNone/>
            </a:pPr>
            <a:endParaRPr lang="ru-RU" sz="6000" b="1" dirty="0"/>
          </a:p>
          <a:p>
            <a:pPr marL="0" indent="0">
              <a:buNone/>
            </a:pPr>
            <a:endParaRPr lang="ru-RU" sz="4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41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548680"/>
            <a:ext cx="8280920" cy="6120681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endParaRPr lang="ru-RU" sz="1500" dirty="0" smtClean="0">
              <a:solidFill>
                <a:schemeClr val="tx2">
                  <a:lumMod val="75000"/>
                </a:schemeClr>
              </a:solidFill>
              <a:latin typeface="+mj-lt"/>
              <a:cs typeface="Arial" panose="020B0604020202020204" pitchFamily="34" charset="0"/>
            </a:endParaRPr>
          </a:p>
          <a:p>
            <a:pPr marL="0" lvl="0" indent="0" algn="ctr">
              <a:buNone/>
            </a:pP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Порядок предоставления уточненной заявки</a:t>
            </a:r>
          </a:p>
          <a:p>
            <a:pPr marL="0" lvl="0" indent="0" algn="just">
              <a:buNone/>
            </a:pP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	При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необходимости изменения структуры и (или) объема расходов в ходе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реализации проекта или проведения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мероприятий </a:t>
            </a: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размере более 5 процентов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от суммы субсидии некоммерческая организация </a:t>
            </a: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до осуществления расходов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непосредственно связанных с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реализацией проекта или проведением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мероприятий, направляет в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Министерство на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рассмотрение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комиссии 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уточненную заявку</a:t>
            </a:r>
          </a:p>
          <a:p>
            <a:pPr marL="0" lvl="0" indent="0" algn="just">
              <a:buNone/>
            </a:pP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	Уточненная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заявка подается </a:t>
            </a: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срок не позднее 20 ноября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текущего финансового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года</a:t>
            </a:r>
          </a:p>
          <a:p>
            <a:pPr marL="0" lvl="0" indent="0" algn="ctr">
              <a:buNone/>
            </a:pPr>
            <a:endParaRPr lang="ru-RU" sz="2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>
              <a:buNone/>
            </a:pP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	В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случае принятия комиссией решения о принятии уточненной заявки с некоммерческой организацией в течение 10 календарных дней со дня утверждения Министром социальной политики Свердловской области решения комиссии заключается </a:t>
            </a: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дополнительное соглашение </a:t>
            </a:r>
          </a:p>
          <a:p>
            <a:pPr marL="0" lvl="0" indent="0">
              <a:buNone/>
            </a:pPr>
            <a:endParaRPr lang="ru-RU" sz="20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sz="4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7586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476672"/>
            <a:ext cx="8424936" cy="3600400"/>
          </a:xfrm>
        </p:spPr>
        <p:txBody>
          <a:bodyPr>
            <a:noAutofit/>
          </a:bodyPr>
          <a:lstStyle/>
          <a:p>
            <a:pPr algn="l"/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Приказ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Министерства социальной политики Свердловской области от 21.01.2015 № 6 «О реализации постановления Правительства Свердловской области от 12.01.2015 № 5-ПП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 утверждении Порядка предоставления из областного бюджета субсидий социально ориентированным некоммерческим организациям в 2015–2017 годах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b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размещении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информации для некоммерческих организаций на сайте Министерства социальной политики «Поддержка НКО» </a:t>
            </a:r>
            <a:endParaRPr lang="ru-RU" sz="2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4732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7584" y="1340768"/>
            <a:ext cx="7660371" cy="5040560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1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Состав комиссии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Порядок работы комиссии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1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Порядок представления и рассмотрения документов социально ориентированных некоммерческих организаций на получение субсидии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1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Порядок представления и рассмотрения отчетных документов социально ориентированных некоммерческих организаций об использовании субсидии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1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Перечень </a:t>
            </a:r>
            <a:r>
              <a:rPr lang="ru-RU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структурных подразделений Министерства социальной политики Свердловской области, ответственных за организацию работы по предоставлению субсидий социально ориентированным некоммерческим </a:t>
            </a:r>
            <a:r>
              <a:rPr lang="ru-RU" sz="1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организациям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1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формы </a:t>
            </a:r>
            <a:r>
              <a:rPr lang="ru-RU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всех документов, указанные в </a:t>
            </a:r>
            <a:r>
              <a:rPr lang="ru-RU" sz="1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Порядке</a:t>
            </a:r>
            <a:endParaRPr lang="ru-RU" sz="1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ru-RU" sz="1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404664"/>
            <a:ext cx="7653536" cy="864096"/>
          </a:xfrm>
        </p:spPr>
        <p:txBody>
          <a:bodyPr>
            <a:noAutofit/>
          </a:bodyPr>
          <a:lstStyle/>
          <a:p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Приказ </a:t>
            </a:r>
            <a:r>
              <a:rPr lang="ru-RU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Министерства от 21.01.2015 № </a:t>
            </a:r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2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2623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1412776"/>
            <a:ext cx="8280920" cy="5256585"/>
          </a:xfrm>
        </p:spPr>
        <p:txBody>
          <a:bodyPr>
            <a:normAutofit/>
          </a:bodyPr>
          <a:lstStyle/>
          <a:p>
            <a:pPr algn="just">
              <a:spcAft>
                <a:spcPts val="0"/>
              </a:spcAft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утверждает состав комиссии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порядок работы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комиссии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вносит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изменения в состав и порядок работы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комиссии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обеспечивает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работу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комиссии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организует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прием, регистрацию и рассмотрение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заявок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устанавливает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сроки приема заявок на участие в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конкурсе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размещает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объявление о проведении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конкурса на реализацию проекта,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информацию о результатах конкурса в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сети Интернет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обеспечивает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сохранность поданных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заявок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заключает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соглашение о предоставлении субсидии (дополнительное соглашение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обеспечивает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соблюдение получателями субсидий условий, целей и порядка, установленных при их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предоставлении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endParaRPr lang="ru-RU" sz="1500" dirty="0" smtClean="0">
              <a:solidFill>
                <a:schemeClr val="tx2">
                  <a:lumMod val="75000"/>
                </a:schemeClr>
              </a:solidFill>
              <a:latin typeface="+mj-lt"/>
              <a:cs typeface="Arial" panose="020B0604020202020204" pitchFamily="34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endParaRPr lang="ru-RU" sz="6000" b="1" dirty="0"/>
          </a:p>
          <a:p>
            <a:pPr marL="0" indent="0">
              <a:buNone/>
            </a:pPr>
            <a:endParaRPr lang="ru-RU" sz="4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404664"/>
            <a:ext cx="8280920" cy="720080"/>
          </a:xfrm>
        </p:spPr>
        <p:txBody>
          <a:bodyPr>
            <a:noAutofit/>
          </a:bodyPr>
          <a:lstStyle/>
          <a:p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Полномочия Министерства</a:t>
            </a:r>
            <a:endParaRPr lang="ru-RU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574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1124744"/>
            <a:ext cx="8280920" cy="5544617"/>
          </a:xfrm>
        </p:spPr>
        <p:txBody>
          <a:bodyPr>
            <a:normAutofit lnSpcReduction="10000"/>
          </a:bodyPr>
          <a:lstStyle/>
          <a:p>
            <a:pPr algn="just">
              <a:spcAft>
                <a:spcPts val="0"/>
              </a:spcAft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рассматривает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документы некоммерческих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организаций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принимает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решение об итогах проведения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конкурса на реализацию проектов,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определяет участников, не прошедших конкурс; </a:t>
            </a:r>
          </a:p>
          <a:p>
            <a:pPr algn="just">
              <a:spcAft>
                <a:spcPts val="0"/>
              </a:spcAft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принимает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решение о предоставлении субсидии на проведение мероприятий,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либо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об отказе в предоставлении субсидии; </a:t>
            </a:r>
          </a:p>
          <a:p>
            <a:pPr algn="just">
              <a:spcAft>
                <a:spcPts val="0"/>
              </a:spcAft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принимает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решение о принятии уточненной заявки, об отказе в принятии уточненной заявки, об исполнении соглашений в отчетном году, о неисполнении соглашений в отчетном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году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0" algn="ctr">
              <a:spcAft>
                <a:spcPts val="0"/>
              </a:spcAft>
              <a:buNone/>
            </a:pPr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0" algn="ctr">
              <a:spcAft>
                <a:spcPts val="0"/>
              </a:spcAft>
              <a:buNone/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Решение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комиссии принимается </a:t>
            </a: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 форме 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протокола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0" algn="ctr">
              <a:spcAft>
                <a:spcPts val="0"/>
              </a:spcAft>
              <a:buNone/>
            </a:pPr>
            <a:endParaRPr lang="ru-RU" sz="2000" b="1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0" algn="ctr">
              <a:spcAft>
                <a:spcPts val="0"/>
              </a:spcAft>
              <a:buNone/>
            </a:pP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Комиссия </a:t>
            </a: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вправе приглашать на свои заседания представителей некоммерческих организаций, подавших заявки и получивших 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субсидии</a:t>
            </a:r>
            <a:endParaRPr lang="ru-RU" sz="20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endParaRPr lang="ru-RU" sz="1500" dirty="0" smtClean="0">
              <a:solidFill>
                <a:schemeClr val="tx2">
                  <a:lumMod val="75000"/>
                </a:schemeClr>
              </a:solidFill>
              <a:latin typeface="+mj-lt"/>
              <a:cs typeface="Arial" panose="020B0604020202020204" pitchFamily="34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endParaRPr lang="ru-RU" sz="6000" b="1" dirty="0"/>
          </a:p>
          <a:p>
            <a:pPr marL="0" indent="0">
              <a:buNone/>
            </a:pPr>
            <a:endParaRPr lang="ru-RU" sz="4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404664"/>
            <a:ext cx="8280920" cy="720080"/>
          </a:xfrm>
        </p:spPr>
        <p:txBody>
          <a:bodyPr>
            <a:noAutofit/>
          </a:bodyPr>
          <a:lstStyle/>
          <a:p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Полномочия Комиссии</a:t>
            </a:r>
            <a:endParaRPr lang="ru-RU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8709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1340768"/>
            <a:ext cx="8280920" cy="5328593"/>
          </a:xfrm>
        </p:spPr>
        <p:txBody>
          <a:bodyPr>
            <a:norm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Состав комиссии формируется из числа представителей:</a:t>
            </a:r>
          </a:p>
          <a:p>
            <a:pPr algn="just">
              <a:spcAft>
                <a:spcPts val="0"/>
              </a:spcAft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органов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законодательной и исполнительной государственной власти Свердловской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области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Общественной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палаты Свердловской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области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коммерческих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организаций, осуществляющих благотворительную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деятельность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некоммерческих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организаций,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при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условии, что такие организации не претендуют на предоставление субсидии в соответствии с настоящим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Порядком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средств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массовой информации, учредителями которых не являются органы государственной власти Свердловской области и органы местного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самоуправления </a:t>
            </a:r>
          </a:p>
          <a:p>
            <a:pPr algn="just">
              <a:spcAft>
                <a:spcPts val="0"/>
              </a:spcAft>
            </a:pP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ru-RU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16 </a:t>
            </a:r>
            <a:r>
              <a:rPr lang="ru-RU" sz="1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членов комиссии</a:t>
            </a:r>
            <a:endParaRPr lang="ru-RU" sz="1900" dirty="0" smtClean="0">
              <a:solidFill>
                <a:schemeClr val="tx2">
                  <a:lumMod val="75000"/>
                </a:schemeClr>
              </a:solidFill>
              <a:latin typeface="+mj-lt"/>
              <a:cs typeface="Arial" panose="020B0604020202020204" pitchFamily="34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endParaRPr lang="ru-RU" sz="6000" b="1" dirty="0"/>
          </a:p>
          <a:p>
            <a:pPr marL="0" indent="0">
              <a:buNone/>
            </a:pPr>
            <a:endParaRPr lang="ru-RU" sz="4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404664"/>
            <a:ext cx="8280920" cy="1008112"/>
          </a:xfrm>
        </p:spPr>
        <p:txBody>
          <a:bodyPr>
            <a:noAutofit/>
          </a:bodyPr>
          <a:lstStyle/>
          <a:p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Комиссия по рассмотрению вопросов предоставления субсидий некоммерческим организациям </a:t>
            </a:r>
            <a:endParaRPr lang="ru-RU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1513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1052737"/>
            <a:ext cx="7992888" cy="5256584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ru-RU" sz="1500" b="1" dirty="0">
              <a:solidFill>
                <a:srgbClr val="C00000"/>
              </a:solidFill>
              <a:latin typeface="+mj-lt"/>
              <a:cs typeface="Arial" panose="020B0604020202020204" pitchFamily="34" charset="0"/>
            </a:endParaRPr>
          </a:p>
          <a:p>
            <a:pPr marL="0" lvl="0" indent="0">
              <a:buNone/>
            </a:pPr>
            <a:endParaRPr lang="ru-RU" sz="1500" b="1" dirty="0" smtClean="0">
              <a:solidFill>
                <a:srgbClr val="C00000"/>
              </a:solidFill>
              <a:latin typeface="+mj-lt"/>
              <a:cs typeface="Arial" panose="020B0604020202020204" pitchFamily="34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endParaRPr lang="ru-RU" sz="6000" b="1" dirty="0"/>
          </a:p>
          <a:p>
            <a:pPr marL="0" indent="0">
              <a:buNone/>
            </a:pPr>
            <a:endParaRPr lang="ru-RU" sz="4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548680"/>
            <a:ext cx="8280920" cy="432048"/>
          </a:xfrm>
        </p:spPr>
        <p:txBody>
          <a:bodyPr>
            <a:noAutofit/>
          </a:bodyPr>
          <a:lstStyle/>
          <a:p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Техническое задание на реализацию проекта</a:t>
            </a:r>
            <a:endParaRPr lang="ru-RU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19" y="1052737"/>
            <a:ext cx="8712969" cy="5472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21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1052737"/>
            <a:ext cx="7992888" cy="5256584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ru-RU" sz="1500" b="1" dirty="0">
              <a:solidFill>
                <a:srgbClr val="C00000"/>
              </a:solidFill>
              <a:latin typeface="+mj-lt"/>
              <a:cs typeface="Arial" panose="020B0604020202020204" pitchFamily="34" charset="0"/>
            </a:endParaRPr>
          </a:p>
          <a:p>
            <a:pPr marL="0" lvl="0" indent="0" algn="ctr">
              <a:buNone/>
            </a:pPr>
            <a:r>
              <a:rPr lang="ru-RU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Размер субсидии определяется объемом и содержанием проекта, установленными техническим 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заданием</a:t>
            </a:r>
            <a:endParaRPr lang="ru-RU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buNone/>
            </a:pPr>
            <a:endParaRPr lang="ru-RU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 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каждому проекту по результатам конкурса определяется один 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победитель</a:t>
            </a:r>
            <a:endParaRPr lang="ru-RU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endParaRPr lang="ru-RU" sz="1500" b="1" dirty="0">
              <a:solidFill>
                <a:schemeClr val="tx2">
                  <a:lumMod val="75000"/>
                </a:schemeClr>
              </a:solidFill>
              <a:latin typeface="+mj-lt"/>
              <a:cs typeface="Arial" panose="020B0604020202020204" pitchFamily="34" charset="0"/>
            </a:endParaRPr>
          </a:p>
          <a:p>
            <a:pPr marL="0" lvl="0" indent="0">
              <a:buNone/>
            </a:pPr>
            <a:endParaRPr lang="ru-RU" sz="1500" b="1" dirty="0">
              <a:solidFill>
                <a:schemeClr val="tx2">
                  <a:lumMod val="75000"/>
                </a:schemeClr>
              </a:solidFill>
              <a:latin typeface="+mj-lt"/>
              <a:cs typeface="Arial" panose="020B0604020202020204" pitchFamily="34" charset="0"/>
            </a:endParaRPr>
          </a:p>
          <a:p>
            <a:pPr marL="0" lvl="0" indent="0">
              <a:buNone/>
            </a:pPr>
            <a:endParaRPr lang="ru-RU" sz="1500" b="1" dirty="0" smtClean="0">
              <a:solidFill>
                <a:srgbClr val="C00000"/>
              </a:solidFill>
              <a:latin typeface="+mj-lt"/>
              <a:cs typeface="Arial" panose="020B0604020202020204" pitchFamily="34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endParaRPr lang="ru-RU" sz="6000" b="1" dirty="0"/>
          </a:p>
          <a:p>
            <a:pPr marL="0" indent="0">
              <a:buNone/>
            </a:pPr>
            <a:endParaRPr lang="ru-RU" sz="4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9090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4294967295"/>
          </p:nvPr>
        </p:nvSpPr>
        <p:spPr>
          <a:xfrm>
            <a:off x="7991932" y="6636891"/>
            <a:ext cx="1161826" cy="221109"/>
          </a:xfrm>
          <a:prstGeom prst="rect">
            <a:avLst/>
          </a:prstGeom>
        </p:spPr>
        <p:txBody>
          <a:bodyPr/>
          <a:lstStyle/>
          <a:p>
            <a:pPr algn="r"/>
            <a:fld id="{52A6A2ED-C77A-46D0-9BDA-59A15A90B5E2}" type="slidenum">
              <a:rPr lang="ru-RU" sz="900" smtClean="0">
                <a:latin typeface="Arial" pitchFamily="34" charset="0"/>
                <a:cs typeface="Arial" pitchFamily="34" charset="0"/>
              </a:rPr>
              <a:pPr algn="r"/>
              <a:t>24</a:t>
            </a:fld>
            <a:endParaRPr lang="ru-RU" sz="9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908720"/>
            <a:ext cx="8604048" cy="547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513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4294967295"/>
          </p:nvPr>
        </p:nvSpPr>
        <p:spPr>
          <a:xfrm>
            <a:off x="7991932" y="6636891"/>
            <a:ext cx="1161826" cy="221109"/>
          </a:xfrm>
          <a:prstGeom prst="rect">
            <a:avLst/>
          </a:prstGeom>
        </p:spPr>
        <p:txBody>
          <a:bodyPr/>
          <a:lstStyle/>
          <a:p>
            <a:pPr algn="r"/>
            <a:fld id="{52A6A2ED-C77A-46D0-9BDA-59A15A90B5E2}" type="slidenum">
              <a:rPr lang="ru-RU" sz="900" smtClean="0">
                <a:latin typeface="Arial" pitchFamily="34" charset="0"/>
                <a:cs typeface="Arial" pitchFamily="34" charset="0"/>
              </a:rPr>
              <a:pPr algn="r"/>
              <a:t>25</a:t>
            </a:fld>
            <a:endParaRPr lang="ru-RU" sz="9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956" y="764704"/>
            <a:ext cx="8383515" cy="547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545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4294967295"/>
          </p:nvPr>
        </p:nvSpPr>
        <p:spPr>
          <a:xfrm>
            <a:off x="7991932" y="6636891"/>
            <a:ext cx="1161826" cy="221109"/>
          </a:xfrm>
          <a:prstGeom prst="rect">
            <a:avLst/>
          </a:prstGeom>
        </p:spPr>
        <p:txBody>
          <a:bodyPr/>
          <a:lstStyle/>
          <a:p>
            <a:pPr algn="r"/>
            <a:fld id="{52A6A2ED-C77A-46D0-9BDA-59A15A90B5E2}" type="slidenum">
              <a:rPr lang="ru-RU" sz="900" smtClean="0">
                <a:latin typeface="Arial" pitchFamily="34" charset="0"/>
                <a:cs typeface="Arial" pitchFamily="34" charset="0"/>
              </a:rPr>
              <a:pPr algn="r"/>
              <a:t>26</a:t>
            </a:fld>
            <a:endParaRPr lang="ru-RU" sz="9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657" y="764704"/>
            <a:ext cx="8625815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683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1628801"/>
            <a:ext cx="8064896" cy="4320480"/>
          </a:xfrm>
        </p:spPr>
        <p:txBody>
          <a:bodyPr>
            <a:normAutofit fontScale="70000" lnSpcReduction="20000"/>
          </a:bodyPr>
          <a:lstStyle/>
          <a:p>
            <a:pPr marL="0" lvl="0" indent="0">
              <a:buNone/>
            </a:pPr>
            <a:endParaRPr lang="ru-RU" sz="1500" dirty="0" smtClean="0">
              <a:solidFill>
                <a:schemeClr val="tx2">
                  <a:lumMod val="75000"/>
                </a:schemeClr>
              </a:solidFill>
              <a:latin typeface="+mj-lt"/>
              <a:cs typeface="Arial" panose="020B0604020202020204" pitchFamily="34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	Прием </a:t>
            </a:r>
            <a:r>
              <a:rPr lang="ru-RU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заявок осуществляется </a:t>
            </a:r>
            <a:r>
              <a:rPr lang="ru-RU" sz="2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течение 30 календарных дней</a:t>
            </a:r>
            <a:r>
              <a:rPr lang="ru-RU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со дня размещения </a:t>
            </a:r>
            <a:r>
              <a:rPr lang="ru-RU" sz="2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объявления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endParaRPr lang="ru-RU" sz="29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Дата 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проведения конкурса назначается председателем комиссии. </a:t>
            </a:r>
            <a:endParaRPr lang="ru-RU" sz="29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Проведение </a:t>
            </a:r>
            <a:r>
              <a:rPr lang="ru-RU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конкурса осуществляется не позднее 30 календарных дней с даты окончания приема </a:t>
            </a:r>
            <a:r>
              <a:rPr lang="ru-RU" sz="2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заявок</a:t>
            </a:r>
            <a:endParaRPr lang="ru-RU" sz="29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Одна некоммерческая организация вправе представить несколько заявок по одному или по нескольким </a:t>
            </a:r>
            <a:r>
              <a:rPr lang="ru-RU" sz="2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направлениям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ru-RU" sz="2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 одному проекту одна некоммерческая организация может подать только одну заявку на участие в </a:t>
            </a:r>
            <a:r>
              <a:rPr lang="ru-RU" sz="2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конкурсе</a:t>
            </a:r>
            <a:endParaRPr lang="ru-RU" sz="29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endParaRPr lang="ru-RU" sz="29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sz="4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404664"/>
            <a:ext cx="8280920" cy="1008112"/>
          </a:xfrm>
        </p:spPr>
        <p:txBody>
          <a:bodyPr>
            <a:noAutofit/>
          </a:bodyPr>
          <a:lstStyle/>
          <a:p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Прием заявок на участие в конкурсе на реализацию проектов</a:t>
            </a:r>
            <a:endParaRPr lang="ru-RU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5265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1628800"/>
            <a:ext cx="8064896" cy="4752527"/>
          </a:xfrm>
        </p:spPr>
        <p:txBody>
          <a:bodyPr>
            <a:normAutofit fontScale="92500" lnSpcReduction="20000"/>
          </a:bodyPr>
          <a:lstStyle/>
          <a:p>
            <a:pPr marL="0" lvl="0" indent="0">
              <a:buNone/>
            </a:pPr>
            <a:endParaRPr lang="ru-RU" sz="1500" dirty="0" smtClean="0">
              <a:solidFill>
                <a:schemeClr val="tx2">
                  <a:lumMod val="75000"/>
                </a:schemeClr>
              </a:solidFill>
              <a:latin typeface="+mj-lt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) критерии </a:t>
            </a:r>
            <a:r>
              <a:rPr lang="ru-RU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оценки некоммерческой </a:t>
            </a:r>
            <a:r>
              <a:rPr lang="ru-RU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организации</a:t>
            </a:r>
          </a:p>
          <a:p>
            <a:pPr marL="0" lvl="0" indent="0">
              <a:lnSpc>
                <a:spcPct val="110000"/>
              </a:lnSpc>
              <a:buNone/>
            </a:pP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срок осуществления уставной 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деятельности </a:t>
            </a:r>
            <a:r>
              <a:rPr lang="ru-RU" sz="1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(от 0 до 10 баллов)</a:t>
            </a:r>
          </a:p>
          <a:p>
            <a:pPr marL="0" lvl="0" indent="0">
              <a:lnSpc>
                <a:spcPct val="110000"/>
              </a:lnSpc>
              <a:buNone/>
            </a:pPr>
            <a:endParaRPr lang="ru-RU" sz="2000" b="1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10000"/>
              </a:lnSpc>
              <a:buNone/>
            </a:pP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количество материалов в средствах массовой информации 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 </a:t>
            </a: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успешной реализации проектов и мероприятий 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за </a:t>
            </a: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истекший 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год </a:t>
            </a:r>
            <a:r>
              <a:rPr lang="ru-RU" sz="1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(0 до 3 баллов)</a:t>
            </a:r>
          </a:p>
          <a:p>
            <a:pPr marL="0" lvl="0" indent="0">
              <a:lnSpc>
                <a:spcPct val="110000"/>
              </a:lnSpc>
              <a:buNone/>
            </a:pPr>
            <a:endParaRPr lang="ru-RU" sz="2000" b="1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10000"/>
              </a:lnSpc>
              <a:buNone/>
            </a:pP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опыт по успешной реализации проектов сопоставимого характера и объема на основании представленных некоммерческой организацией 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документов </a:t>
            </a:r>
            <a:r>
              <a:rPr lang="ru-RU" sz="1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(от 0 до 5 баллов)</a:t>
            </a:r>
          </a:p>
          <a:p>
            <a:pPr marL="0" lvl="0" indent="0">
              <a:lnSpc>
                <a:spcPct val="110000"/>
              </a:lnSpc>
              <a:buNone/>
            </a:pPr>
            <a:endParaRPr lang="ru-RU" sz="2000" b="1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10000"/>
              </a:lnSpc>
              <a:buNone/>
            </a:pP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количество муниципальных образований, расположенных на территории Свердловской области, на территориях которых были реализованы 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проекты </a:t>
            </a:r>
            <a:r>
              <a:rPr lang="ru-RU" sz="1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(от 1 до 5 баллов)</a:t>
            </a:r>
          </a:p>
          <a:p>
            <a:pPr marL="0" indent="0">
              <a:buNone/>
            </a:pPr>
            <a:endParaRPr lang="ru-RU" sz="4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404664"/>
            <a:ext cx="8280920" cy="1368152"/>
          </a:xfrm>
        </p:spPr>
        <p:txBody>
          <a:bodyPr>
            <a:noAutofit/>
          </a:bodyPr>
          <a:lstStyle/>
          <a:p>
            <a:r>
              <a:rPr lang="ru-RU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Комиссия оценивает </a:t>
            </a:r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документы, </a:t>
            </a:r>
            <a:r>
              <a:rPr lang="ru-RU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представленные на реализацию проекта по следующим </a:t>
            </a:r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критериям </a:t>
            </a:r>
            <a:r>
              <a:rPr lang="ru-RU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их </a:t>
            </a:r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значимости (пункт 19 Порядка)</a:t>
            </a:r>
            <a:endParaRPr lang="ru-RU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5985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1628800"/>
            <a:ext cx="8280920" cy="4752527"/>
          </a:xfrm>
        </p:spPr>
        <p:txBody>
          <a:bodyPr>
            <a:normAutofit fontScale="92500" lnSpcReduction="10000"/>
          </a:bodyPr>
          <a:lstStyle/>
          <a:p>
            <a:pPr marL="0" lvl="0" indent="0">
              <a:buNone/>
            </a:pPr>
            <a:endParaRPr lang="ru-RU" sz="1500" dirty="0" smtClean="0">
              <a:solidFill>
                <a:schemeClr val="tx2">
                  <a:lumMod val="75000"/>
                </a:schemeClr>
              </a:solidFill>
              <a:latin typeface="+mj-lt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ru-RU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) критерии оценки проекта, представленного </a:t>
            </a:r>
            <a:r>
              <a:rPr lang="ru-RU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некоммерческой </a:t>
            </a:r>
            <a:r>
              <a:rPr lang="ru-RU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организацией</a:t>
            </a:r>
            <a:endParaRPr lang="ru-RU" sz="2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расходы на оплату услуг (работ) исполнителей проекта за счет средств субсидии, от общей суммы запрашиваемой </a:t>
            </a: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субсидии </a:t>
            </a:r>
            <a:b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(от 0 до 5 баллов)</a:t>
            </a:r>
          </a:p>
          <a:p>
            <a:pPr marL="0" lvl="0" indent="0">
              <a:lnSpc>
                <a:spcPct val="110000"/>
              </a:lnSpc>
              <a:spcBef>
                <a:spcPts val="0"/>
              </a:spcBef>
              <a:buNone/>
            </a:pPr>
            <a:endParaRPr lang="ru-RU" sz="2000" b="1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наличие показателей достижения целей и задач проекта, значения целевых показателей (индикаторов), методик и критериев их 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оценки </a:t>
            </a:r>
            <a:r>
              <a:rPr lang="ru-RU" sz="1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(от 0 до 3 баллов)</a:t>
            </a:r>
          </a:p>
          <a:p>
            <a:pPr marL="0" lvl="0" indent="0">
              <a:lnSpc>
                <a:spcPct val="110000"/>
              </a:lnSpc>
              <a:spcBef>
                <a:spcPts val="0"/>
              </a:spcBef>
              <a:buNone/>
            </a:pPr>
            <a:endParaRPr lang="ru-RU" sz="2000" b="1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доля финансирования проекта из внебюджетных источников от общих затрат на реализацию </a:t>
            </a: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проекта </a:t>
            </a:r>
            <a: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(от 0 до 12 баллов)</a:t>
            </a:r>
          </a:p>
          <a:p>
            <a:pPr marL="0" lvl="0" indent="0">
              <a:lnSpc>
                <a:spcPct val="110000"/>
              </a:lnSpc>
              <a:spcBef>
                <a:spcPts val="0"/>
              </a:spcBef>
              <a:buNone/>
            </a:pPr>
            <a:endParaRPr lang="ru-RU" sz="2000" b="1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количество лиц, охватываемых при реализации 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проекта </a:t>
            </a:r>
            <a:b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(от 0 до 7 баллов)</a:t>
            </a:r>
            <a:endParaRPr lang="ru-RU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404664"/>
            <a:ext cx="8280920" cy="1368152"/>
          </a:xfrm>
        </p:spPr>
        <p:txBody>
          <a:bodyPr>
            <a:noAutofit/>
          </a:bodyPr>
          <a:lstStyle/>
          <a:p>
            <a:r>
              <a:rPr lang="ru-RU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Комиссия оценивает </a:t>
            </a:r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документы, </a:t>
            </a:r>
            <a:r>
              <a:rPr lang="ru-RU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представленные на реализацию проекта по следующим </a:t>
            </a:r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критериям </a:t>
            </a:r>
            <a:r>
              <a:rPr lang="ru-RU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их </a:t>
            </a:r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значимости (</a:t>
            </a:r>
            <a:r>
              <a:rPr lang="ru-RU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пункт 19 Порядка)</a:t>
            </a:r>
            <a:endParaRPr lang="ru-RU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7779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692696"/>
            <a:ext cx="8352928" cy="5904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250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860312"/>
            <a:ext cx="8533273" cy="5665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898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908720"/>
            <a:ext cx="8336926" cy="5642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902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980728"/>
            <a:ext cx="8547755" cy="554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388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764704"/>
            <a:ext cx="8712968" cy="568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781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3" y="836712"/>
            <a:ext cx="8784976" cy="568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308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836712"/>
            <a:ext cx="8568952" cy="568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375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1124744"/>
            <a:ext cx="8704967" cy="53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416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836712"/>
            <a:ext cx="8480942" cy="547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353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836712"/>
            <a:ext cx="8576953" cy="554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14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836712"/>
            <a:ext cx="8832980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26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836712"/>
            <a:ext cx="8712968" cy="568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313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836712"/>
            <a:ext cx="8872986" cy="547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161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1" y="908720"/>
            <a:ext cx="8856985" cy="554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109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908720"/>
            <a:ext cx="8576953" cy="54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918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404664"/>
            <a:ext cx="8280920" cy="1008112"/>
          </a:xfrm>
        </p:spPr>
        <p:txBody>
          <a:bodyPr>
            <a:noAutofit/>
          </a:bodyPr>
          <a:lstStyle/>
          <a:p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Порядок представления </a:t>
            </a:r>
            <a:r>
              <a:rPr lang="ru-RU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 рассмотрения </a:t>
            </a:r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документов </a:t>
            </a:r>
            <a:b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 получение субсидии</a:t>
            </a:r>
            <a:endParaRPr lang="ru-RU" sz="2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707554252"/>
              </p:ext>
            </p:extLst>
          </p:nvPr>
        </p:nvGraphicFramePr>
        <p:xfrm>
          <a:off x="395536" y="1844823"/>
          <a:ext cx="8287682" cy="43527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73160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200498384"/>
              </p:ext>
            </p:extLst>
          </p:nvPr>
        </p:nvGraphicFramePr>
        <p:xfrm>
          <a:off x="179513" y="1988840"/>
          <a:ext cx="3772004" cy="2380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122000195"/>
              </p:ext>
            </p:extLst>
          </p:nvPr>
        </p:nvGraphicFramePr>
        <p:xfrm>
          <a:off x="2095872" y="620688"/>
          <a:ext cx="4654389" cy="1071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397860331"/>
              </p:ext>
            </p:extLst>
          </p:nvPr>
        </p:nvGraphicFramePr>
        <p:xfrm>
          <a:off x="4433751" y="1988840"/>
          <a:ext cx="4098689" cy="36724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7" name="Стрелка углом 6"/>
          <p:cNvSpPr/>
          <p:nvPr/>
        </p:nvSpPr>
        <p:spPr>
          <a:xfrm rot="5400000">
            <a:off x="6697554" y="1015414"/>
            <a:ext cx="933467" cy="864096"/>
          </a:xfrm>
          <a:prstGeom prst="ben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>
              <a:solidFill>
                <a:schemeClr val="tx1"/>
              </a:solidFill>
            </a:endParaRPr>
          </a:p>
        </p:txBody>
      </p:sp>
      <p:sp>
        <p:nvSpPr>
          <p:cNvPr id="11" name="Стрелка углом 10"/>
          <p:cNvSpPr/>
          <p:nvPr/>
        </p:nvSpPr>
        <p:spPr>
          <a:xfrm rot="5400000">
            <a:off x="1147905" y="948438"/>
            <a:ext cx="933469" cy="998048"/>
          </a:xfrm>
          <a:prstGeom prst="bentArrow">
            <a:avLst>
              <a:gd name="adj1" fmla="val 25000"/>
              <a:gd name="adj2" fmla="val 25000"/>
              <a:gd name="adj3" fmla="val 37946"/>
              <a:gd name="adj4" fmla="val 43750"/>
            </a:avLst>
          </a:prstGeom>
          <a:noFill/>
          <a:scene3d>
            <a:camera prst="orthographicFront">
              <a:rot lat="0" lon="10800000" rev="108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>
              <a:solidFill>
                <a:schemeClr val="tx1"/>
              </a:solidFill>
            </a:endParaRPr>
          </a:p>
        </p:txBody>
      </p:sp>
      <p:sp>
        <p:nvSpPr>
          <p:cNvPr id="2" name="Стрелка вниз 1"/>
          <p:cNvSpPr/>
          <p:nvPr/>
        </p:nvSpPr>
        <p:spPr>
          <a:xfrm>
            <a:off x="6228184" y="5661248"/>
            <a:ext cx="432048" cy="216024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noFill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427984" y="5887306"/>
            <a:ext cx="4104456" cy="5760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Рассмотрение отчетов 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4721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404664"/>
            <a:ext cx="8280920" cy="1008112"/>
          </a:xfrm>
        </p:spPr>
        <p:txBody>
          <a:bodyPr>
            <a:noAutofit/>
          </a:bodyPr>
          <a:lstStyle/>
          <a:p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Порядок представления </a:t>
            </a:r>
            <a:r>
              <a:rPr lang="ru-RU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рассмотрения</a:t>
            </a:r>
            <a:b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отчетных документов</a:t>
            </a:r>
            <a:endParaRPr lang="ru-RU" sz="2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874563346"/>
              </p:ext>
            </p:extLst>
          </p:nvPr>
        </p:nvGraphicFramePr>
        <p:xfrm>
          <a:off x="94275" y="1412776"/>
          <a:ext cx="8883221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52992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404664"/>
            <a:ext cx="8280920" cy="1008112"/>
          </a:xfrm>
        </p:spPr>
        <p:txBody>
          <a:bodyPr>
            <a:noAutofit/>
          </a:bodyPr>
          <a:lstStyle/>
          <a:p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Порядок представления </a:t>
            </a:r>
            <a:r>
              <a:rPr lang="ru-RU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рассмотрения</a:t>
            </a:r>
            <a:b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отчетных документов</a:t>
            </a:r>
            <a:endParaRPr lang="ru-RU" sz="2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431354301"/>
              </p:ext>
            </p:extLst>
          </p:nvPr>
        </p:nvGraphicFramePr>
        <p:xfrm>
          <a:off x="179512" y="2204864"/>
          <a:ext cx="4075864" cy="37444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18396215"/>
              </p:ext>
            </p:extLst>
          </p:nvPr>
        </p:nvGraphicFramePr>
        <p:xfrm>
          <a:off x="827584" y="1380578"/>
          <a:ext cx="7920880" cy="6175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094000400"/>
              </p:ext>
            </p:extLst>
          </p:nvPr>
        </p:nvGraphicFramePr>
        <p:xfrm>
          <a:off x="4406088" y="2132856"/>
          <a:ext cx="4558400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  <p:extLst>
      <p:ext uri="{BB962C8B-B14F-4D97-AF65-F5344CB8AC3E}">
        <p14:creationId xmlns:p14="http://schemas.microsoft.com/office/powerpoint/2010/main" val="1061911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1052736"/>
            <a:ext cx="8280920" cy="5616625"/>
          </a:xfrm>
        </p:spPr>
        <p:txBody>
          <a:bodyPr>
            <a:normAutofit fontScale="92500" lnSpcReduction="20000"/>
          </a:bodyPr>
          <a:lstStyle/>
          <a:p>
            <a:pPr marL="0" lvl="0" indent="0">
              <a:buNone/>
            </a:pPr>
            <a:endParaRPr lang="ru-RU" sz="1500" b="1" dirty="0">
              <a:solidFill>
                <a:srgbClr val="C00000"/>
              </a:solidFill>
              <a:latin typeface="+mj-lt"/>
              <a:cs typeface="Arial" panose="020B0604020202020204" pitchFamily="34" charset="0"/>
            </a:endParaRPr>
          </a:p>
          <a:p>
            <a:pPr marL="0" lvl="0" indent="0" algn="ctr">
              <a:buNone/>
            </a:pPr>
            <a:r>
              <a:rPr lang="ru-RU" sz="19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Некоммерческие организации несут ответственность за соблюдение условий и целей предоставления </a:t>
            </a:r>
            <a:r>
              <a:rPr lang="ru-RU" sz="19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субсидий</a:t>
            </a:r>
          </a:p>
          <a:p>
            <a:pPr marL="0" lvl="0" indent="0" algn="ctr">
              <a:buNone/>
            </a:pPr>
            <a:endParaRPr lang="ru-RU" sz="18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buNone/>
            </a:pP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осуществляет </a:t>
            </a:r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проверку соблюдения некоммерческими организациями условий, целей и порядка предоставления субсидий</a:t>
            </a:r>
          </a:p>
          <a:p>
            <a:pPr marL="0" lvl="0" indent="0" algn="ctr">
              <a:buNone/>
            </a:pPr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Органы государственного финансового контроля осуществляют проверку соблюдения </a:t>
            </a: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Министерством и </a:t>
            </a:r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некоммерческими организациями условий, целей и порядка предоставления субсидий</a:t>
            </a:r>
            <a:endParaRPr lang="ru-RU" sz="1800" b="1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endParaRPr lang="ru-RU" sz="18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>
              <a:buNone/>
            </a:pP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выявлении </a:t>
            </a: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нарушений </a:t>
            </a:r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соблюдения условий, целей и порядка предоставления субсидии, а также </a:t>
            </a:r>
            <a:r>
              <a:rPr lang="ru-RU" sz="1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факта представления недостоверной информации, документов и материалов</a:t>
            </a:r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субсидии подлежат возврату в областной бюджет на основании представлений (предписаний), в порядке, установленном действующим законодательством Российской Федерации</a:t>
            </a:r>
            <a:endParaRPr lang="ru-RU" sz="18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>
              <a:buNone/>
            </a:pP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	В </a:t>
            </a:r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случае принятия комиссией решения о неисполнении соглашения в отчетном году субсидия подлежит возврату в областной бюджет </a:t>
            </a:r>
            <a:r>
              <a:rPr lang="ru-RU" sz="1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течение одного месяца</a:t>
            </a:r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со дня получения организацией письменного уведомления уполномоченного органа о возврате субсидии. </a:t>
            </a:r>
            <a:endParaRPr lang="ru-RU" sz="18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>
              <a:buNone/>
            </a:pPr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Не </a:t>
            </a:r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использованный в текущем финансовом году остаток субсидий </a:t>
            </a:r>
            <a:r>
              <a:rPr lang="ru-RU" sz="1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подлежит возврату на счет уполномоченного органа до 25 декабря </a:t>
            </a:r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текущего финансового года. </a:t>
            </a:r>
          </a:p>
          <a:p>
            <a:pPr marL="0" lvl="0" indent="0" algn="just">
              <a:buNone/>
            </a:pPr>
            <a:endParaRPr lang="ru-RU" sz="18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endParaRPr lang="ru-RU" sz="1500" b="1" dirty="0" smtClean="0">
              <a:solidFill>
                <a:srgbClr val="C00000"/>
              </a:solidFill>
              <a:latin typeface="+mj-lt"/>
              <a:cs typeface="Arial" panose="020B0604020202020204" pitchFamily="34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endParaRPr lang="ru-RU" sz="6000" b="1" dirty="0"/>
          </a:p>
          <a:p>
            <a:pPr marL="0" indent="0">
              <a:buNone/>
            </a:pPr>
            <a:endParaRPr lang="ru-RU" sz="4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548680"/>
            <a:ext cx="8280920" cy="720080"/>
          </a:xfrm>
        </p:spPr>
        <p:txBody>
          <a:bodyPr>
            <a:noAutofit/>
          </a:bodyPr>
          <a:lstStyle/>
          <a:p>
            <a:r>
              <a:rPr lang="ru-RU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Контроль за использованием средств субсидий </a:t>
            </a:r>
            <a:endParaRPr lang="ru-RU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5365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872069" y="1268760"/>
            <a:ext cx="7408333" cy="5256585"/>
          </a:xfrm>
        </p:spPr>
        <p:txBody>
          <a:bodyPr/>
          <a:lstStyle/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sz="2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БЛАГОДАРЮ ЗА ВНИМАНИЕ!</a:t>
            </a:r>
            <a:endParaRPr lang="ru-RU" sz="2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2836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 на 14082013(2)</Template>
  <TotalTime>3964</TotalTime>
  <Words>1303</Words>
  <Application>Microsoft Office PowerPoint</Application>
  <PresentationFormat>Экран (4:3)</PresentationFormat>
  <Paragraphs>291</Paragraphs>
  <Slides>50</Slides>
  <Notes>35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50</vt:i4>
      </vt:variant>
    </vt:vector>
  </HeadingPairs>
  <TitlesOfParts>
    <vt:vector size="58" baseType="lpstr">
      <vt:lpstr>Arial</vt:lpstr>
      <vt:lpstr>Arial Black</vt:lpstr>
      <vt:lpstr>Calibri</vt:lpstr>
      <vt:lpstr>Candara</vt:lpstr>
      <vt:lpstr>Symbol</vt:lpstr>
      <vt:lpstr>Times New Roman</vt:lpstr>
      <vt:lpstr>Wingdings</vt:lpstr>
      <vt:lpstr>Шаблон презентации на 14082013(2)</vt:lpstr>
      <vt:lpstr>О требованиях к оформлению некоммерческими организациями Свердловской области документов на участие в конкурсном отборе, отчетных документов об использовании субсидии </vt:lpstr>
      <vt:lpstr>Постановление Правительства Свердловской области от 12.01.2015 № 5-ПП «Об утверждении Порядка предоставления из областного бюджета субсидий социально ориентированным некоммерческим организациям в 2015–2017 годах»;   Приказ Министерства социальной политики Свердловской области от 21.01.2015 № 6 «О реализации постановления Правительства Свердловской области  от 12.01.2015 № 5-ПП «Об утверждении Порядка предоставления из областного бюджета субсидий социально ориентированным некоммерческим организациям в 2015–2017 годах»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Реализация социально значимых проектов направлена</vt:lpstr>
      <vt:lpstr>Право на получение субсидии имеют некоммерческие организации, соответствующие следующим критериям отбора (пункт 1 Порядка) </vt:lpstr>
      <vt:lpstr>Право на получение субсидии имеют некоммерческие организации, соответствующие следующим критериям отбора (пункт 1 Порядка) </vt:lpstr>
      <vt:lpstr>Презентация PowerPoint</vt:lpstr>
      <vt:lpstr>Документы для участия  в конкурсе на реализацию проекта (пункт 17 Порядка)</vt:lpstr>
      <vt:lpstr>Документы для получения субсидии  на проведение мероприятий (пункт 28 Порядка)</vt:lpstr>
      <vt:lpstr>Презентация PowerPoint</vt:lpstr>
      <vt:lpstr>Презентация PowerPoint</vt:lpstr>
      <vt:lpstr>Приказ Министерства социальной политики Свердловской области от 21.01.2015 № 6 «О реализации постановления Правительства Свердловской области от 12.01.2015 № 5-ПП  «Об утверждении Порядка предоставления из областного бюджета субсидий социально ориентированным некоммерческим организациям в 2015–2017 годах»   размещении информации для некоммерческих организаций на сайте Министерства социальной политики «Поддержка НКО» </vt:lpstr>
      <vt:lpstr>Приказ Министерства от 21.01.2015 № 6</vt:lpstr>
      <vt:lpstr>Полномочия Министерства</vt:lpstr>
      <vt:lpstr>Полномочия Комиссии</vt:lpstr>
      <vt:lpstr>Комиссия по рассмотрению вопросов предоставления субсидий некоммерческим организациям </vt:lpstr>
      <vt:lpstr>Техническое задание на реализацию проекта</vt:lpstr>
      <vt:lpstr>Презентация PowerPoint</vt:lpstr>
      <vt:lpstr>Презентация PowerPoint</vt:lpstr>
      <vt:lpstr>Презентация PowerPoint</vt:lpstr>
      <vt:lpstr>Презентация PowerPoint</vt:lpstr>
      <vt:lpstr>Прием заявок на участие в конкурсе на реализацию проектов</vt:lpstr>
      <vt:lpstr>Комиссия оценивает документы, представленные на реализацию проекта по следующим  критериям их значимости (пункт 19 Порядка)</vt:lpstr>
      <vt:lpstr>Комиссия оценивает документы, представленные на реализацию проекта по следующим  критериям их значимости (пункт 19 Порядка)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Порядок представления и рассмотрения документов  на получение субсидии</vt:lpstr>
      <vt:lpstr>Презентация PowerPoint</vt:lpstr>
      <vt:lpstr>Порядок представления и рассмотрения  отчетных документов</vt:lpstr>
      <vt:lpstr>Порядок представления и рассмотрения  отчетных документов</vt:lpstr>
      <vt:lpstr>Контроль за использованием средств субсидий 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Ёлкина Елена Викторовна</cp:lastModifiedBy>
  <cp:revision>280</cp:revision>
  <cp:lastPrinted>2015-04-03T04:47:01Z</cp:lastPrinted>
  <dcterms:created xsi:type="dcterms:W3CDTF">2013-09-24T14:29:11Z</dcterms:created>
  <dcterms:modified xsi:type="dcterms:W3CDTF">2016-03-09T14:46:23Z</dcterms:modified>
</cp:coreProperties>
</file>