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20"/>
  </p:notesMasterIdLst>
  <p:sldIdLst>
    <p:sldId id="281" r:id="rId2"/>
    <p:sldId id="293" r:id="rId3"/>
    <p:sldId id="363" r:id="rId4"/>
    <p:sldId id="295" r:id="rId5"/>
    <p:sldId id="354" r:id="rId6"/>
    <p:sldId id="355" r:id="rId7"/>
    <p:sldId id="356" r:id="rId8"/>
    <p:sldId id="357" r:id="rId9"/>
    <p:sldId id="358" r:id="rId10"/>
    <p:sldId id="359" r:id="rId11"/>
    <p:sldId id="360" r:id="rId12"/>
    <p:sldId id="361" r:id="rId13"/>
    <p:sldId id="366" r:id="rId14"/>
    <p:sldId id="364" r:id="rId15"/>
    <p:sldId id="367" r:id="rId16"/>
    <p:sldId id="369" r:id="rId17"/>
    <p:sldId id="368" r:id="rId18"/>
    <p:sldId id="32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296">
          <p15:clr>
            <a:srgbClr val="A4A3A4"/>
          </p15:clr>
        </p15:guide>
        <p15:guide id="4" orient="horz" pos="346">
          <p15:clr>
            <a:srgbClr val="A4A3A4"/>
          </p15:clr>
        </p15:guide>
        <p15:guide id="5" orient="horz" pos="4201">
          <p15:clr>
            <a:srgbClr val="A4A3A4"/>
          </p15:clr>
        </p15:guide>
        <p15:guide id="6" pos="5602">
          <p15:clr>
            <a:srgbClr val="A4A3A4"/>
          </p15:clr>
        </p15:guide>
        <p15:guide id="7" pos="1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3F3F"/>
    <a:srgbClr val="FF0066"/>
    <a:srgbClr val="F3943B"/>
    <a:srgbClr val="F5A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89" autoAdjust="0"/>
    <p:restoredTop sz="73077" autoAdjust="0"/>
  </p:normalViewPr>
  <p:slideViewPr>
    <p:cSldViewPr>
      <p:cViewPr varScale="1">
        <p:scale>
          <a:sx n="78" d="100"/>
          <a:sy n="78" d="100"/>
        </p:scale>
        <p:origin x="1734" y="132"/>
      </p:cViewPr>
      <p:guideLst>
        <p:guide orient="horz" pos="2160"/>
        <p:guide pos="2880"/>
        <p:guide orient="horz" pos="2296"/>
        <p:guide orient="horz" pos="346"/>
        <p:guide orient="horz" pos="4201"/>
        <p:guide pos="5602"/>
        <p:guide pos="15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Федеральный  закон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от 28 декабря 2013 г. N 442-ФЗ "Об основах социального обслуживания граждан в Российской Федерации" определил возможность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участия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качестве поставщиков социальных услуг негосударственные (коммерческие и некоммерческие) организации социального обслуживания, в том числе социально ориентированные некоммерческие организации, предоставляющие социальные услуги.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65724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Распоряжением Губернатора Свердловской области от 21.12.2015 № 310-РГ «Об утверждении Перечня приоритетных и социально значимых рынков для содействия развитию конкуренции в Свердловской области и Плана мероприятий ("дорожной карты") "Развитие конкуренции в Свердловской области" на 2016 год и среднесрочную перспективу» установлена задача развитие рынка социальных услуг путем расширения круга поставщиков социальных услуг различных организационно-правовых форм и форм собственности.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декабре 2015 года Президентом РФ дано поручение - доведения социально ориентированным некоммерческим организациям, осуществляющим деятельность в социальной сфере  до 10 процентов средств, предусмотренных на реализацию соответствующих программ субъектов Российской Федерации. В целях реализации поручения Президента Российской Федерации разработан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проект плана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«Поддержка доступа негосударственных организаций к предоставлению услуг в социальной сфере», соответствующий проект плана готовит и Правительство СО.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Министерство социальной политики участвует в разработке данного Плана мероприятий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4121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Механизмом включения негосударственных организации в процесс оказания услуг в сфере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социального обслуживания является включение в реестр поставщиков.  Этот механизм определен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статьей 8 Федерального закона от 28 декабря 2013 г. N 442-ФЗ "Об основах социального обслуживания граждан в Российской Федерации«. Законом  установлено, что формирование и ведение реестра осуществляется органом государственной власти субъекта Российской Федерации в сфере социального обслуживания.</a:t>
            </a:r>
            <a:endParaRPr lang="ru-RU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Пунктом 2 статьи 6 Закона Свердловской области от 03.12.2014 N 108-ОЗ "О социальном обслуживании граждан в Свердловской области" и Постановлением Правительства Свердловской области от 18.12.2014 N 1163-ПП «Об определении исполнительных органов государственной власти Свердловской области в сфере социального обслуживания граждан" Формирование и ведение реестра поставщиков социальных услуг в Свердловской области возложено на  Министерство социальной политики Свердловской области.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Реестр поставщиков социальных услуг формируется в каждом  субъекте Российской Федерации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92793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Требования к содержанию и ведению реестра поставщиков установлены статьей 25 Федерального  закона от 28 декабря 2013 г. N 442-ФЗ "Об основах социального обслуживания граждан в Российской Федерации" и приказом  Министерством труда и социальной защиты Российской Федерации от 25.07.2014 N 484н "Об утверждении рекомендаций по формированию и ведению реестра поставщиков социальных услуг"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818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Реестр поставщиков социальных услуг содержит информацию об организации социального обслуживания, в том числе: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 полное и (если имеется) сокращенное наименование поставщика социальных услуг,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организационно-правовая форма поставщика социальных услуг;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информация о лицензиях, имеющихся у поставщика социальных услуг;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 сведения о формах социального обслуживания;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 перечень предоставляемых социальных услуг по формам социального обслуживания и видам социальных услуг;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 тарифы на предоставляемые социальные услуги по формам социального обслуживания и видам социальных услуг;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 информация об условиях предоставления социальных услуг;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 информация о результатах проведенных проверок;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иная информация, определяемая Правительством Российской Федерации.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2244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Включение организаций социального обслуживания в реестр поставщиков социальных услуг носит заявительный характер и осуществляется на добровольной основе.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Поставщик социальных услуг с момента его включения в реестр поставщиков социальных услуг несет ответственность за достоверность и актуальность информации, содержащейся в этом реестре.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Осуществление социального обслуживания поставщиком должно осуществляться в соответствии с нормативными документами РФ и Свердловской области, а так же в соответствии с требованиями стандартов социальных услуг, утверждённых приказом МСП СО от 11.08.2015 N 482 «Об утверждении стандартов социальных услуг в новой редакции»</a:t>
            </a:r>
          </a:p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0078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Порядок формирования и ведения реестра поставщиков социальных услуг в Свердловской области осуществляется в соответствии с приказом Министерства социальной политики Свердловской области от 21.11.2014 N 706 «О формировании и ведении реестра поставщиков социальных услуг и регистра получателей социальных услуг в Свердловской области».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Основные этапы процедуры включения в реестр: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Для включения в реестр поставщик социальных услуг обращается с заявлением с приложением необходимых документов в Управление социальной политики Министерства социальной политики Свердловской области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Управление в течение 10 рабочих дней со дня регистрации заявления формирует пакет документов и направляет его в электронном виде в Министерство.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Решение о внесении, либо об отказе во внесении поставщика социальных услуг в Реестр принимается Министерством социальной политики в течение 10 рабочих дней со дня получения от Управления пакета документов.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8174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Поставщику социальных услуг может быть отказано во включении в Реестр: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 в  случае наличия формальных замечаний к представленным документам (отсутствия необходимых  документов, документы не заверены в установленном порядке,  поданы лицом, не имеющим полномочий на представительство и других)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   в случае  несоответствия деятельности поставщика требованиям стандартов социального обслуживания. Стандарты социального обслуживания в Свердловской области утверждены приказом Министерства социальной политики Свердловской области от 11.08.2015 N 482 "Об утверждении стандартов социальных услуг в новой редакции"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1479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Реестр поставщиков социальных услуг Свердловской области  размещен на официальном сайте Министерства социальной политики Свердловской области.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настоящее время в реестре поставщиков состоят 137 организаций социального обслуживания. В том числе 1 негосударственный поставщик социальных услуг Автономная некоммерческая организация научно-практическое социально-педагогическое объединение «Благое дело».</a:t>
            </a:r>
          </a:p>
          <a:p>
            <a:r>
              <a:rPr lang="ru-RU" dirty="0" smtClean="0"/>
              <a:t> Несмотря на то, что с 01.01. 2016 Министерству социальной политики переданы 32 детских Дома из системы образования, данные учреждения пока не включены</a:t>
            </a:r>
            <a:r>
              <a:rPr lang="ru-RU" baseline="0" dirty="0" smtClean="0"/>
              <a:t> в реестр поставщиков социальных услуг (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переоформления их в учреждения социального обслуживания)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43131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Поставщикам социальных услуг, которые включены в реестр поставщиков социальных услуг Свердловской области установлен порядок выплаты компенсации при оказании ими социальных услуг получателям социальных услуг, имеющим право на получение социальных услуг бесплатно или за частичную плату.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Этот порядок установлен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постановлением Правительства Свердловской области от 18.12.2014 N 1162-ПП «Об утверждении Порядка выплаты и размера компенсации поставщику или поставщикам социальных услуг, которые включены в реестр поставщиков социальных услуг Свердловской области, но не участвуют в выполнении государственного задания»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7166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 расчете компенсации поставщику социальных услуг, ее размер рассчитывается  с учетом: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 тарифов, установленных  поставщиком социальных услуг, но не более величины установленной Постановлением  Региональной энергетической комиссией Свердловской области от 18.11.2015 N 162-ПК "Об утверждении предельных тарифов на социальные услуги на основании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подушевых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нормативов финансирования социальных услуг в Свердловской области, предоставляемые организациями социального обслуживания, находящимися в ведении Свердловской области";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общей стоимости социальных услуг, оказанных в соответствии с договором о предоставлении социальных услуг;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социальных услуг указанных в  индивидуальной программе;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суммы оплаченной получателем социальных услуг ( в случае предоставления социальных услуг на условиях  частичной оплаты).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89018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настоящее время разработан и проходит процедуру согласования приказ Министерства социальной политики «О реализации постановления Правительства Свердловской области от 18.12.2014 № 1162-ПП «Об утверждении Порядка выплаты и размера компенсации поставщику или поставщикам социальных услуг, которые включены в реестр поставщиков социальных услуг Свердловской области, но не участвуют в выполнении государственного задания», утверждающий порядок подготовки и форму соглашения о предоставлении компенсации указанным поставщикам социальных услуг. 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31716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целях предупреждения, выявления и пресечения нарушений требований, установленных законодательством о социальном обслуживании граждан пунктом 12 статьи 8 Федерального  закона от 28 декабря 2013 г. N 442-ФЗ "Об основах социального обслуживания граждан в Российской Федерации" к полномочиям органов государственной власти субъектов Российской Федерации в сфере социального обслуживания отнесено утверждение порядка организации осуществления регионального государственного контроля (надзора) в сфере социального обслуживания с указанием органа субъекта Российской Федерации, уполномоченного на осуществление такого контроля.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  Министерство социальной политики Свердловской области  Постановлением Правительства Свердловской области от 22.12.2014 № 1180-ПП "Об утверждении Порядка организации осуществления регионального государственного контроля (надзора) в сфере социального обслуживания граждан в Свердловской области" возложено осуществление функций контроля и надзора за деятельностью поставщиков социальных услуг.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Виды проверок  соблюдения поставщиками социальных услуг требований, установленных законодательством о социальном обслуживании граждан: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плановые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внеплановые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Проверки проводятся на основании приказа Министерства.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Министерством разрабатывается ежегодный план проведения плановых проверок поставщиков социальных услуг.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Внеплановые проверки проводятся по основаниям, предусмотренным пунктом 2 статьи 10 Федерального закона N 294-ФЗ.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Основанием для проведения внеплановой проверки является: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 истечение срока исполнения юридическим лицом, индивидуальным предпринимателем ранее выданного предписания об устранении ранее выявленного нарушения;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 поступление в  Министерство обращений и заявлений граждан, в том числе индивидуальных предпринимателей, юридических лиц, информации от органов государственной власти, органов местного самоуправления, из средств массовой информации о фактах возникновение угрозы причинения вреда жизни, здоровью граждан, нарушения прав потребителей и иных оснований указанных в законе;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приказ Министерства, изданный в соответствии с поручениями Президента Российской Федерации, Правительства Российской Федерации и на основании требования прокурора о проведении внеплановой проверки в рамках надзора за исполнением законов по поступившим в органы прокуратуры материалам и обращениям.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4387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Сроки и последовательность административных процедур Министерства социальной политики Свердловской области  при исполнении государственной функции по осуществлению регионального государственного контроля (надзора) определяется Административным регламентом, утверждаемым приказом Министерства. В настоящее время административный регламент разработан и проходит процедуру согласования.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Предметом регионального государственного контроля (надзора) является соблюдение поставщиками социальных услуг требований: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Федерального законодательства и законодательства Свердловской области, регулирующих отношения в сфере социального обслуживания граждан ,а также исполнение предписаний Министерства об устранении выявленных нарушений.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52867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В рамках контроля и надзора проверяется соблюдение стандартов социальных услуг в частности: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здания и помещения поставщика социальных услуг, обеспеченность техническим оборудованием и инвентарем;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соблюдение требований санитарно-эпидемиологических правил и нормативов, правил пожарной безопасности;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укомплектованности поставщика социальных услуг специалистами и их квалификация;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специальное и табельное техническое оснащение поставщика.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соответствии с планом проведения проверок на 2016 год, согласованным с органами прокуратуры, запланировано проведение проверок 10 поставщиков социальных услуг Свердловской области.</a:t>
            </a:r>
          </a:p>
          <a:p>
            <a:r>
              <a:rPr lang="ru-RU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06074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Таким образом,</a:t>
            </a:r>
            <a:r>
              <a:rPr lang="ru-RU" baseline="0" dirty="0" smtClean="0"/>
              <a:t> в настоящее время </a:t>
            </a:r>
            <a:r>
              <a:rPr lang="ru-RU" dirty="0" smtClean="0"/>
              <a:t>государством проводится следующая</a:t>
            </a:r>
            <a:r>
              <a:rPr lang="ru-RU" baseline="0" dirty="0" smtClean="0"/>
              <a:t> политика:</a:t>
            </a:r>
          </a:p>
          <a:p>
            <a:pPr marL="171450" indent="-171450">
              <a:buFontTx/>
              <a:buChar char="-"/>
            </a:pPr>
            <a:r>
              <a:rPr lang="ru-RU" baseline="0" dirty="0" smtClean="0"/>
              <a:t>Интенсивное развитие рынка услуг негосударственными организациями в социальной сфере </a:t>
            </a:r>
          </a:p>
          <a:p>
            <a:pPr marL="171450" indent="-171450">
              <a:buFontTx/>
              <a:buChar char="-"/>
            </a:pPr>
            <a:r>
              <a:rPr lang="ru-RU" baseline="0" dirty="0" smtClean="0"/>
              <a:t>Стандартизация процессов в социальной сфере</a:t>
            </a:r>
          </a:p>
          <a:p>
            <a:pPr marL="171450" indent="-171450">
              <a:buFontTx/>
              <a:buChar char="-"/>
            </a:pPr>
            <a:r>
              <a:rPr lang="ru-RU" baseline="0" dirty="0" smtClean="0"/>
              <a:t>Государственный контроль</a:t>
            </a:r>
          </a:p>
          <a:p>
            <a:pPr marL="0" indent="0">
              <a:buFontTx/>
              <a:buNone/>
            </a:pPr>
            <a:endParaRPr lang="ru-RU" baseline="0" dirty="0" smtClean="0"/>
          </a:p>
          <a:p>
            <a:pPr marL="0" indent="0">
              <a:buFontTx/>
              <a:buNone/>
            </a:pPr>
            <a:r>
              <a:rPr lang="ru-RU" baseline="0" dirty="0" smtClean="0"/>
              <a:t>Все указанные позиции направлены на обеспечение доступности и качества услуг в </a:t>
            </a:r>
            <a:r>
              <a:rPr lang="ru-RU" baseline="0" smtClean="0"/>
              <a:t>социальной сфере</a:t>
            </a:r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518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549276"/>
            <a:ext cx="8642350" cy="1223540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 порядке включения в реестр поставщиков Свердловской области»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77683" y="4889195"/>
            <a:ext cx="64094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Заместитель Министра </a:t>
            </a:r>
          </a:p>
          <a:p>
            <a:pPr algn="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социальной политики Свердловской области</a:t>
            </a:r>
          </a:p>
          <a:p>
            <a:pPr algn="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Диляра Рашидовна Медведская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50825" y="6207423"/>
            <a:ext cx="86362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 марта 2016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213" y="1707120"/>
            <a:ext cx="7129487" cy="321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3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546646"/>
            <a:ext cx="8642350" cy="720080"/>
          </a:xfrm>
          <a:ln w="28575">
            <a:solidFill>
              <a:srgbClr val="002060"/>
            </a:solidFill>
          </a:ln>
        </p:spPr>
        <p:txBody>
          <a:bodyPr anchor="ctr">
            <a:normAutofit/>
          </a:bodyPr>
          <a:lstStyle/>
          <a:p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 закон </a:t>
            </a:r>
            <a:r>
              <a:rPr lang="en-US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442-</a:t>
            </a:r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ФЗ от 28 декабря 2013 г.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825" y="1412776"/>
            <a:ext cx="864235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47675" algn="just"/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Федеральным  законом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 декабря 2013 г.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442-ФЗ "Об основах социального обслуживания граждан в Российской Федерации"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 поставщиков социальных услуг 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могут выступать негосударственные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(коммерческие и некоммерческие) организации социального обслуживания,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том числе социально ориентированные некоммерческие организации, предоставляющие социальные услуги.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277861"/>
            <a:ext cx="2478176" cy="2383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445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усеченными противолежащими углами 1"/>
          <p:cNvSpPr/>
          <p:nvPr/>
        </p:nvSpPr>
        <p:spPr>
          <a:xfrm>
            <a:off x="266937" y="1562065"/>
            <a:ext cx="8642350" cy="720080"/>
          </a:xfrm>
          <a:prstGeom prst="snip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с двумя усеченными противолежащими углами 2"/>
          <p:cNvSpPr/>
          <p:nvPr/>
        </p:nvSpPr>
        <p:spPr>
          <a:xfrm>
            <a:off x="266937" y="2630624"/>
            <a:ext cx="8625544" cy="792088"/>
          </a:xfrm>
          <a:prstGeom prst="snip2Diag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с двумя усеченными противолежащими углами 3"/>
          <p:cNvSpPr/>
          <p:nvPr/>
        </p:nvSpPr>
        <p:spPr>
          <a:xfrm>
            <a:off x="250825" y="3644900"/>
            <a:ext cx="8658462" cy="1368276"/>
          </a:xfrm>
          <a:prstGeom prst="snip2Diag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с двумя усеченными противолежащими углами 7"/>
          <p:cNvSpPr/>
          <p:nvPr/>
        </p:nvSpPr>
        <p:spPr>
          <a:xfrm>
            <a:off x="250825" y="5235364"/>
            <a:ext cx="8658462" cy="1361988"/>
          </a:xfrm>
          <a:prstGeom prst="snip2Diag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521" y="1556792"/>
            <a:ext cx="8640960" cy="511229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Поручение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Президента Российской Федерации </a:t>
            </a: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08.12.2015 № Пр-2508</a:t>
            </a:r>
          </a:p>
          <a:p>
            <a:pPr marL="0" indent="0" algn="just">
              <a:buNone/>
            </a:pP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Правительства Свердловской области от 18.12.2014 №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1162-ПП</a:t>
            </a: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Распоряжения Правительства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РФ </a:t>
            </a: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 утверждении плана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мероприятий («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дорожной карты»)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«Поддержка доступа негосударственных организаций к предоставлению услуг в социальной сфере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распоряжения Правительства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 </a:t>
            </a: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 утверждении плана мероприятий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поддержке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доступа негосударственных организаций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предоставлению услуг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в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сфере»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66937" y="549275"/>
            <a:ext cx="8642350" cy="935509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sz="28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поэтапного доступа социально-ориентированных некоммерческих организаций к бюджетным средствам</a:t>
            </a:r>
          </a:p>
          <a:p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106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521" y="1556792"/>
            <a:ext cx="8640960" cy="4824535"/>
          </a:xfrm>
        </p:spPr>
        <p:txBody>
          <a:bodyPr>
            <a:normAutofit lnSpcReduction="10000"/>
          </a:bodyPr>
          <a:lstStyle/>
          <a:p>
            <a:pPr marL="0" indent="354013" algn="just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статья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Федерального закона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442-ФЗ от 28 декабря 2013 г.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орган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государственной власти субъекта Российской Федерации в сфере социального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обслуживания</a:t>
            </a: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4013" algn="just">
              <a:buNone/>
            </a:pP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4013" algn="just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пункт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статьи 6 Закона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 N 108-ОЗ от 03.12.2014 -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уполномоченный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исполнительный орган государственной власти Свердловской области в сфере социального обслуживания </a:t>
            </a:r>
          </a:p>
          <a:p>
            <a:pPr marL="0" indent="354013" algn="just">
              <a:buNone/>
            </a:pP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4013" algn="just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Правительства Свердловской области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1163-ПП от 18.12.2014  -  Министерство социальной политики Свердловской области </a:t>
            </a:r>
          </a:p>
          <a:p>
            <a:pPr marL="0" indent="0" algn="just">
              <a:buNone/>
            </a:pP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Ответственные за формирование реестра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Рамка 1"/>
          <p:cNvSpPr/>
          <p:nvPr/>
        </p:nvSpPr>
        <p:spPr>
          <a:xfrm>
            <a:off x="107504" y="1412776"/>
            <a:ext cx="8928992" cy="144016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Рамка 5"/>
          <p:cNvSpPr/>
          <p:nvPr/>
        </p:nvSpPr>
        <p:spPr>
          <a:xfrm>
            <a:off x="107504" y="2985796"/>
            <a:ext cx="8928992" cy="1811355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Рамка 6"/>
          <p:cNvSpPr/>
          <p:nvPr/>
        </p:nvSpPr>
        <p:spPr>
          <a:xfrm>
            <a:off x="107504" y="4930011"/>
            <a:ext cx="8928992" cy="152317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145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521" y="1556792"/>
            <a:ext cx="8640960" cy="4824535"/>
          </a:xfrm>
        </p:spPr>
        <p:txBody>
          <a:bodyPr/>
          <a:lstStyle/>
          <a:p>
            <a:pPr marL="0" indent="354013" algn="just">
              <a:spcBef>
                <a:spcPts val="1800"/>
              </a:spcBef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статья 25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закона от 28 декабря 2013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442-ФЗ</a:t>
            </a:r>
          </a:p>
          <a:p>
            <a:pPr marL="0" indent="354013" algn="just">
              <a:spcBef>
                <a:spcPts val="1800"/>
              </a:spcBef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 Министерства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труда и социальной защиты Российской Федерации от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25.07.2014 N 484н</a:t>
            </a:r>
          </a:p>
          <a:p>
            <a:pPr marL="0" indent="354013" algn="just">
              <a:spcBef>
                <a:spcPts val="1800"/>
              </a:spcBef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Министерства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политики Свердловской области от 21.11.2014 N 706</a:t>
            </a: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Нормативные документы по формированию реестра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ловина рамки 2"/>
          <p:cNvSpPr/>
          <p:nvPr/>
        </p:nvSpPr>
        <p:spPr>
          <a:xfrm>
            <a:off x="250825" y="1556792"/>
            <a:ext cx="8569647" cy="288032"/>
          </a:xfrm>
          <a:prstGeom prst="half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оловина рамки 5"/>
          <p:cNvSpPr/>
          <p:nvPr/>
        </p:nvSpPr>
        <p:spPr>
          <a:xfrm>
            <a:off x="273948" y="2578859"/>
            <a:ext cx="8569647" cy="288032"/>
          </a:xfrm>
          <a:prstGeom prst="half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оловина рамки 6"/>
          <p:cNvSpPr/>
          <p:nvPr/>
        </p:nvSpPr>
        <p:spPr>
          <a:xfrm>
            <a:off x="250824" y="3600926"/>
            <a:ext cx="8569647" cy="288032"/>
          </a:xfrm>
          <a:prstGeom prst="half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751864"/>
            <a:ext cx="5271472" cy="1916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10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2215" y="1275844"/>
            <a:ext cx="8640960" cy="539324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Реестр поставщиков социальных услуг содержит информацию об организации социального обслуживания, в том числе: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наименование;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организационно-правовая форма;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лицензиях;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формах социального обслуживания;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предоставляемых социальных услуг по формам социального обслуживания и видам социальных услуг;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тарифы на предоставляемые социальные услуги;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 условиях предоставления социальных услуг;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результатах проведенных проверок;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иная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информация, определяемая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Правительством РФ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реестра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ловина рамки 5"/>
          <p:cNvSpPr/>
          <p:nvPr/>
        </p:nvSpPr>
        <p:spPr>
          <a:xfrm>
            <a:off x="250825" y="2132856"/>
            <a:ext cx="2448967" cy="144016"/>
          </a:xfrm>
          <a:prstGeom prst="half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оловина рамки 6"/>
          <p:cNvSpPr/>
          <p:nvPr/>
        </p:nvSpPr>
        <p:spPr>
          <a:xfrm>
            <a:off x="250825" y="2636912"/>
            <a:ext cx="4537199" cy="144016"/>
          </a:xfrm>
          <a:prstGeom prst="half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оловина рамки 7"/>
          <p:cNvSpPr/>
          <p:nvPr/>
        </p:nvSpPr>
        <p:spPr>
          <a:xfrm>
            <a:off x="250825" y="3068960"/>
            <a:ext cx="3601096" cy="136932"/>
          </a:xfrm>
          <a:prstGeom prst="half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Половина рамки 8"/>
          <p:cNvSpPr/>
          <p:nvPr/>
        </p:nvSpPr>
        <p:spPr>
          <a:xfrm>
            <a:off x="250824" y="3493924"/>
            <a:ext cx="6481415" cy="144016"/>
          </a:xfrm>
          <a:prstGeom prst="half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Половина рамки 9"/>
          <p:cNvSpPr/>
          <p:nvPr/>
        </p:nvSpPr>
        <p:spPr>
          <a:xfrm>
            <a:off x="250824" y="3925972"/>
            <a:ext cx="8511230" cy="157622"/>
          </a:xfrm>
          <a:prstGeom prst="half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оловина рамки 10"/>
          <p:cNvSpPr/>
          <p:nvPr/>
        </p:nvSpPr>
        <p:spPr>
          <a:xfrm>
            <a:off x="250825" y="4729355"/>
            <a:ext cx="6692774" cy="148638"/>
          </a:xfrm>
          <a:prstGeom prst="half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Половина рамки 11"/>
          <p:cNvSpPr/>
          <p:nvPr/>
        </p:nvSpPr>
        <p:spPr>
          <a:xfrm>
            <a:off x="250824" y="5157191"/>
            <a:ext cx="8209607" cy="144829"/>
          </a:xfrm>
          <a:prstGeom prst="half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Половина рамки 12"/>
          <p:cNvSpPr/>
          <p:nvPr/>
        </p:nvSpPr>
        <p:spPr>
          <a:xfrm>
            <a:off x="250825" y="5581219"/>
            <a:ext cx="6841456" cy="176878"/>
          </a:xfrm>
          <a:prstGeom prst="half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Половина рамки 13"/>
          <p:cNvSpPr/>
          <p:nvPr/>
        </p:nvSpPr>
        <p:spPr>
          <a:xfrm>
            <a:off x="250824" y="6037296"/>
            <a:ext cx="7129487" cy="176878"/>
          </a:xfrm>
          <a:prstGeom prst="half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94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521" y="1556792"/>
            <a:ext cx="8640960" cy="5112296"/>
          </a:xfrm>
          <a:ln>
            <a:solidFill>
              <a:srgbClr val="C00000"/>
            </a:solidFill>
          </a:ln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2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2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Осуществление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социального обслуживания в соответствии с нормативными документами РФ и Свердловской области, а так же в соответствии с требованиями стандартов социальных услуг,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утверждённых приказом МСП СО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11.08.2015 N 482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утверждении стандартов социальных услуг в новой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редакции»</a:t>
            </a: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Включение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организаций социального обслуживания в реестр поставщиков социальных услуг носит заявительный характер и осуществляется на добровольной основе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Поставщик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социальных услуг с момента его включения в реестр поставщиков социальных услуг несет ответственность за достоверность и актуальность информации, содержащейся в этом реестре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включения в реестр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43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агетная рамка 7"/>
          <p:cNvSpPr/>
          <p:nvPr/>
        </p:nvSpPr>
        <p:spPr>
          <a:xfrm>
            <a:off x="0" y="1412776"/>
            <a:ext cx="9144000" cy="5328592"/>
          </a:xfrm>
          <a:prstGeom prst="beve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0825" y="1628800"/>
            <a:ext cx="8642350" cy="489654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Поставщик обращается в Управление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политики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(УСП) Министерства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политики Свердловской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 (МСП СО) с заявлением и приложением необходимых документов</a:t>
            </a: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 направляет пакет документов в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течение 10 рабочих дней со дня регистрации заявления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МСП СО принимает решение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внесении, либо об отказе во внесении поставщика социальных услуг в Реестр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течение 10 рабочих дней со дня получения от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 пакета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документов.</a:t>
            </a: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этапы включения в реестр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4175956" y="3068960"/>
            <a:ext cx="792088" cy="575940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4175956" y="4365104"/>
            <a:ext cx="792088" cy="575940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406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521" y="1556792"/>
            <a:ext cx="8640960" cy="511197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формальных замечаний к представленным документам (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необходимых  документов, документы не заверены в установленном порядке,  поданы лицом, не имеющим полномочий на представительство и других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несоответствие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поставщика требованиям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нормативных документов и стандартов социальных услуг. </a:t>
            </a:r>
          </a:p>
          <a:p>
            <a:pPr algn="just">
              <a:buFontTx/>
              <a:buChar char="-"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Основания для отказа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948673"/>
            <a:ext cx="2808313" cy="1720091"/>
          </a:xfrm>
          <a:prstGeom prst="rect">
            <a:avLst/>
          </a:prstGeom>
        </p:spPr>
      </p:pic>
      <p:sp>
        <p:nvSpPr>
          <p:cNvPr id="3" name="Половина рамки 2"/>
          <p:cNvSpPr/>
          <p:nvPr/>
        </p:nvSpPr>
        <p:spPr>
          <a:xfrm>
            <a:off x="250825" y="1556792"/>
            <a:ext cx="8497639" cy="216024"/>
          </a:xfrm>
          <a:prstGeom prst="halfFrame">
            <a:avLst/>
          </a:prstGeom>
          <a:solidFill>
            <a:srgbClr val="FF33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оловина рамки 5"/>
          <p:cNvSpPr/>
          <p:nvPr/>
        </p:nvSpPr>
        <p:spPr>
          <a:xfrm>
            <a:off x="250824" y="4149080"/>
            <a:ext cx="8497639" cy="216024"/>
          </a:xfrm>
          <a:prstGeom prst="halfFrame">
            <a:avLst/>
          </a:prstGeom>
          <a:solidFill>
            <a:srgbClr val="FF33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89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521" y="1556792"/>
            <a:ext cx="8640960" cy="482453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Реестр поставщиков социальных услуг Свердловской области  размещен на официальном сайте Министерства социальной политики Свердловской области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в реестре поставщиков состоят 137 организаций социального обслуживания.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том числе 1 негосударственный поставщик социальных услуг Автономная некоммерческая организация научно-практическое социально-педагогическое объединение «Благое дело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 реестра поставщиков социальных услуг на 01.01.2016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59" y="5327029"/>
            <a:ext cx="1080121" cy="1347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77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521" y="1556792"/>
            <a:ext cx="8640960" cy="511229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Правительства Свердловской области от 18.12.2014 N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1162-ПП</a:t>
            </a:r>
          </a:p>
          <a:p>
            <a:pPr marL="0" indent="0" algn="just">
              <a:buNone/>
            </a:pP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приказа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 реализации постановления Правительства Свердловской области от 18.12.2014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1162-ПП «Об утверждении Порядка выплаты и размера компенсации поставщику или поставщикам социальных услуг, которые включены в реестр поставщиков социальных услуг Свердловской области, но не участвуют в выполнении государственного задания»</a:t>
            </a: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выплаты компенсации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5329974"/>
            <a:ext cx="1440160" cy="1334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05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521" y="1556792"/>
            <a:ext cx="8640960" cy="511229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Размер компенсации рассчитывается 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учетом:</a:t>
            </a:r>
          </a:p>
          <a:p>
            <a:pPr marL="0" indent="0" algn="just"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т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арифов на социальные услуги;</a:t>
            </a: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общей стоимости социальных услуг, оказанных в соответствии с договором о предоставлении социальных услуг;</a:t>
            </a:r>
          </a:p>
          <a:p>
            <a:pPr marL="0" indent="0" algn="just"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социальных услуг указанных в  индивидуальной программе;</a:t>
            </a:r>
          </a:p>
          <a:p>
            <a:pPr marL="0" indent="0" algn="just"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суммы оплаченной получателем социальных услуг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случае предоставления социальных услуг на условиях  частичной оплаты).</a:t>
            </a: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Расчёт размера компенсации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Семиугольник 1"/>
          <p:cNvSpPr/>
          <p:nvPr/>
        </p:nvSpPr>
        <p:spPr>
          <a:xfrm>
            <a:off x="323528" y="2204864"/>
            <a:ext cx="216024" cy="288032"/>
          </a:xfrm>
          <a:prstGeom prst="heptag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емиугольник 5"/>
          <p:cNvSpPr/>
          <p:nvPr/>
        </p:nvSpPr>
        <p:spPr>
          <a:xfrm>
            <a:off x="323528" y="2636317"/>
            <a:ext cx="216024" cy="288032"/>
          </a:xfrm>
          <a:prstGeom prst="heptag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емиугольник 6"/>
          <p:cNvSpPr/>
          <p:nvPr/>
        </p:nvSpPr>
        <p:spPr>
          <a:xfrm>
            <a:off x="323528" y="3923697"/>
            <a:ext cx="216024" cy="288032"/>
          </a:xfrm>
          <a:prstGeom prst="heptag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емиугольник 7"/>
          <p:cNvSpPr/>
          <p:nvPr/>
        </p:nvSpPr>
        <p:spPr>
          <a:xfrm>
            <a:off x="323528" y="4797152"/>
            <a:ext cx="216024" cy="288032"/>
          </a:xfrm>
          <a:prstGeom prst="heptag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9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521" y="1556792"/>
            <a:ext cx="8640960" cy="511229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Утверждает: </a:t>
            </a:r>
          </a:p>
          <a:p>
            <a:pPr marL="0" indent="0" algn="just">
              <a:buNone/>
            </a:pP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 и рассмотрения документов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поставщиков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социальных услуг,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включены в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реестр, но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участвуют в выполнении государственного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</a:t>
            </a: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соглашения о предоставлении компенсации поставщику социальных услуг, включенному в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реестр,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не участвующему в выполнении государственного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</a:t>
            </a: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приказа «О реализации Постановления Правительства </a:t>
            </a:r>
            <a:b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 от 18.12.2014 </a:t>
            </a:r>
            <a:r>
              <a:rPr lang="en-US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 </a:t>
            </a:r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1162-ПП…»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Рамка 1"/>
          <p:cNvSpPr/>
          <p:nvPr/>
        </p:nvSpPr>
        <p:spPr>
          <a:xfrm>
            <a:off x="-9938" y="2492599"/>
            <a:ext cx="9144000" cy="201622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Рамка 5"/>
          <p:cNvSpPr/>
          <p:nvPr/>
        </p:nvSpPr>
        <p:spPr>
          <a:xfrm>
            <a:off x="0" y="4797152"/>
            <a:ext cx="9134062" cy="1800795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3193910" y="1484190"/>
            <a:ext cx="2736304" cy="72008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042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с двумя усеченными противолежащими углами 5"/>
          <p:cNvSpPr/>
          <p:nvPr/>
        </p:nvSpPr>
        <p:spPr>
          <a:xfrm>
            <a:off x="250825" y="2637371"/>
            <a:ext cx="8642350" cy="792088"/>
          </a:xfrm>
          <a:prstGeom prst="snip2DiagRect">
            <a:avLst/>
          </a:prstGeom>
          <a:gradFill>
            <a:gsLst>
              <a:gs pos="0">
                <a:schemeClr val="accent1">
                  <a:tint val="0"/>
                </a:schemeClr>
              </a:gs>
              <a:gs pos="75000">
                <a:schemeClr val="accent1">
                  <a:tint val="60000"/>
                  <a:satMod val="120000"/>
                </a:schemeClr>
              </a:gs>
              <a:gs pos="100000">
                <a:schemeClr val="accent1">
                  <a:tint val="90000"/>
                  <a:alpha val="100000"/>
                  <a:lumMod val="90000"/>
                </a:schemeClr>
              </a:gs>
            </a:gsLst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с двумя усеченными противолежащими углами 6"/>
          <p:cNvSpPr/>
          <p:nvPr/>
        </p:nvSpPr>
        <p:spPr>
          <a:xfrm>
            <a:off x="266647" y="3834114"/>
            <a:ext cx="8642350" cy="792088"/>
          </a:xfrm>
          <a:prstGeom prst="snip2DiagRect">
            <a:avLst/>
          </a:prstGeom>
          <a:gradFill>
            <a:gsLst>
              <a:gs pos="0">
                <a:schemeClr val="accent1">
                  <a:tint val="0"/>
                </a:schemeClr>
              </a:gs>
              <a:gs pos="63000">
                <a:schemeClr val="accent1">
                  <a:tint val="60000"/>
                  <a:satMod val="120000"/>
                </a:schemeClr>
              </a:gs>
              <a:gs pos="100000">
                <a:schemeClr val="accent1">
                  <a:tint val="90000"/>
                  <a:alpha val="100000"/>
                  <a:lumMod val="90000"/>
                </a:schemeClr>
              </a:gs>
            </a:gsLst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с двумя усеченными противолежащими углами 2"/>
          <p:cNvSpPr/>
          <p:nvPr/>
        </p:nvSpPr>
        <p:spPr>
          <a:xfrm>
            <a:off x="250825" y="1556792"/>
            <a:ext cx="8642350" cy="792088"/>
          </a:xfrm>
          <a:prstGeom prst="snip2DiagRect">
            <a:avLst/>
          </a:prstGeom>
          <a:gradFill>
            <a:gsLst>
              <a:gs pos="0">
                <a:schemeClr val="accent1">
                  <a:tint val="0"/>
                </a:schemeClr>
              </a:gs>
              <a:gs pos="81000">
                <a:schemeClr val="accent1">
                  <a:tint val="60000"/>
                  <a:satMod val="120000"/>
                </a:schemeClr>
              </a:gs>
              <a:gs pos="100000">
                <a:schemeClr val="accent1">
                  <a:tint val="90000"/>
                  <a:alpha val="100000"/>
                  <a:lumMod val="90000"/>
                </a:schemeClr>
              </a:gs>
            </a:gsLst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Прямоугольник с двумя усеченными противолежащими углами 7"/>
          <p:cNvSpPr/>
          <p:nvPr/>
        </p:nvSpPr>
        <p:spPr>
          <a:xfrm>
            <a:off x="266647" y="5030858"/>
            <a:ext cx="8642350" cy="1350469"/>
          </a:xfrm>
          <a:prstGeom prst="snip2DiagRect">
            <a:avLst/>
          </a:prstGeom>
          <a:gradFill>
            <a:gsLst>
              <a:gs pos="0">
                <a:schemeClr val="accent1">
                  <a:tint val="0"/>
                </a:schemeClr>
              </a:gs>
              <a:gs pos="77000">
                <a:schemeClr val="accent1">
                  <a:tint val="60000"/>
                  <a:satMod val="120000"/>
                </a:schemeClr>
              </a:gs>
              <a:gs pos="100000">
                <a:schemeClr val="accent1">
                  <a:tint val="90000"/>
                  <a:alpha val="100000"/>
                  <a:lumMod val="90000"/>
                </a:schemeClr>
              </a:gs>
            </a:gsLst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2215" y="1556792"/>
            <a:ext cx="8640960" cy="5112296"/>
          </a:xfrm>
        </p:spPr>
        <p:txBody>
          <a:bodyPr>
            <a:normAutofit fontScale="92500" lnSpcReduction="10000"/>
          </a:bodyPr>
          <a:lstStyle/>
          <a:p>
            <a:pPr marL="0" indent="354013" algn="ctr"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ункт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статьи 8 Федерального  закона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 декабря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2013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442-ФЗ</a:t>
            </a:r>
          </a:p>
          <a:p>
            <a:pPr marL="0" indent="354013" algn="just">
              <a:buNone/>
            </a:pP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4013" algn="ctr"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Статья 23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Закона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03.12.2014 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108-ОЗ</a:t>
            </a: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4013" algn="just">
              <a:buNone/>
            </a:pP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4013" algn="ctr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Правительства Свердловской области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22.12.2014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1180-ПП</a:t>
            </a:r>
          </a:p>
          <a:p>
            <a:pPr marL="0" indent="354013" algn="just">
              <a:buNone/>
            </a:pP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4013" algn="ctr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Административного регламента исполнения МСП СО государственной функции по осуществлению регионального государственного контроля (надзора) в сфере социального обслуживания граждан в Свердловской области</a:t>
            </a:r>
          </a:p>
          <a:p>
            <a:pPr marL="0" indent="0" algn="just">
              <a:buNone/>
            </a:pP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 государственный контроль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570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521" y="1556792"/>
            <a:ext cx="8640960" cy="5112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Определяет: </a:t>
            </a: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сроки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последовательность административных процедур при осуществлении регионального государственного контроля (надзора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>
              <a:buFontTx/>
              <a:buChar char="-"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регионального государственного 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контроля</a:t>
            </a: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Административный регламент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Рамка 1"/>
          <p:cNvSpPr/>
          <p:nvPr/>
        </p:nvSpPr>
        <p:spPr>
          <a:xfrm>
            <a:off x="3275856" y="1556792"/>
            <a:ext cx="2592288" cy="54543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143508" y="2492896"/>
            <a:ext cx="8856984" cy="144016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Рамка 5"/>
          <p:cNvSpPr/>
          <p:nvPr/>
        </p:nvSpPr>
        <p:spPr>
          <a:xfrm>
            <a:off x="136002" y="4220493"/>
            <a:ext cx="8864489" cy="792683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892" y="5047862"/>
            <a:ext cx="1944216" cy="1617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44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агетная рамка 1"/>
          <p:cNvSpPr/>
          <p:nvPr/>
        </p:nvSpPr>
        <p:spPr>
          <a:xfrm>
            <a:off x="107505" y="5157192"/>
            <a:ext cx="8928992" cy="1511896"/>
          </a:xfrm>
          <a:prstGeom prst="beve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521" y="1556792"/>
            <a:ext cx="8640960" cy="5112296"/>
          </a:xfrm>
        </p:spPr>
        <p:txBody>
          <a:bodyPr>
            <a:normAutofit fontScale="92500" lnSpcReduction="10000"/>
          </a:bodyPr>
          <a:lstStyle/>
          <a:p>
            <a:pPr marL="0" indent="354013" algn="just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контроля и надзора проверяется соблюдение стандартов социальных услуг в частности:</a:t>
            </a:r>
          </a:p>
          <a:p>
            <a:pPr marL="0" indent="354013" algn="just"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здания и помещения поставщика социальных услуг, обеспеченность техническим оборудованием и инвентарем;</a:t>
            </a:r>
          </a:p>
          <a:p>
            <a:pPr marL="0" indent="354013" algn="just"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соблюдение требований санитарно-эпидемиологических правил и нормативов, правил пожарной безопасности;</a:t>
            </a:r>
          </a:p>
          <a:p>
            <a:pPr marL="0" indent="354013" algn="just"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укомплектованности поставщика социальных услуг специалистами и их квалификация;</a:t>
            </a:r>
          </a:p>
          <a:p>
            <a:pPr marL="0" indent="354013" algn="just"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специальное и табельное техническое оснащение поставщика</a:t>
            </a: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4013" algn="just">
              <a:buNone/>
            </a:pPr>
            <a:r>
              <a:rPr lang="ru-RU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с планом проведения проверок на 2016 год, согласованным с органами прокуратуры, запланировано проведение проверок 10 поставщиков социальных услуг Свердловской области.</a:t>
            </a: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Административный регламент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87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1" y="4195206"/>
            <a:ext cx="3280929" cy="2460697"/>
          </a:xfrm>
          <a:prstGeom prst="rect">
            <a:avLst/>
          </a:prstGeom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0825" y="1556792"/>
            <a:ext cx="8641656" cy="511229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Интенсивное развитие рынка негосударственных услуг</a:t>
            </a: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Стандартизация процессов</a:t>
            </a:r>
          </a:p>
          <a:p>
            <a:pPr marL="0" indent="0" algn="just">
              <a:buNone/>
            </a:pP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6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Государственный контроль</a:t>
            </a:r>
            <a:endParaRPr lang="ru-RU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825" y="549275"/>
            <a:ext cx="8642350" cy="720080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государственной политики в социальной сфере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ловина рамки 2"/>
          <p:cNvSpPr/>
          <p:nvPr/>
        </p:nvSpPr>
        <p:spPr>
          <a:xfrm>
            <a:off x="250825" y="1628800"/>
            <a:ext cx="8425631" cy="216024"/>
          </a:xfrm>
          <a:prstGeom prst="halfFram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оловина рамки 5"/>
          <p:cNvSpPr/>
          <p:nvPr/>
        </p:nvSpPr>
        <p:spPr>
          <a:xfrm>
            <a:off x="250824" y="2912003"/>
            <a:ext cx="8425631" cy="216024"/>
          </a:xfrm>
          <a:prstGeom prst="halfFram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9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719"/>
            <a:ext cx="9153758" cy="5949281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652120" y="2924944"/>
            <a:ext cx="3241055" cy="1252728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Благодарю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за внимание !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7991932" y="6636891"/>
            <a:ext cx="1161826" cy="221109"/>
          </a:xfrm>
          <a:prstGeom prst="rect">
            <a:avLst/>
          </a:prstGeom>
        </p:spPr>
        <p:txBody>
          <a:bodyPr/>
          <a:lstStyle/>
          <a:p>
            <a:pPr algn="r"/>
            <a:fld id="{52A6A2ED-C77A-46D0-9BDA-59A15A90B5E2}" type="slidenum">
              <a:rPr lang="ru-RU" sz="900" smtClean="0">
                <a:latin typeface="Arial" pitchFamily="34" charset="0"/>
                <a:cs typeface="Arial" pitchFamily="34" charset="0"/>
              </a:rPr>
              <a:pPr algn="r"/>
              <a:t>18</a:t>
            </a:fld>
            <a:endParaRPr lang="ru-RU" sz="9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43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2606</TotalTime>
  <Words>2222</Words>
  <Application>Microsoft Office PowerPoint</Application>
  <PresentationFormat>Экран (4:3)</PresentationFormat>
  <Paragraphs>202</Paragraphs>
  <Slides>18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Arial Black</vt:lpstr>
      <vt:lpstr>Calibri</vt:lpstr>
      <vt:lpstr>Candara</vt:lpstr>
      <vt:lpstr>Symbol</vt:lpstr>
      <vt:lpstr>Times New Roman</vt:lpstr>
      <vt:lpstr>Шаблон презентации на 14082013(2)</vt:lpstr>
      <vt:lpstr>«О порядке включения в реестр поставщиков Свердловской области»</vt:lpstr>
      <vt:lpstr>Федеральный  закон N 442-ФЗ от 28 декабря 2013 г.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 за внимание 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Пьячева Анна Алексеевна</cp:lastModifiedBy>
  <cp:revision>226</cp:revision>
  <dcterms:created xsi:type="dcterms:W3CDTF">2013-09-24T14:29:11Z</dcterms:created>
  <dcterms:modified xsi:type="dcterms:W3CDTF">2016-03-10T04:15:24Z</dcterms:modified>
</cp:coreProperties>
</file>